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63" r:id="rId2"/>
    <p:sldId id="277" r:id="rId3"/>
    <p:sldId id="276" r:id="rId4"/>
    <p:sldId id="279" r:id="rId5"/>
    <p:sldId id="278" r:id="rId6"/>
    <p:sldId id="265" r:id="rId7"/>
    <p:sldId id="266" r:id="rId8"/>
    <p:sldId id="267" r:id="rId9"/>
    <p:sldId id="268" r:id="rId10"/>
    <p:sldId id="269" r:id="rId11"/>
    <p:sldId id="270" r:id="rId12"/>
    <p:sldId id="280" r:id="rId13"/>
    <p:sldId id="281" r:id="rId14"/>
    <p:sldId id="282" r:id="rId15"/>
    <p:sldId id="283" r:id="rId16"/>
    <p:sldId id="259" r:id="rId17"/>
    <p:sldId id="257" r:id="rId18"/>
    <p:sldId id="258" r:id="rId19"/>
    <p:sldId id="273" r:id="rId20"/>
    <p:sldId id="272" r:id="rId21"/>
    <p:sldId id="271" r:id="rId22"/>
    <p:sldId id="274"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D0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78" autoAdjust="0"/>
    <p:restoredTop sz="94660"/>
  </p:normalViewPr>
  <p:slideViewPr>
    <p:cSldViewPr snapToGrid="0" showGuides="1">
      <p:cViewPr>
        <p:scale>
          <a:sx n="80" d="100"/>
          <a:sy n="80" d="100"/>
        </p:scale>
        <p:origin x="542"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67B63-2E23-9356-9842-731129F8C5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6C10B94-4DD7-E31D-12DD-1F97DBF80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21BFA75-43A4-24CA-D981-0E51CA5D6DCD}"/>
              </a:ext>
            </a:extLst>
          </p:cNvPr>
          <p:cNvSpPr>
            <a:spLocks noGrp="1"/>
          </p:cNvSpPr>
          <p:nvPr>
            <p:ph type="dt" sz="half" idx="10"/>
          </p:nvPr>
        </p:nvSpPr>
        <p:spPr/>
        <p:txBody>
          <a:bodyPr/>
          <a:lstStyle/>
          <a:p>
            <a:fld id="{793D1E6D-C4DE-4E27-A851-6D888D903F91}" type="datetimeFigureOut">
              <a:rPr lang="en-IN" smtClean="0"/>
              <a:t>21-03-2024</a:t>
            </a:fld>
            <a:endParaRPr lang="en-IN"/>
          </a:p>
        </p:txBody>
      </p:sp>
      <p:sp>
        <p:nvSpPr>
          <p:cNvPr id="5" name="Footer Placeholder 4">
            <a:extLst>
              <a:ext uri="{FF2B5EF4-FFF2-40B4-BE49-F238E27FC236}">
                <a16:creationId xmlns:a16="http://schemas.microsoft.com/office/drawing/2014/main" id="{BF575817-0078-133F-0D15-236FAA13C2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60B808-F4C6-8771-73FA-5DEFEC12317A}"/>
              </a:ext>
            </a:extLst>
          </p:cNvPr>
          <p:cNvSpPr>
            <a:spLocks noGrp="1"/>
          </p:cNvSpPr>
          <p:nvPr>
            <p:ph type="sldNum" sz="quarter" idx="12"/>
          </p:nvPr>
        </p:nvSpPr>
        <p:spPr/>
        <p:txBody>
          <a:bodyPr/>
          <a:lstStyle/>
          <a:p>
            <a:fld id="{C78EB6A8-E9ED-499F-A2D9-A5C92C285CA1}" type="slidenum">
              <a:rPr lang="en-IN" smtClean="0"/>
              <a:t>‹#›</a:t>
            </a:fld>
            <a:endParaRPr lang="en-IN"/>
          </a:p>
        </p:txBody>
      </p:sp>
    </p:spTree>
    <p:extLst>
      <p:ext uri="{BB962C8B-B14F-4D97-AF65-F5344CB8AC3E}">
        <p14:creationId xmlns:p14="http://schemas.microsoft.com/office/powerpoint/2010/main" val="2014888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BB81-9D3B-0171-1895-BEB974A103B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CD4943-FD34-F908-1E10-31EEA574F8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DFC827-5486-000A-6F98-FDDB353FC1E1}"/>
              </a:ext>
            </a:extLst>
          </p:cNvPr>
          <p:cNvSpPr>
            <a:spLocks noGrp="1"/>
          </p:cNvSpPr>
          <p:nvPr>
            <p:ph type="dt" sz="half" idx="10"/>
          </p:nvPr>
        </p:nvSpPr>
        <p:spPr/>
        <p:txBody>
          <a:bodyPr/>
          <a:lstStyle/>
          <a:p>
            <a:fld id="{793D1E6D-C4DE-4E27-A851-6D888D903F91}" type="datetimeFigureOut">
              <a:rPr lang="en-IN" smtClean="0"/>
              <a:t>21-03-2024</a:t>
            </a:fld>
            <a:endParaRPr lang="en-IN"/>
          </a:p>
        </p:txBody>
      </p:sp>
      <p:sp>
        <p:nvSpPr>
          <p:cNvPr id="5" name="Footer Placeholder 4">
            <a:extLst>
              <a:ext uri="{FF2B5EF4-FFF2-40B4-BE49-F238E27FC236}">
                <a16:creationId xmlns:a16="http://schemas.microsoft.com/office/drawing/2014/main" id="{DD002DA8-668A-17AC-BA0C-DDC8D72137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40AB3A-39E0-FBD0-26AC-B84AA2B7F596}"/>
              </a:ext>
            </a:extLst>
          </p:cNvPr>
          <p:cNvSpPr>
            <a:spLocks noGrp="1"/>
          </p:cNvSpPr>
          <p:nvPr>
            <p:ph type="sldNum" sz="quarter" idx="12"/>
          </p:nvPr>
        </p:nvSpPr>
        <p:spPr/>
        <p:txBody>
          <a:bodyPr/>
          <a:lstStyle/>
          <a:p>
            <a:fld id="{C78EB6A8-E9ED-499F-A2D9-A5C92C285CA1}" type="slidenum">
              <a:rPr lang="en-IN" smtClean="0"/>
              <a:t>‹#›</a:t>
            </a:fld>
            <a:endParaRPr lang="en-IN"/>
          </a:p>
        </p:txBody>
      </p:sp>
    </p:spTree>
    <p:extLst>
      <p:ext uri="{BB962C8B-B14F-4D97-AF65-F5344CB8AC3E}">
        <p14:creationId xmlns:p14="http://schemas.microsoft.com/office/powerpoint/2010/main" val="2634097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FE23C3-23AE-693C-2C7B-19E51B9A6B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E361A4-F6ED-F422-5FAD-FF20E732E8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84751E-6DE5-E6EA-BB1F-636FE0CEB9D6}"/>
              </a:ext>
            </a:extLst>
          </p:cNvPr>
          <p:cNvSpPr>
            <a:spLocks noGrp="1"/>
          </p:cNvSpPr>
          <p:nvPr>
            <p:ph type="dt" sz="half" idx="10"/>
          </p:nvPr>
        </p:nvSpPr>
        <p:spPr/>
        <p:txBody>
          <a:bodyPr/>
          <a:lstStyle/>
          <a:p>
            <a:fld id="{793D1E6D-C4DE-4E27-A851-6D888D903F91}" type="datetimeFigureOut">
              <a:rPr lang="en-IN" smtClean="0"/>
              <a:t>21-03-2024</a:t>
            </a:fld>
            <a:endParaRPr lang="en-IN"/>
          </a:p>
        </p:txBody>
      </p:sp>
      <p:sp>
        <p:nvSpPr>
          <p:cNvPr id="5" name="Footer Placeholder 4">
            <a:extLst>
              <a:ext uri="{FF2B5EF4-FFF2-40B4-BE49-F238E27FC236}">
                <a16:creationId xmlns:a16="http://schemas.microsoft.com/office/drawing/2014/main" id="{4C115B52-F4A9-5C05-13E4-12CFB98763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8C1AAF-295A-F0A8-74F5-EBA94F29474E}"/>
              </a:ext>
            </a:extLst>
          </p:cNvPr>
          <p:cNvSpPr>
            <a:spLocks noGrp="1"/>
          </p:cNvSpPr>
          <p:nvPr>
            <p:ph type="sldNum" sz="quarter" idx="12"/>
          </p:nvPr>
        </p:nvSpPr>
        <p:spPr/>
        <p:txBody>
          <a:bodyPr/>
          <a:lstStyle/>
          <a:p>
            <a:fld id="{C78EB6A8-E9ED-499F-A2D9-A5C92C285CA1}" type="slidenum">
              <a:rPr lang="en-IN" smtClean="0"/>
              <a:t>‹#›</a:t>
            </a:fld>
            <a:endParaRPr lang="en-IN"/>
          </a:p>
        </p:txBody>
      </p:sp>
    </p:spTree>
    <p:extLst>
      <p:ext uri="{BB962C8B-B14F-4D97-AF65-F5344CB8AC3E}">
        <p14:creationId xmlns:p14="http://schemas.microsoft.com/office/powerpoint/2010/main" val="3679300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98E69-BB3F-C5D3-8B1E-FFBD7FC1AF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7BFF48-0588-CDEB-D0DB-F236825323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A01048-4271-B593-DAF0-F4B59F787B6C}"/>
              </a:ext>
            </a:extLst>
          </p:cNvPr>
          <p:cNvSpPr>
            <a:spLocks noGrp="1"/>
          </p:cNvSpPr>
          <p:nvPr>
            <p:ph type="dt" sz="half" idx="10"/>
          </p:nvPr>
        </p:nvSpPr>
        <p:spPr/>
        <p:txBody>
          <a:bodyPr/>
          <a:lstStyle/>
          <a:p>
            <a:fld id="{793D1E6D-C4DE-4E27-A851-6D888D903F91}" type="datetimeFigureOut">
              <a:rPr lang="en-IN" smtClean="0"/>
              <a:t>21-03-2024</a:t>
            </a:fld>
            <a:endParaRPr lang="en-IN"/>
          </a:p>
        </p:txBody>
      </p:sp>
      <p:sp>
        <p:nvSpPr>
          <p:cNvPr id="5" name="Footer Placeholder 4">
            <a:extLst>
              <a:ext uri="{FF2B5EF4-FFF2-40B4-BE49-F238E27FC236}">
                <a16:creationId xmlns:a16="http://schemas.microsoft.com/office/drawing/2014/main" id="{9E1B1379-D5E5-85D3-5077-195ADD5667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E33307-D161-C0A6-5E48-3961492A121C}"/>
              </a:ext>
            </a:extLst>
          </p:cNvPr>
          <p:cNvSpPr>
            <a:spLocks noGrp="1"/>
          </p:cNvSpPr>
          <p:nvPr>
            <p:ph type="sldNum" sz="quarter" idx="12"/>
          </p:nvPr>
        </p:nvSpPr>
        <p:spPr/>
        <p:txBody>
          <a:bodyPr/>
          <a:lstStyle/>
          <a:p>
            <a:fld id="{C78EB6A8-E9ED-499F-A2D9-A5C92C285CA1}" type="slidenum">
              <a:rPr lang="en-IN" smtClean="0"/>
              <a:t>‹#›</a:t>
            </a:fld>
            <a:endParaRPr lang="en-IN"/>
          </a:p>
        </p:txBody>
      </p:sp>
    </p:spTree>
    <p:extLst>
      <p:ext uri="{BB962C8B-B14F-4D97-AF65-F5344CB8AC3E}">
        <p14:creationId xmlns:p14="http://schemas.microsoft.com/office/powerpoint/2010/main" val="4205767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7107B-B55B-A7E8-20BC-4114E24ABB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007E50-3C32-6B47-540E-6C77BC3987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42289A-74C5-B211-24D0-60D7917FC1B8}"/>
              </a:ext>
            </a:extLst>
          </p:cNvPr>
          <p:cNvSpPr>
            <a:spLocks noGrp="1"/>
          </p:cNvSpPr>
          <p:nvPr>
            <p:ph type="dt" sz="half" idx="10"/>
          </p:nvPr>
        </p:nvSpPr>
        <p:spPr/>
        <p:txBody>
          <a:bodyPr/>
          <a:lstStyle/>
          <a:p>
            <a:fld id="{793D1E6D-C4DE-4E27-A851-6D888D903F91}" type="datetimeFigureOut">
              <a:rPr lang="en-IN" smtClean="0"/>
              <a:t>21-03-2024</a:t>
            </a:fld>
            <a:endParaRPr lang="en-IN"/>
          </a:p>
        </p:txBody>
      </p:sp>
      <p:sp>
        <p:nvSpPr>
          <p:cNvPr id="5" name="Footer Placeholder 4">
            <a:extLst>
              <a:ext uri="{FF2B5EF4-FFF2-40B4-BE49-F238E27FC236}">
                <a16:creationId xmlns:a16="http://schemas.microsoft.com/office/drawing/2014/main" id="{475CA16C-1D82-D197-0316-5134CEBD87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8AFD91-544C-2465-A5D8-9B07DCAD6B70}"/>
              </a:ext>
            </a:extLst>
          </p:cNvPr>
          <p:cNvSpPr>
            <a:spLocks noGrp="1"/>
          </p:cNvSpPr>
          <p:nvPr>
            <p:ph type="sldNum" sz="quarter" idx="12"/>
          </p:nvPr>
        </p:nvSpPr>
        <p:spPr/>
        <p:txBody>
          <a:bodyPr/>
          <a:lstStyle/>
          <a:p>
            <a:fld id="{C78EB6A8-E9ED-499F-A2D9-A5C92C285CA1}" type="slidenum">
              <a:rPr lang="en-IN" smtClean="0"/>
              <a:t>‹#›</a:t>
            </a:fld>
            <a:endParaRPr lang="en-IN"/>
          </a:p>
        </p:txBody>
      </p:sp>
    </p:spTree>
    <p:extLst>
      <p:ext uri="{BB962C8B-B14F-4D97-AF65-F5344CB8AC3E}">
        <p14:creationId xmlns:p14="http://schemas.microsoft.com/office/powerpoint/2010/main" val="121330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13580-E9F6-410B-8219-C4698331E1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B60940-D333-13EA-51CE-5964232B7A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443C56C-AA4F-8276-B336-37248CAB19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2D0387-060D-B1F8-235E-F074A485AAB1}"/>
              </a:ext>
            </a:extLst>
          </p:cNvPr>
          <p:cNvSpPr>
            <a:spLocks noGrp="1"/>
          </p:cNvSpPr>
          <p:nvPr>
            <p:ph type="dt" sz="half" idx="10"/>
          </p:nvPr>
        </p:nvSpPr>
        <p:spPr/>
        <p:txBody>
          <a:bodyPr/>
          <a:lstStyle/>
          <a:p>
            <a:fld id="{793D1E6D-C4DE-4E27-A851-6D888D903F91}" type="datetimeFigureOut">
              <a:rPr lang="en-IN" smtClean="0"/>
              <a:t>21-03-2024</a:t>
            </a:fld>
            <a:endParaRPr lang="en-IN"/>
          </a:p>
        </p:txBody>
      </p:sp>
      <p:sp>
        <p:nvSpPr>
          <p:cNvPr id="6" name="Footer Placeholder 5">
            <a:extLst>
              <a:ext uri="{FF2B5EF4-FFF2-40B4-BE49-F238E27FC236}">
                <a16:creationId xmlns:a16="http://schemas.microsoft.com/office/drawing/2014/main" id="{14DABED6-F67F-BEA1-4366-F91944B660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A7B155-E734-ECCF-A493-482EBF4D559C}"/>
              </a:ext>
            </a:extLst>
          </p:cNvPr>
          <p:cNvSpPr>
            <a:spLocks noGrp="1"/>
          </p:cNvSpPr>
          <p:nvPr>
            <p:ph type="sldNum" sz="quarter" idx="12"/>
          </p:nvPr>
        </p:nvSpPr>
        <p:spPr/>
        <p:txBody>
          <a:bodyPr/>
          <a:lstStyle/>
          <a:p>
            <a:fld id="{C78EB6A8-E9ED-499F-A2D9-A5C92C285CA1}" type="slidenum">
              <a:rPr lang="en-IN" smtClean="0"/>
              <a:t>‹#›</a:t>
            </a:fld>
            <a:endParaRPr lang="en-IN"/>
          </a:p>
        </p:txBody>
      </p:sp>
    </p:spTree>
    <p:extLst>
      <p:ext uri="{BB962C8B-B14F-4D97-AF65-F5344CB8AC3E}">
        <p14:creationId xmlns:p14="http://schemas.microsoft.com/office/powerpoint/2010/main" val="2744541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9AE17-EA06-0921-7779-57091C1995E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BEC134-D7DA-73CB-A456-0F122323E8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54740D-701D-02AE-DC71-67E6BD944E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AF328C0-7D72-F8E6-8909-F0EC221C72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96C057-C243-6177-22C2-2F14404F0E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8303351-6EEA-8E3E-6A0E-C0620D560214}"/>
              </a:ext>
            </a:extLst>
          </p:cNvPr>
          <p:cNvSpPr>
            <a:spLocks noGrp="1"/>
          </p:cNvSpPr>
          <p:nvPr>
            <p:ph type="dt" sz="half" idx="10"/>
          </p:nvPr>
        </p:nvSpPr>
        <p:spPr/>
        <p:txBody>
          <a:bodyPr/>
          <a:lstStyle/>
          <a:p>
            <a:fld id="{793D1E6D-C4DE-4E27-A851-6D888D903F91}" type="datetimeFigureOut">
              <a:rPr lang="en-IN" smtClean="0"/>
              <a:t>21-03-2024</a:t>
            </a:fld>
            <a:endParaRPr lang="en-IN"/>
          </a:p>
        </p:txBody>
      </p:sp>
      <p:sp>
        <p:nvSpPr>
          <p:cNvPr id="8" name="Footer Placeholder 7">
            <a:extLst>
              <a:ext uri="{FF2B5EF4-FFF2-40B4-BE49-F238E27FC236}">
                <a16:creationId xmlns:a16="http://schemas.microsoft.com/office/drawing/2014/main" id="{7621E5F5-0228-EEA2-16A4-EF0F2ECF090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4594BA3-76F4-430B-F15B-96198DA5779E}"/>
              </a:ext>
            </a:extLst>
          </p:cNvPr>
          <p:cNvSpPr>
            <a:spLocks noGrp="1"/>
          </p:cNvSpPr>
          <p:nvPr>
            <p:ph type="sldNum" sz="quarter" idx="12"/>
          </p:nvPr>
        </p:nvSpPr>
        <p:spPr/>
        <p:txBody>
          <a:bodyPr/>
          <a:lstStyle/>
          <a:p>
            <a:fld id="{C78EB6A8-E9ED-499F-A2D9-A5C92C285CA1}" type="slidenum">
              <a:rPr lang="en-IN" smtClean="0"/>
              <a:t>‹#›</a:t>
            </a:fld>
            <a:endParaRPr lang="en-IN"/>
          </a:p>
        </p:txBody>
      </p:sp>
    </p:spTree>
    <p:extLst>
      <p:ext uri="{BB962C8B-B14F-4D97-AF65-F5344CB8AC3E}">
        <p14:creationId xmlns:p14="http://schemas.microsoft.com/office/powerpoint/2010/main" val="407378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92CA6-42C3-273C-40E5-670D90430B5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E6A30D-CA49-6D74-F726-BDC0284BA13E}"/>
              </a:ext>
            </a:extLst>
          </p:cNvPr>
          <p:cNvSpPr>
            <a:spLocks noGrp="1"/>
          </p:cNvSpPr>
          <p:nvPr>
            <p:ph type="dt" sz="half" idx="10"/>
          </p:nvPr>
        </p:nvSpPr>
        <p:spPr/>
        <p:txBody>
          <a:bodyPr/>
          <a:lstStyle/>
          <a:p>
            <a:fld id="{793D1E6D-C4DE-4E27-A851-6D888D903F91}" type="datetimeFigureOut">
              <a:rPr lang="en-IN" smtClean="0"/>
              <a:t>21-03-2024</a:t>
            </a:fld>
            <a:endParaRPr lang="en-IN"/>
          </a:p>
        </p:txBody>
      </p:sp>
      <p:sp>
        <p:nvSpPr>
          <p:cNvPr id="4" name="Footer Placeholder 3">
            <a:extLst>
              <a:ext uri="{FF2B5EF4-FFF2-40B4-BE49-F238E27FC236}">
                <a16:creationId xmlns:a16="http://schemas.microsoft.com/office/drawing/2014/main" id="{BBD782D6-B802-B206-B7E6-837A7E7616A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BDA75F3-0D7A-7EE1-42AD-190AC76CBB25}"/>
              </a:ext>
            </a:extLst>
          </p:cNvPr>
          <p:cNvSpPr>
            <a:spLocks noGrp="1"/>
          </p:cNvSpPr>
          <p:nvPr>
            <p:ph type="sldNum" sz="quarter" idx="12"/>
          </p:nvPr>
        </p:nvSpPr>
        <p:spPr/>
        <p:txBody>
          <a:bodyPr/>
          <a:lstStyle/>
          <a:p>
            <a:fld id="{C78EB6A8-E9ED-499F-A2D9-A5C92C285CA1}" type="slidenum">
              <a:rPr lang="en-IN" smtClean="0"/>
              <a:t>‹#›</a:t>
            </a:fld>
            <a:endParaRPr lang="en-IN"/>
          </a:p>
        </p:txBody>
      </p:sp>
    </p:spTree>
    <p:extLst>
      <p:ext uri="{BB962C8B-B14F-4D97-AF65-F5344CB8AC3E}">
        <p14:creationId xmlns:p14="http://schemas.microsoft.com/office/powerpoint/2010/main" val="3685439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C2F1CF-4E10-778F-C523-4F7099341D6A}"/>
              </a:ext>
            </a:extLst>
          </p:cNvPr>
          <p:cNvSpPr>
            <a:spLocks noGrp="1"/>
          </p:cNvSpPr>
          <p:nvPr>
            <p:ph type="dt" sz="half" idx="10"/>
          </p:nvPr>
        </p:nvSpPr>
        <p:spPr/>
        <p:txBody>
          <a:bodyPr/>
          <a:lstStyle/>
          <a:p>
            <a:fld id="{793D1E6D-C4DE-4E27-A851-6D888D903F91}" type="datetimeFigureOut">
              <a:rPr lang="en-IN" smtClean="0"/>
              <a:t>21-03-2024</a:t>
            </a:fld>
            <a:endParaRPr lang="en-IN"/>
          </a:p>
        </p:txBody>
      </p:sp>
      <p:sp>
        <p:nvSpPr>
          <p:cNvPr id="3" name="Footer Placeholder 2">
            <a:extLst>
              <a:ext uri="{FF2B5EF4-FFF2-40B4-BE49-F238E27FC236}">
                <a16:creationId xmlns:a16="http://schemas.microsoft.com/office/drawing/2014/main" id="{6B6B8E14-6B0E-5461-4644-6B62A3233EA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65B4537-FB3F-B1E0-8DC1-29196F38302E}"/>
              </a:ext>
            </a:extLst>
          </p:cNvPr>
          <p:cNvSpPr>
            <a:spLocks noGrp="1"/>
          </p:cNvSpPr>
          <p:nvPr>
            <p:ph type="sldNum" sz="quarter" idx="12"/>
          </p:nvPr>
        </p:nvSpPr>
        <p:spPr/>
        <p:txBody>
          <a:bodyPr/>
          <a:lstStyle/>
          <a:p>
            <a:fld id="{C78EB6A8-E9ED-499F-A2D9-A5C92C285CA1}" type="slidenum">
              <a:rPr lang="en-IN" smtClean="0"/>
              <a:t>‹#›</a:t>
            </a:fld>
            <a:endParaRPr lang="en-IN"/>
          </a:p>
        </p:txBody>
      </p:sp>
    </p:spTree>
    <p:extLst>
      <p:ext uri="{BB962C8B-B14F-4D97-AF65-F5344CB8AC3E}">
        <p14:creationId xmlns:p14="http://schemas.microsoft.com/office/powerpoint/2010/main" val="1041969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E50C-22DA-499F-FDA8-DB66F0C5FE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E64A0C-3514-E142-EE8E-429A70D583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749DD9-A6A3-319B-7334-FA4186B95F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E11AE7-F9F7-C0D5-AEC6-E657B7F0436A}"/>
              </a:ext>
            </a:extLst>
          </p:cNvPr>
          <p:cNvSpPr>
            <a:spLocks noGrp="1"/>
          </p:cNvSpPr>
          <p:nvPr>
            <p:ph type="dt" sz="half" idx="10"/>
          </p:nvPr>
        </p:nvSpPr>
        <p:spPr/>
        <p:txBody>
          <a:bodyPr/>
          <a:lstStyle/>
          <a:p>
            <a:fld id="{793D1E6D-C4DE-4E27-A851-6D888D903F91}" type="datetimeFigureOut">
              <a:rPr lang="en-IN" smtClean="0"/>
              <a:t>21-03-2024</a:t>
            </a:fld>
            <a:endParaRPr lang="en-IN"/>
          </a:p>
        </p:txBody>
      </p:sp>
      <p:sp>
        <p:nvSpPr>
          <p:cNvPr id="6" name="Footer Placeholder 5">
            <a:extLst>
              <a:ext uri="{FF2B5EF4-FFF2-40B4-BE49-F238E27FC236}">
                <a16:creationId xmlns:a16="http://schemas.microsoft.com/office/drawing/2014/main" id="{0C476A71-1318-4931-E039-9A3E67755B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394CC5-DF10-2304-87EC-A07C360C8A05}"/>
              </a:ext>
            </a:extLst>
          </p:cNvPr>
          <p:cNvSpPr>
            <a:spLocks noGrp="1"/>
          </p:cNvSpPr>
          <p:nvPr>
            <p:ph type="sldNum" sz="quarter" idx="12"/>
          </p:nvPr>
        </p:nvSpPr>
        <p:spPr/>
        <p:txBody>
          <a:bodyPr/>
          <a:lstStyle/>
          <a:p>
            <a:fld id="{C78EB6A8-E9ED-499F-A2D9-A5C92C285CA1}" type="slidenum">
              <a:rPr lang="en-IN" smtClean="0"/>
              <a:t>‹#›</a:t>
            </a:fld>
            <a:endParaRPr lang="en-IN"/>
          </a:p>
        </p:txBody>
      </p:sp>
    </p:spTree>
    <p:extLst>
      <p:ext uri="{BB962C8B-B14F-4D97-AF65-F5344CB8AC3E}">
        <p14:creationId xmlns:p14="http://schemas.microsoft.com/office/powerpoint/2010/main" val="414905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590B4-E1B4-E6BA-9729-EB42054745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2270E15-BF71-B122-EEFD-D68AFE4A74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9A026A5-9453-8D97-BB52-AC1ADC9EFA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8579F5-8922-8115-1F72-B97C7FF224AA}"/>
              </a:ext>
            </a:extLst>
          </p:cNvPr>
          <p:cNvSpPr>
            <a:spLocks noGrp="1"/>
          </p:cNvSpPr>
          <p:nvPr>
            <p:ph type="dt" sz="half" idx="10"/>
          </p:nvPr>
        </p:nvSpPr>
        <p:spPr/>
        <p:txBody>
          <a:bodyPr/>
          <a:lstStyle/>
          <a:p>
            <a:fld id="{793D1E6D-C4DE-4E27-A851-6D888D903F91}" type="datetimeFigureOut">
              <a:rPr lang="en-IN" smtClean="0"/>
              <a:t>21-03-2024</a:t>
            </a:fld>
            <a:endParaRPr lang="en-IN"/>
          </a:p>
        </p:txBody>
      </p:sp>
      <p:sp>
        <p:nvSpPr>
          <p:cNvPr id="6" name="Footer Placeholder 5">
            <a:extLst>
              <a:ext uri="{FF2B5EF4-FFF2-40B4-BE49-F238E27FC236}">
                <a16:creationId xmlns:a16="http://schemas.microsoft.com/office/drawing/2014/main" id="{FA20A193-FE18-C3EE-C434-9670CB5816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F925FD-A5FD-DF94-B6E0-9049731CF6B7}"/>
              </a:ext>
            </a:extLst>
          </p:cNvPr>
          <p:cNvSpPr>
            <a:spLocks noGrp="1"/>
          </p:cNvSpPr>
          <p:nvPr>
            <p:ph type="sldNum" sz="quarter" idx="12"/>
          </p:nvPr>
        </p:nvSpPr>
        <p:spPr/>
        <p:txBody>
          <a:bodyPr/>
          <a:lstStyle/>
          <a:p>
            <a:fld id="{C78EB6A8-E9ED-499F-A2D9-A5C92C285CA1}" type="slidenum">
              <a:rPr lang="en-IN" smtClean="0"/>
              <a:t>‹#›</a:t>
            </a:fld>
            <a:endParaRPr lang="en-IN"/>
          </a:p>
        </p:txBody>
      </p:sp>
    </p:spTree>
    <p:extLst>
      <p:ext uri="{BB962C8B-B14F-4D97-AF65-F5344CB8AC3E}">
        <p14:creationId xmlns:p14="http://schemas.microsoft.com/office/powerpoint/2010/main" val="2619382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30C3A5-BB95-F2CA-6BAC-40C5668902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181091-AEBE-CDBB-3A63-1716E2E967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9DBBB6-89B5-8A66-48B1-DF8131404D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3D1E6D-C4DE-4E27-A851-6D888D903F91}" type="datetimeFigureOut">
              <a:rPr lang="en-IN" smtClean="0"/>
              <a:t>21-03-2024</a:t>
            </a:fld>
            <a:endParaRPr lang="en-IN"/>
          </a:p>
        </p:txBody>
      </p:sp>
      <p:sp>
        <p:nvSpPr>
          <p:cNvPr id="5" name="Footer Placeholder 4">
            <a:extLst>
              <a:ext uri="{FF2B5EF4-FFF2-40B4-BE49-F238E27FC236}">
                <a16:creationId xmlns:a16="http://schemas.microsoft.com/office/drawing/2014/main" id="{77E6219E-14C7-FCE0-D70C-343C4ADCF4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9406A37-7C67-67E0-C194-16E182955E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8EB6A8-E9ED-499F-A2D9-A5C92C285CA1}" type="slidenum">
              <a:rPr lang="en-IN" smtClean="0"/>
              <a:t>‹#›</a:t>
            </a:fld>
            <a:endParaRPr lang="en-IN"/>
          </a:p>
        </p:txBody>
      </p:sp>
    </p:spTree>
    <p:extLst>
      <p:ext uri="{BB962C8B-B14F-4D97-AF65-F5344CB8AC3E}">
        <p14:creationId xmlns:p14="http://schemas.microsoft.com/office/powerpoint/2010/main" val="2223248074"/>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C829D69-5B3F-2349-4603-71BDF12CA114}"/>
              </a:ext>
            </a:extLst>
          </p:cNvPr>
          <p:cNvSpPr txBox="1"/>
          <p:nvPr/>
        </p:nvSpPr>
        <p:spPr>
          <a:xfrm>
            <a:off x="1" y="0"/>
            <a:ext cx="12192000" cy="830997"/>
          </a:xfrm>
          <a:prstGeom prst="rect">
            <a:avLst/>
          </a:prstGeom>
          <a:solidFill>
            <a:schemeClr val="accent2">
              <a:lumMod val="40000"/>
              <a:lumOff val="60000"/>
            </a:schemeClr>
          </a:solidFill>
        </p:spPr>
        <p:txBody>
          <a:bodyPr wrap="square" rtlCol="0">
            <a:spAutoFit/>
          </a:bodyPr>
          <a:lstStyle/>
          <a:p>
            <a:pPr algn="ctr"/>
            <a:r>
              <a:rPr lang="en-US" sz="4800" b="1" dirty="0">
                <a:ln w="0"/>
                <a:solidFill>
                  <a:schemeClr val="bg1"/>
                </a:solidFill>
                <a:effectLst>
                  <a:outerShdw blurRad="38100" dist="38100" dir="2700000" algn="tl">
                    <a:srgbClr val="000000">
                      <a:alpha val="43137"/>
                    </a:srgbClr>
                  </a:outerShdw>
                </a:effectLst>
                <a:highlight>
                  <a:srgbClr val="FF0000"/>
                </a:highlight>
                <a:latin typeface="Constantia" panose="02030602050306030303" pitchFamily="18" charset="0"/>
              </a:rPr>
              <a:t> Zomato Restaurants Analytics    </a:t>
            </a:r>
          </a:p>
        </p:txBody>
      </p:sp>
      <p:pic>
        <p:nvPicPr>
          <p:cNvPr id="3" name="Picture 2">
            <a:extLst>
              <a:ext uri="{FF2B5EF4-FFF2-40B4-BE49-F238E27FC236}">
                <a16:creationId xmlns:a16="http://schemas.microsoft.com/office/drawing/2014/main" id="{38469171-A9F3-4BBD-D3BA-30ECBDE128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5948" y="840829"/>
            <a:ext cx="8200103" cy="5961729"/>
          </a:xfrm>
          <a:prstGeom prst="rect">
            <a:avLst/>
          </a:prstGeom>
        </p:spPr>
      </p:pic>
      <p:pic>
        <p:nvPicPr>
          <p:cNvPr id="4" name="Picture 3">
            <a:extLst>
              <a:ext uri="{FF2B5EF4-FFF2-40B4-BE49-F238E27FC236}">
                <a16:creationId xmlns:a16="http://schemas.microsoft.com/office/drawing/2014/main" id="{16F37A21-A089-7128-FC9D-6AE1AF1276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 cy="830997"/>
          </a:xfrm>
          <a:prstGeom prst="rect">
            <a:avLst/>
          </a:prstGeom>
        </p:spPr>
      </p:pic>
      <p:pic>
        <p:nvPicPr>
          <p:cNvPr id="7" name="Picture 6">
            <a:extLst>
              <a:ext uri="{FF2B5EF4-FFF2-40B4-BE49-F238E27FC236}">
                <a16:creationId xmlns:a16="http://schemas.microsoft.com/office/drawing/2014/main" id="{83468D51-534C-AAFD-4FC2-3A0164784C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7599" y="0"/>
            <a:ext cx="914400" cy="830997"/>
          </a:xfrm>
          <a:prstGeom prst="rect">
            <a:avLst/>
          </a:prstGeom>
        </p:spPr>
      </p:pic>
    </p:spTree>
    <p:extLst>
      <p:ext uri="{BB962C8B-B14F-4D97-AF65-F5344CB8AC3E}">
        <p14:creationId xmlns:p14="http://schemas.microsoft.com/office/powerpoint/2010/main" val="2671984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Arrow: Right 3">
            <a:extLst>
              <a:ext uri="{FF2B5EF4-FFF2-40B4-BE49-F238E27FC236}">
                <a16:creationId xmlns:a16="http://schemas.microsoft.com/office/drawing/2014/main" id="{7F6C886A-46D2-2374-8F83-8DFFAA66AA62}"/>
              </a:ext>
            </a:extLst>
          </p:cNvPr>
          <p:cNvSpPr/>
          <p:nvPr/>
        </p:nvSpPr>
        <p:spPr>
          <a:xfrm>
            <a:off x="885825" y="409380"/>
            <a:ext cx="1333500" cy="967540"/>
          </a:xfrm>
          <a:prstGeom prst="rightArrow">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accent2">
                    <a:lumMod val="50000"/>
                  </a:schemeClr>
                </a:solidFill>
                <a:latin typeface="Eras Bold ITC" panose="020B0907030504020204" pitchFamily="34" charset="0"/>
              </a:rPr>
              <a:t>KPI 6</a:t>
            </a:r>
          </a:p>
        </p:txBody>
      </p:sp>
      <p:sp>
        <p:nvSpPr>
          <p:cNvPr id="5" name="TextBox 4">
            <a:extLst>
              <a:ext uri="{FF2B5EF4-FFF2-40B4-BE49-F238E27FC236}">
                <a16:creationId xmlns:a16="http://schemas.microsoft.com/office/drawing/2014/main" id="{D333C4FE-F0AB-76DF-ACCC-2BE1C0E5FE85}"/>
              </a:ext>
            </a:extLst>
          </p:cNvPr>
          <p:cNvSpPr txBox="1"/>
          <p:nvPr/>
        </p:nvSpPr>
        <p:spPr>
          <a:xfrm>
            <a:off x="2699121" y="662317"/>
            <a:ext cx="8534935" cy="461665"/>
          </a:xfrm>
          <a:prstGeom prst="rect">
            <a:avLst/>
          </a:prstGeom>
          <a:noFill/>
        </p:spPr>
        <p:txBody>
          <a:bodyPr wrap="square" rtlCol="0">
            <a:spAutoFit/>
          </a:bodyPr>
          <a:lstStyle/>
          <a:p>
            <a:pPr algn="ctr"/>
            <a:r>
              <a:rPr lang="en-US" sz="2400" b="1" dirty="0"/>
              <a:t>Count of Restaurants based on Average Ratings</a:t>
            </a:r>
            <a:endParaRPr lang="en-IN" sz="2400" b="1" dirty="0"/>
          </a:p>
        </p:txBody>
      </p:sp>
      <p:sp>
        <p:nvSpPr>
          <p:cNvPr id="2" name="TextBox 1">
            <a:extLst>
              <a:ext uri="{FF2B5EF4-FFF2-40B4-BE49-F238E27FC236}">
                <a16:creationId xmlns:a16="http://schemas.microsoft.com/office/drawing/2014/main" id="{CA72FF2B-39CD-0A9B-CECB-D8A4D3134B1C}"/>
              </a:ext>
            </a:extLst>
          </p:cNvPr>
          <p:cNvSpPr txBox="1"/>
          <p:nvPr/>
        </p:nvSpPr>
        <p:spPr>
          <a:xfrm>
            <a:off x="2219324" y="2374412"/>
            <a:ext cx="9014732" cy="1015663"/>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i="0" dirty="0">
                <a:solidFill>
                  <a:schemeClr val="bg1"/>
                </a:solidFill>
                <a:effectLst/>
                <a:latin typeface="Arial" panose="020B0604020202020204" pitchFamily="34" charset="0"/>
                <a:cs typeface="Arial" panose="020B0604020202020204" pitchFamily="34" charset="0"/>
              </a:rPr>
              <a:t>This KPI reveals the distribution of restaurants across different average rating ranges. It helps assess customer satisfaction, identify areas for improvement, and inform marketing strategies.</a:t>
            </a:r>
            <a:endParaRPr lang="en-IN"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6987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Arrow: Right 3">
            <a:extLst>
              <a:ext uri="{FF2B5EF4-FFF2-40B4-BE49-F238E27FC236}">
                <a16:creationId xmlns:a16="http://schemas.microsoft.com/office/drawing/2014/main" id="{E93D4E08-3160-54F2-57F0-64472BCB736B}"/>
              </a:ext>
            </a:extLst>
          </p:cNvPr>
          <p:cNvSpPr/>
          <p:nvPr/>
        </p:nvSpPr>
        <p:spPr>
          <a:xfrm>
            <a:off x="885825" y="409380"/>
            <a:ext cx="1333500" cy="967540"/>
          </a:xfrm>
          <a:prstGeom prst="rightArrow">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accent2">
                    <a:lumMod val="50000"/>
                  </a:schemeClr>
                </a:solidFill>
                <a:latin typeface="Eras Bold ITC" panose="020B0907030504020204" pitchFamily="34" charset="0"/>
              </a:rPr>
              <a:t>KPI 7</a:t>
            </a:r>
          </a:p>
        </p:txBody>
      </p:sp>
      <p:sp>
        <p:nvSpPr>
          <p:cNvPr id="5" name="TextBox 4">
            <a:extLst>
              <a:ext uri="{FF2B5EF4-FFF2-40B4-BE49-F238E27FC236}">
                <a16:creationId xmlns:a16="http://schemas.microsoft.com/office/drawing/2014/main" id="{9EA9CE51-CC25-D45A-462B-51765A7CE484}"/>
              </a:ext>
            </a:extLst>
          </p:cNvPr>
          <p:cNvSpPr txBox="1"/>
          <p:nvPr/>
        </p:nvSpPr>
        <p:spPr>
          <a:xfrm>
            <a:off x="2699122" y="409380"/>
            <a:ext cx="8607053" cy="830997"/>
          </a:xfrm>
          <a:prstGeom prst="rect">
            <a:avLst/>
          </a:prstGeom>
          <a:noFill/>
        </p:spPr>
        <p:txBody>
          <a:bodyPr wrap="square" rtlCol="0">
            <a:spAutoFit/>
          </a:bodyPr>
          <a:lstStyle/>
          <a:p>
            <a:pPr algn="ctr"/>
            <a:r>
              <a:rPr lang="en-US" sz="2400" b="1" dirty="0"/>
              <a:t>Create buckets based on Average Price of reasonable size and find out how many restaurants falls in each buckets</a:t>
            </a:r>
            <a:endParaRPr lang="en-IN" sz="2400" b="1" dirty="0"/>
          </a:p>
        </p:txBody>
      </p:sp>
      <p:sp>
        <p:nvSpPr>
          <p:cNvPr id="2" name="TextBox 1">
            <a:extLst>
              <a:ext uri="{FF2B5EF4-FFF2-40B4-BE49-F238E27FC236}">
                <a16:creationId xmlns:a16="http://schemas.microsoft.com/office/drawing/2014/main" id="{99F2E7C2-D6D1-B027-0030-B3CD39C8133D}"/>
              </a:ext>
            </a:extLst>
          </p:cNvPr>
          <p:cNvSpPr txBox="1"/>
          <p:nvPr/>
        </p:nvSpPr>
        <p:spPr>
          <a:xfrm>
            <a:off x="2699121" y="2166785"/>
            <a:ext cx="8607053" cy="1015663"/>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i="0" dirty="0">
                <a:solidFill>
                  <a:schemeClr val="bg1"/>
                </a:solidFill>
                <a:effectLst/>
                <a:latin typeface="Arial" panose="020B0604020202020204" pitchFamily="34" charset="0"/>
                <a:cs typeface="Arial" panose="020B0604020202020204" pitchFamily="34" charset="0"/>
              </a:rPr>
              <a:t>This KPI segments restaurants into categories based on their average price range. It helps understand customer preferences for different price points and inform menu pricing strategies.</a:t>
            </a:r>
            <a:endParaRPr lang="en-IN"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4586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Arrow: Right 3">
            <a:extLst>
              <a:ext uri="{FF2B5EF4-FFF2-40B4-BE49-F238E27FC236}">
                <a16:creationId xmlns:a16="http://schemas.microsoft.com/office/drawing/2014/main" id="{E93D4E08-3160-54F2-57F0-64472BCB736B}"/>
              </a:ext>
            </a:extLst>
          </p:cNvPr>
          <p:cNvSpPr/>
          <p:nvPr/>
        </p:nvSpPr>
        <p:spPr>
          <a:xfrm>
            <a:off x="885825" y="409380"/>
            <a:ext cx="1333500" cy="967540"/>
          </a:xfrm>
          <a:prstGeom prst="rightArrow">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accent2">
                    <a:lumMod val="50000"/>
                  </a:schemeClr>
                </a:solidFill>
                <a:latin typeface="Eras Bold ITC" panose="020B0907030504020204" pitchFamily="34" charset="0"/>
              </a:rPr>
              <a:t>KPI 8</a:t>
            </a:r>
          </a:p>
        </p:txBody>
      </p:sp>
      <p:sp>
        <p:nvSpPr>
          <p:cNvPr id="5" name="TextBox 4">
            <a:extLst>
              <a:ext uri="{FF2B5EF4-FFF2-40B4-BE49-F238E27FC236}">
                <a16:creationId xmlns:a16="http://schemas.microsoft.com/office/drawing/2014/main" id="{9EA9CE51-CC25-D45A-462B-51765A7CE484}"/>
              </a:ext>
            </a:extLst>
          </p:cNvPr>
          <p:cNvSpPr txBox="1"/>
          <p:nvPr/>
        </p:nvSpPr>
        <p:spPr>
          <a:xfrm>
            <a:off x="2699122" y="409380"/>
            <a:ext cx="8607053" cy="830997"/>
          </a:xfrm>
          <a:prstGeom prst="rect">
            <a:avLst/>
          </a:prstGeom>
          <a:noFill/>
        </p:spPr>
        <p:txBody>
          <a:bodyPr wrap="square" rtlCol="0">
            <a:spAutoFit/>
          </a:bodyPr>
          <a:lstStyle/>
          <a:p>
            <a:pPr algn="ctr"/>
            <a:r>
              <a:rPr lang="en-US" sz="2400" b="1" i="0" dirty="0">
                <a:solidFill>
                  <a:srgbClr val="1F1F1F"/>
                </a:solidFill>
                <a:effectLst/>
              </a:rPr>
              <a:t>Percentage of Restaurants based on "Has_Table_booking"</a:t>
            </a:r>
          </a:p>
          <a:p>
            <a:pPr algn="ctr"/>
            <a:endParaRPr lang="en-IN" sz="2400" b="1" dirty="0"/>
          </a:p>
        </p:txBody>
      </p:sp>
      <p:sp>
        <p:nvSpPr>
          <p:cNvPr id="2" name="TextBox 1">
            <a:extLst>
              <a:ext uri="{FF2B5EF4-FFF2-40B4-BE49-F238E27FC236}">
                <a16:creationId xmlns:a16="http://schemas.microsoft.com/office/drawing/2014/main" id="{99F2E7C2-D6D1-B027-0030-B3CD39C8133D}"/>
              </a:ext>
            </a:extLst>
          </p:cNvPr>
          <p:cNvSpPr txBox="1"/>
          <p:nvPr/>
        </p:nvSpPr>
        <p:spPr>
          <a:xfrm>
            <a:off x="2699121" y="2166785"/>
            <a:ext cx="8607053" cy="1015663"/>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i="0" dirty="0">
                <a:solidFill>
                  <a:schemeClr val="bg1"/>
                </a:solidFill>
                <a:effectLst/>
                <a:latin typeface="Arial" panose="020B0604020202020204" pitchFamily="34" charset="0"/>
                <a:cs typeface="Arial" panose="020B0604020202020204" pitchFamily="34" charset="0"/>
              </a:rPr>
              <a:t>This KPI reveals the proportion of restaurants on Zomato that offer table reservation capabilities. It provides insights into customer expectations and helps identify potential areas for improvement in convenience.</a:t>
            </a:r>
            <a:endParaRPr lang="en-IN"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2428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Arrow: Right 3">
            <a:extLst>
              <a:ext uri="{FF2B5EF4-FFF2-40B4-BE49-F238E27FC236}">
                <a16:creationId xmlns:a16="http://schemas.microsoft.com/office/drawing/2014/main" id="{E93D4E08-3160-54F2-57F0-64472BCB736B}"/>
              </a:ext>
            </a:extLst>
          </p:cNvPr>
          <p:cNvSpPr/>
          <p:nvPr/>
        </p:nvSpPr>
        <p:spPr>
          <a:xfrm>
            <a:off x="885825" y="409380"/>
            <a:ext cx="1333500" cy="967540"/>
          </a:xfrm>
          <a:prstGeom prst="rightArrow">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accent2">
                    <a:lumMod val="50000"/>
                  </a:schemeClr>
                </a:solidFill>
                <a:latin typeface="Eras Bold ITC" panose="020B0907030504020204" pitchFamily="34" charset="0"/>
              </a:rPr>
              <a:t>KPI 9</a:t>
            </a:r>
          </a:p>
        </p:txBody>
      </p:sp>
      <p:sp>
        <p:nvSpPr>
          <p:cNvPr id="5" name="TextBox 4">
            <a:extLst>
              <a:ext uri="{FF2B5EF4-FFF2-40B4-BE49-F238E27FC236}">
                <a16:creationId xmlns:a16="http://schemas.microsoft.com/office/drawing/2014/main" id="{9EA9CE51-CC25-D45A-462B-51765A7CE484}"/>
              </a:ext>
            </a:extLst>
          </p:cNvPr>
          <p:cNvSpPr txBox="1"/>
          <p:nvPr/>
        </p:nvSpPr>
        <p:spPr>
          <a:xfrm>
            <a:off x="2699122" y="409380"/>
            <a:ext cx="8607053" cy="461665"/>
          </a:xfrm>
          <a:prstGeom prst="rect">
            <a:avLst/>
          </a:prstGeom>
          <a:noFill/>
        </p:spPr>
        <p:txBody>
          <a:bodyPr wrap="square" rtlCol="0">
            <a:spAutoFit/>
          </a:bodyPr>
          <a:lstStyle/>
          <a:p>
            <a:pPr algn="ctr"/>
            <a:r>
              <a:rPr lang="en-US" sz="2400" b="1" i="0" dirty="0">
                <a:solidFill>
                  <a:srgbClr val="1F1F1F"/>
                </a:solidFill>
                <a:effectLst/>
              </a:rPr>
              <a:t>Percentage of Restaurants based on "Has_Online_delivery"</a:t>
            </a:r>
            <a:endParaRPr lang="en-IN" sz="2400" b="1" dirty="0"/>
          </a:p>
        </p:txBody>
      </p:sp>
      <p:sp>
        <p:nvSpPr>
          <p:cNvPr id="2" name="TextBox 1">
            <a:extLst>
              <a:ext uri="{FF2B5EF4-FFF2-40B4-BE49-F238E27FC236}">
                <a16:creationId xmlns:a16="http://schemas.microsoft.com/office/drawing/2014/main" id="{99F2E7C2-D6D1-B027-0030-B3CD39C8133D}"/>
              </a:ext>
            </a:extLst>
          </p:cNvPr>
          <p:cNvSpPr txBox="1"/>
          <p:nvPr/>
        </p:nvSpPr>
        <p:spPr>
          <a:xfrm>
            <a:off x="2699121" y="2166785"/>
            <a:ext cx="8607053" cy="1015663"/>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i="0" dirty="0">
                <a:solidFill>
                  <a:schemeClr val="bg1"/>
                </a:solidFill>
                <a:effectLst/>
                <a:latin typeface="Arial" panose="020B0604020202020204" pitchFamily="34" charset="0"/>
                <a:cs typeface="Arial" panose="020B0604020202020204" pitchFamily="34" charset="0"/>
              </a:rPr>
              <a:t>This KPI reveals the proportion of restaurants on Zomato that offer online food delivery services. It provides insights into the growing online delivery trend and helps evaluate market saturation or opportunity.</a:t>
            </a:r>
            <a:endParaRPr lang="en-IN"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3573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Arrow: Right 3">
            <a:extLst>
              <a:ext uri="{FF2B5EF4-FFF2-40B4-BE49-F238E27FC236}">
                <a16:creationId xmlns:a16="http://schemas.microsoft.com/office/drawing/2014/main" id="{E93D4E08-3160-54F2-57F0-64472BCB736B}"/>
              </a:ext>
            </a:extLst>
          </p:cNvPr>
          <p:cNvSpPr/>
          <p:nvPr/>
        </p:nvSpPr>
        <p:spPr>
          <a:xfrm>
            <a:off x="885825" y="409380"/>
            <a:ext cx="1333500" cy="967540"/>
          </a:xfrm>
          <a:prstGeom prst="rightArrow">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accent2">
                    <a:lumMod val="50000"/>
                  </a:schemeClr>
                </a:solidFill>
                <a:latin typeface="Eras Bold ITC" panose="020B0907030504020204" pitchFamily="34" charset="0"/>
              </a:rPr>
              <a:t>KPI 10</a:t>
            </a:r>
          </a:p>
        </p:txBody>
      </p:sp>
      <p:sp>
        <p:nvSpPr>
          <p:cNvPr id="5" name="TextBox 4">
            <a:extLst>
              <a:ext uri="{FF2B5EF4-FFF2-40B4-BE49-F238E27FC236}">
                <a16:creationId xmlns:a16="http://schemas.microsoft.com/office/drawing/2014/main" id="{9EA9CE51-CC25-D45A-462B-51765A7CE484}"/>
              </a:ext>
            </a:extLst>
          </p:cNvPr>
          <p:cNvSpPr txBox="1"/>
          <p:nvPr/>
        </p:nvSpPr>
        <p:spPr>
          <a:xfrm>
            <a:off x="2699122" y="409380"/>
            <a:ext cx="8607053" cy="461665"/>
          </a:xfrm>
          <a:prstGeom prst="rect">
            <a:avLst/>
          </a:prstGeom>
          <a:noFill/>
        </p:spPr>
        <p:txBody>
          <a:bodyPr wrap="square" rtlCol="0">
            <a:spAutoFit/>
          </a:bodyPr>
          <a:lstStyle/>
          <a:p>
            <a:pPr algn="ctr"/>
            <a:r>
              <a:rPr lang="en-US" sz="2400" b="1" i="0" dirty="0">
                <a:solidFill>
                  <a:srgbClr val="1F1F1F"/>
                </a:solidFill>
                <a:effectLst/>
              </a:rPr>
              <a:t>Develop Charts based on Cuisines, City, Ratings </a:t>
            </a:r>
            <a:endParaRPr lang="en-IN" sz="2400" b="1" dirty="0"/>
          </a:p>
        </p:txBody>
      </p:sp>
      <p:sp>
        <p:nvSpPr>
          <p:cNvPr id="2" name="TextBox 1">
            <a:extLst>
              <a:ext uri="{FF2B5EF4-FFF2-40B4-BE49-F238E27FC236}">
                <a16:creationId xmlns:a16="http://schemas.microsoft.com/office/drawing/2014/main" id="{99F2E7C2-D6D1-B027-0030-B3CD39C8133D}"/>
              </a:ext>
            </a:extLst>
          </p:cNvPr>
          <p:cNvSpPr txBox="1"/>
          <p:nvPr/>
        </p:nvSpPr>
        <p:spPr>
          <a:xfrm>
            <a:off x="2699121" y="2166785"/>
            <a:ext cx="8607053" cy="1015663"/>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i="0" dirty="0">
                <a:solidFill>
                  <a:schemeClr val="bg1"/>
                </a:solidFill>
                <a:effectLst/>
                <a:latin typeface="Arial" panose="020B0604020202020204" pitchFamily="34" charset="0"/>
                <a:cs typeface="Arial" panose="020B0604020202020204" pitchFamily="34" charset="0"/>
              </a:rPr>
              <a:t>This KPI reveals the proportion of restaurants on Zomato that offer online food delivery services. It provides insights into the growing online delivery trend and helps evaluate market saturation or opportunity.</a:t>
            </a:r>
            <a:endParaRPr lang="en-IN"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6671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Arrow: Right 3">
            <a:extLst>
              <a:ext uri="{FF2B5EF4-FFF2-40B4-BE49-F238E27FC236}">
                <a16:creationId xmlns:a16="http://schemas.microsoft.com/office/drawing/2014/main" id="{E93D4E08-3160-54F2-57F0-64472BCB736B}"/>
              </a:ext>
            </a:extLst>
          </p:cNvPr>
          <p:cNvSpPr/>
          <p:nvPr/>
        </p:nvSpPr>
        <p:spPr>
          <a:xfrm>
            <a:off x="885825" y="409380"/>
            <a:ext cx="1333500" cy="967540"/>
          </a:xfrm>
          <a:prstGeom prst="rightArrow">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accent2">
                    <a:lumMod val="50000"/>
                  </a:schemeClr>
                </a:solidFill>
                <a:latin typeface="Eras Bold ITC" panose="020B0907030504020204" pitchFamily="34" charset="0"/>
              </a:rPr>
              <a:t>KPI 11</a:t>
            </a:r>
          </a:p>
        </p:txBody>
      </p:sp>
      <p:sp>
        <p:nvSpPr>
          <p:cNvPr id="5" name="TextBox 4">
            <a:extLst>
              <a:ext uri="{FF2B5EF4-FFF2-40B4-BE49-F238E27FC236}">
                <a16:creationId xmlns:a16="http://schemas.microsoft.com/office/drawing/2014/main" id="{9EA9CE51-CC25-D45A-462B-51765A7CE484}"/>
              </a:ext>
            </a:extLst>
          </p:cNvPr>
          <p:cNvSpPr txBox="1"/>
          <p:nvPr/>
        </p:nvSpPr>
        <p:spPr>
          <a:xfrm>
            <a:off x="2699122" y="662317"/>
            <a:ext cx="8607053" cy="461665"/>
          </a:xfrm>
          <a:prstGeom prst="rect">
            <a:avLst/>
          </a:prstGeom>
          <a:noFill/>
        </p:spPr>
        <p:txBody>
          <a:bodyPr wrap="square" rtlCol="0">
            <a:spAutoFit/>
          </a:bodyPr>
          <a:lstStyle/>
          <a:p>
            <a:pPr algn="ctr"/>
            <a:r>
              <a:rPr lang="en-US" sz="2400" b="1" dirty="0"/>
              <a:t>Build a Dashboard for the KPI's Above.</a:t>
            </a:r>
            <a:endParaRPr lang="en-IN" sz="2400" b="1" dirty="0"/>
          </a:p>
        </p:txBody>
      </p:sp>
    </p:spTree>
    <p:extLst>
      <p:ext uri="{BB962C8B-B14F-4D97-AF65-F5344CB8AC3E}">
        <p14:creationId xmlns:p14="http://schemas.microsoft.com/office/powerpoint/2010/main" val="1995266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87AF6D-D7D2-2121-A2FA-9898401F0F75}"/>
              </a:ext>
            </a:extLst>
          </p:cNvPr>
          <p:cNvSpPr txBox="1"/>
          <p:nvPr/>
        </p:nvSpPr>
        <p:spPr>
          <a:xfrm>
            <a:off x="4086225" y="7976"/>
            <a:ext cx="4400550" cy="553998"/>
          </a:xfrm>
          <a:prstGeom prst="rect">
            <a:avLst/>
          </a:prstGeom>
          <a:noFill/>
        </p:spPr>
        <p:txBody>
          <a:bodyPr wrap="square" rtlCol="0">
            <a:spAutoFit/>
          </a:bodyPr>
          <a:lstStyle/>
          <a:p>
            <a:r>
              <a:rPr lang="en-IN" sz="3000" dirty="0">
                <a:ln>
                  <a:solidFill>
                    <a:schemeClr val="tx1"/>
                  </a:solidFill>
                </a:ln>
                <a:solidFill>
                  <a:schemeClr val="tx1">
                    <a:lumMod val="95000"/>
                    <a:lumOff val="5000"/>
                  </a:schemeClr>
                </a:solidFill>
                <a:latin typeface="Georgia" panose="02040502050405020303" pitchFamily="18" charset="0"/>
              </a:rPr>
              <a:t>EXCEL DASHBOARD</a:t>
            </a:r>
          </a:p>
        </p:txBody>
      </p:sp>
      <p:sp>
        <p:nvSpPr>
          <p:cNvPr id="5" name="Rectangle 4">
            <a:extLst>
              <a:ext uri="{FF2B5EF4-FFF2-40B4-BE49-F238E27FC236}">
                <a16:creationId xmlns:a16="http://schemas.microsoft.com/office/drawing/2014/main" id="{9BCF64F1-795A-BEDC-CA82-923E47870157}"/>
              </a:ext>
            </a:extLst>
          </p:cNvPr>
          <p:cNvSpPr/>
          <p:nvPr/>
        </p:nvSpPr>
        <p:spPr>
          <a:xfrm>
            <a:off x="0" y="0"/>
            <a:ext cx="12192000" cy="561974"/>
          </a:xfrm>
          <a:prstGeom prst="rect">
            <a:avLst/>
          </a:prstGeom>
          <a:solidFill>
            <a:schemeClr val="accent1">
              <a:alpha val="3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000" b="1" dirty="0">
              <a:ln w="22225">
                <a:solidFill>
                  <a:schemeClr val="accent2"/>
                </a:solidFill>
                <a:prstDash val="solid"/>
              </a:ln>
              <a:solidFill>
                <a:schemeClr val="accent2">
                  <a:lumMod val="40000"/>
                  <a:lumOff val="60000"/>
                </a:schemeClr>
              </a:solidFill>
              <a:latin typeface="Georgia" panose="02040502050405020303" pitchFamily="18" charset="0"/>
            </a:endParaRPr>
          </a:p>
        </p:txBody>
      </p:sp>
      <p:pic>
        <p:nvPicPr>
          <p:cNvPr id="6" name="Picture 5">
            <a:extLst>
              <a:ext uri="{FF2B5EF4-FFF2-40B4-BE49-F238E27FC236}">
                <a16:creationId xmlns:a16="http://schemas.microsoft.com/office/drawing/2014/main" id="{20125C41-CD83-37D9-E576-46B5CCFF4E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1974"/>
            <a:ext cx="12192000" cy="6288050"/>
          </a:xfrm>
          <a:prstGeom prst="rect">
            <a:avLst/>
          </a:prstGeom>
        </p:spPr>
      </p:pic>
      <p:pic>
        <p:nvPicPr>
          <p:cNvPr id="2" name="Picture 1">
            <a:extLst>
              <a:ext uri="{FF2B5EF4-FFF2-40B4-BE49-F238E27FC236}">
                <a16:creationId xmlns:a16="http://schemas.microsoft.com/office/drawing/2014/main" id="{8FC34876-D321-A1E1-1FE3-BF0F1BC5C1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2031" y="-88491"/>
            <a:ext cx="924194" cy="748735"/>
          </a:xfrm>
          <a:prstGeom prst="rect">
            <a:avLst/>
          </a:prstGeom>
        </p:spPr>
      </p:pic>
    </p:spTree>
    <p:extLst>
      <p:ext uri="{BB962C8B-B14F-4D97-AF65-F5344CB8AC3E}">
        <p14:creationId xmlns:p14="http://schemas.microsoft.com/office/powerpoint/2010/main" val="3402904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3600000" scaled="0"/>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2134D6A-4E9F-3176-D911-9D932474F0BB}"/>
              </a:ext>
            </a:extLst>
          </p:cNvPr>
          <p:cNvSpPr/>
          <p:nvPr/>
        </p:nvSpPr>
        <p:spPr>
          <a:xfrm>
            <a:off x="0" y="0"/>
            <a:ext cx="12192000" cy="571500"/>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8C14153C-9AC1-1ACC-188B-65E7833524F8}"/>
              </a:ext>
            </a:extLst>
          </p:cNvPr>
          <p:cNvSpPr txBox="1"/>
          <p:nvPr/>
        </p:nvSpPr>
        <p:spPr>
          <a:xfrm>
            <a:off x="3519487" y="0"/>
            <a:ext cx="5310187" cy="553998"/>
          </a:xfrm>
          <a:prstGeom prst="rect">
            <a:avLst/>
          </a:prstGeom>
          <a:noFill/>
        </p:spPr>
        <p:txBody>
          <a:bodyPr wrap="square" rtlCol="0">
            <a:spAutoFit/>
          </a:bodyPr>
          <a:lstStyle/>
          <a:p>
            <a:r>
              <a:rPr lang="en-IN" sz="3000" b="1" dirty="0">
                <a:latin typeface="Georgia" panose="02040502050405020303" pitchFamily="18" charset="0"/>
              </a:rPr>
              <a:t>POWERBI DASHBOARD</a:t>
            </a:r>
          </a:p>
        </p:txBody>
      </p:sp>
      <p:pic>
        <p:nvPicPr>
          <p:cNvPr id="6" name="Picture 5">
            <a:extLst>
              <a:ext uri="{FF2B5EF4-FFF2-40B4-BE49-F238E27FC236}">
                <a16:creationId xmlns:a16="http://schemas.microsoft.com/office/drawing/2014/main" id="{144A461C-98DA-6197-4ABE-5373CF72A3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9" y="571500"/>
            <a:ext cx="12164122" cy="6286500"/>
          </a:xfrm>
          <a:prstGeom prst="rect">
            <a:avLst/>
          </a:prstGeom>
        </p:spPr>
      </p:pic>
      <p:pic>
        <p:nvPicPr>
          <p:cNvPr id="2" name="Picture 1">
            <a:extLst>
              <a:ext uri="{FF2B5EF4-FFF2-40B4-BE49-F238E27FC236}">
                <a16:creationId xmlns:a16="http://schemas.microsoft.com/office/drawing/2014/main" id="{F447BB7F-6FDF-5585-6D18-E863365C19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0349" y="-33947"/>
            <a:ext cx="678425" cy="621892"/>
          </a:xfrm>
          <a:prstGeom prst="rect">
            <a:avLst/>
          </a:prstGeom>
        </p:spPr>
      </p:pic>
    </p:spTree>
    <p:extLst>
      <p:ext uri="{BB962C8B-B14F-4D97-AF65-F5344CB8AC3E}">
        <p14:creationId xmlns:p14="http://schemas.microsoft.com/office/powerpoint/2010/main" val="405167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360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1FA1BD6-6B6E-DCD8-ABEB-C399409BB6A3}"/>
              </a:ext>
            </a:extLst>
          </p:cNvPr>
          <p:cNvSpPr/>
          <p:nvPr/>
        </p:nvSpPr>
        <p:spPr>
          <a:xfrm>
            <a:off x="0" y="0"/>
            <a:ext cx="12192000" cy="495300"/>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8528F670-4BA9-273C-465A-08C550F0985A}"/>
              </a:ext>
            </a:extLst>
          </p:cNvPr>
          <p:cNvSpPr txBox="1"/>
          <p:nvPr/>
        </p:nvSpPr>
        <p:spPr>
          <a:xfrm>
            <a:off x="3590924" y="0"/>
            <a:ext cx="5591175" cy="553998"/>
          </a:xfrm>
          <a:prstGeom prst="rect">
            <a:avLst/>
          </a:prstGeom>
          <a:noFill/>
        </p:spPr>
        <p:txBody>
          <a:bodyPr wrap="square" rtlCol="0">
            <a:spAutoFit/>
          </a:bodyPr>
          <a:lstStyle/>
          <a:p>
            <a:r>
              <a:rPr lang="en-IN" sz="3000" b="1" dirty="0">
                <a:latin typeface="Georgia" panose="02040502050405020303" pitchFamily="18" charset="0"/>
              </a:rPr>
              <a:t>TABLEAU DASHBOARD</a:t>
            </a:r>
          </a:p>
        </p:txBody>
      </p:sp>
      <p:pic>
        <p:nvPicPr>
          <p:cNvPr id="3" name="Picture 2">
            <a:extLst>
              <a:ext uri="{FF2B5EF4-FFF2-40B4-BE49-F238E27FC236}">
                <a16:creationId xmlns:a16="http://schemas.microsoft.com/office/drawing/2014/main" id="{A73BA23D-9219-6960-AF37-5516159DB3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5300"/>
            <a:ext cx="12192000" cy="6362700"/>
          </a:xfrm>
          <a:prstGeom prst="rect">
            <a:avLst/>
          </a:prstGeom>
        </p:spPr>
      </p:pic>
      <p:pic>
        <p:nvPicPr>
          <p:cNvPr id="2" name="Picture 1">
            <a:extLst>
              <a:ext uri="{FF2B5EF4-FFF2-40B4-BE49-F238E27FC236}">
                <a16:creationId xmlns:a16="http://schemas.microsoft.com/office/drawing/2014/main" id="{51CACED4-6409-61E4-A0D0-2E1EFBED5E50}"/>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3009901" y="0"/>
            <a:ext cx="609601" cy="495300"/>
          </a:xfrm>
          <a:prstGeom prst="rect">
            <a:avLst/>
          </a:prstGeom>
        </p:spPr>
      </p:pic>
    </p:spTree>
    <p:extLst>
      <p:ext uri="{BB962C8B-B14F-4D97-AF65-F5344CB8AC3E}">
        <p14:creationId xmlns:p14="http://schemas.microsoft.com/office/powerpoint/2010/main" val="1297315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1A353DCA-5F36-EA85-0D54-BFAE6DF6EEC8}"/>
              </a:ext>
            </a:extLst>
          </p:cNvPr>
          <p:cNvSpPr/>
          <p:nvPr/>
        </p:nvSpPr>
        <p:spPr>
          <a:xfrm>
            <a:off x="3865265" y="248593"/>
            <a:ext cx="4461469" cy="1668026"/>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latin typeface="Arial Black" panose="020B0A04020102020204" pitchFamily="34" charset="0"/>
              </a:rPr>
              <a:t>SUMMARY</a:t>
            </a:r>
          </a:p>
        </p:txBody>
      </p:sp>
      <p:sp>
        <p:nvSpPr>
          <p:cNvPr id="4" name="TextBox 3">
            <a:extLst>
              <a:ext uri="{FF2B5EF4-FFF2-40B4-BE49-F238E27FC236}">
                <a16:creationId xmlns:a16="http://schemas.microsoft.com/office/drawing/2014/main" id="{A683106D-FEB1-9A59-5417-E81DD2F6941F}"/>
              </a:ext>
            </a:extLst>
          </p:cNvPr>
          <p:cNvSpPr txBox="1"/>
          <p:nvPr/>
        </p:nvSpPr>
        <p:spPr>
          <a:xfrm>
            <a:off x="829637" y="2364602"/>
            <a:ext cx="10532726" cy="3477875"/>
          </a:xfrm>
          <a:prstGeom prst="rect">
            <a:avLst/>
          </a:prstGeom>
          <a:noFill/>
        </p:spPr>
        <p:txBody>
          <a:bodyPr wrap="square">
            <a:spAutoFit/>
          </a:bodyPr>
          <a:lstStyle/>
          <a:p>
            <a:pPr algn="l"/>
            <a:r>
              <a:rPr lang="en-US" sz="2000" b="0" i="0" dirty="0">
                <a:solidFill>
                  <a:srgbClr val="1F1F1F"/>
                </a:solidFill>
                <a:effectLst/>
                <a:latin typeface="Arial" panose="020B0604020202020204" pitchFamily="34" charset="0"/>
                <a:cs typeface="Arial" panose="020B0604020202020204" pitchFamily="34" charset="0"/>
              </a:rPr>
              <a:t>This project delves into Zomato restaurant data to uncover valuable trends and patterns. By analyzing factors like location, opening times, customer ratings, price points, and online service availability, we gain a comprehensive understanding of the restaurant landscape. These insights empower Zomato to:</a:t>
            </a:r>
          </a:p>
          <a:p>
            <a:pPr algn="l">
              <a:buFont typeface="Arial" panose="020B0604020202020204" pitchFamily="34" charset="0"/>
              <a:buChar char="•"/>
            </a:pPr>
            <a:r>
              <a:rPr lang="en-US" sz="2000" b="1" i="0" dirty="0">
                <a:solidFill>
                  <a:srgbClr val="1F1F1F"/>
                </a:solidFill>
                <a:effectLst/>
                <a:latin typeface="Arial" panose="020B0604020202020204" pitchFamily="34" charset="0"/>
                <a:cs typeface="Arial" panose="020B0604020202020204" pitchFamily="34" charset="0"/>
              </a:rPr>
              <a:t>Target marketing efforts</a:t>
            </a:r>
            <a:r>
              <a:rPr lang="en-US" sz="2000" b="0" i="0" dirty="0">
                <a:solidFill>
                  <a:srgbClr val="1F1F1F"/>
                </a:solidFill>
                <a:effectLst/>
                <a:latin typeface="Arial" panose="020B0604020202020204" pitchFamily="34" charset="0"/>
                <a:cs typeface="Arial" panose="020B0604020202020204" pitchFamily="34" charset="0"/>
              </a:rPr>
              <a:t> effectively based on customer preferences and demographics.</a:t>
            </a:r>
          </a:p>
          <a:p>
            <a:pPr algn="l">
              <a:buFont typeface="Arial" panose="020B0604020202020204" pitchFamily="34" charset="0"/>
              <a:buChar char="•"/>
            </a:pPr>
            <a:r>
              <a:rPr lang="en-US" sz="2000" b="1" i="0" dirty="0">
                <a:solidFill>
                  <a:srgbClr val="1F1F1F"/>
                </a:solidFill>
                <a:effectLst/>
                <a:latin typeface="Arial" panose="020B0604020202020204" pitchFamily="34" charset="0"/>
                <a:cs typeface="Arial" panose="020B0604020202020204" pitchFamily="34" charset="0"/>
              </a:rPr>
              <a:t>Identify areas for improvement</a:t>
            </a:r>
            <a:r>
              <a:rPr lang="en-US" sz="2000" b="0" i="0" dirty="0">
                <a:solidFill>
                  <a:srgbClr val="1F1F1F"/>
                </a:solidFill>
                <a:effectLst/>
                <a:latin typeface="Arial" panose="020B0604020202020204" pitchFamily="34" charset="0"/>
                <a:cs typeface="Arial" panose="020B0604020202020204" pitchFamily="34" charset="0"/>
              </a:rPr>
              <a:t> by pinpointing restaurants with lower ratings or lacking desired services.</a:t>
            </a:r>
          </a:p>
          <a:p>
            <a:pPr algn="l">
              <a:buFont typeface="Arial" panose="020B0604020202020204" pitchFamily="34" charset="0"/>
              <a:buChar char="•"/>
            </a:pPr>
            <a:r>
              <a:rPr lang="en-US" sz="2000" b="1" i="0" dirty="0">
                <a:solidFill>
                  <a:srgbClr val="1F1F1F"/>
                </a:solidFill>
                <a:effectLst/>
                <a:latin typeface="Arial" panose="020B0604020202020204" pitchFamily="34" charset="0"/>
                <a:cs typeface="Arial" panose="020B0604020202020204" pitchFamily="34" charset="0"/>
              </a:rPr>
              <a:t>Optimize pricing strategies</a:t>
            </a:r>
            <a:r>
              <a:rPr lang="en-US" sz="2000" b="0" i="0" dirty="0">
                <a:solidFill>
                  <a:srgbClr val="1F1F1F"/>
                </a:solidFill>
                <a:effectLst/>
                <a:latin typeface="Arial" panose="020B0604020202020204" pitchFamily="34" charset="0"/>
                <a:cs typeface="Arial" panose="020B0604020202020204" pitchFamily="34" charset="0"/>
              </a:rPr>
              <a:t> through analysis of popular price ranges and competitor offerings.</a:t>
            </a:r>
          </a:p>
          <a:p>
            <a:pPr algn="l">
              <a:buFont typeface="Arial" panose="020B0604020202020204" pitchFamily="34" charset="0"/>
              <a:buChar char="•"/>
            </a:pPr>
            <a:r>
              <a:rPr lang="en-US" sz="2000" b="1" i="0" dirty="0">
                <a:solidFill>
                  <a:srgbClr val="1F1F1F"/>
                </a:solidFill>
                <a:effectLst/>
                <a:latin typeface="Arial" panose="020B0604020202020204" pitchFamily="34" charset="0"/>
                <a:cs typeface="Arial" panose="020B0604020202020204" pitchFamily="34" charset="0"/>
              </a:rPr>
              <a:t>Enhance user experience</a:t>
            </a:r>
            <a:r>
              <a:rPr lang="en-US" sz="2000" b="0" i="0" dirty="0">
                <a:solidFill>
                  <a:srgbClr val="1F1F1F"/>
                </a:solidFill>
                <a:effectLst/>
                <a:latin typeface="Arial" panose="020B0604020202020204" pitchFamily="34" charset="0"/>
                <a:cs typeface="Arial" panose="020B0604020202020204" pitchFamily="34" charset="0"/>
              </a:rPr>
              <a:t> by highlighting convenient features like table booking and online delivery.</a:t>
            </a:r>
          </a:p>
        </p:txBody>
      </p:sp>
    </p:spTree>
    <p:extLst>
      <p:ext uri="{BB962C8B-B14F-4D97-AF65-F5344CB8AC3E}">
        <p14:creationId xmlns:p14="http://schemas.microsoft.com/office/powerpoint/2010/main" val="3875445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4F28CE-F718-94C8-80E8-3810D390471C}"/>
              </a:ext>
            </a:extLst>
          </p:cNvPr>
          <p:cNvSpPr/>
          <p:nvPr/>
        </p:nvSpPr>
        <p:spPr>
          <a:xfrm>
            <a:off x="0" y="0"/>
            <a:ext cx="12192000" cy="561974"/>
          </a:xfrm>
          <a:prstGeom prst="rect">
            <a:avLst/>
          </a:prstGeom>
          <a:solidFill>
            <a:schemeClr val="accent4">
              <a:lumMod val="75000"/>
              <a:alpha val="3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0000"/>
                </a:solidFill>
                <a:effectLst>
                  <a:outerShdw blurRad="38100" dist="38100" dir="2700000" algn="tl">
                    <a:srgbClr val="000000">
                      <a:alpha val="43137"/>
                    </a:srgbClr>
                  </a:outerShdw>
                  <a:reflection blurRad="6350" stA="50000" endA="300" endPos="50000" dist="29997" dir="5400000" sy="-100000" algn="bl" rotWithShape="0"/>
                </a:effectLst>
                <a:latin typeface="Comic Sans MS" panose="030F0702030302020204" pitchFamily="66" charset="0"/>
              </a:rPr>
              <a:t>Group NO:- 02</a:t>
            </a:r>
            <a:endParaRPr lang="en-IN" sz="3200" dirty="0">
              <a:solidFill>
                <a:srgbClr val="FF0000"/>
              </a:solidFill>
            </a:endParaRPr>
          </a:p>
        </p:txBody>
      </p:sp>
      <p:sp>
        <p:nvSpPr>
          <p:cNvPr id="3" name="Rectangle: Diagonal Corners Rounded 2">
            <a:extLst>
              <a:ext uri="{FF2B5EF4-FFF2-40B4-BE49-F238E27FC236}">
                <a16:creationId xmlns:a16="http://schemas.microsoft.com/office/drawing/2014/main" id="{310B289C-D534-4419-221C-3679442B27FD}"/>
              </a:ext>
            </a:extLst>
          </p:cNvPr>
          <p:cNvSpPr/>
          <p:nvPr/>
        </p:nvSpPr>
        <p:spPr>
          <a:xfrm>
            <a:off x="2962835" y="869023"/>
            <a:ext cx="6266330" cy="5643744"/>
          </a:xfrm>
          <a:prstGeom prst="round2DiagRect">
            <a:avLst/>
          </a:prstGeom>
          <a:solidFill>
            <a:schemeClr val="bg2">
              <a:lumMod val="90000"/>
            </a:schemeClr>
          </a:solidFill>
          <a:ln/>
          <a:effectLst>
            <a:glow rad="139700">
              <a:schemeClr val="accent5">
                <a:satMod val="175000"/>
                <a:alpha val="40000"/>
              </a:schemeClr>
            </a:glow>
          </a:effectLst>
        </p:spPr>
        <p:style>
          <a:lnRef idx="1">
            <a:schemeClr val="accent5"/>
          </a:lnRef>
          <a:fillRef idx="2">
            <a:schemeClr val="accent5"/>
          </a:fillRef>
          <a:effectRef idx="1">
            <a:schemeClr val="accent5"/>
          </a:effectRef>
          <a:fontRef idx="minor">
            <a:schemeClr val="dk1"/>
          </a:fontRef>
        </p:style>
        <p:txBody>
          <a:bodyPr rtlCol="0" anchor="ctr"/>
          <a:lstStyle/>
          <a:p>
            <a:pPr marL="514350" indent="-514350">
              <a:lnSpc>
                <a:spcPct val="150000"/>
              </a:lnSpc>
              <a:buAutoNum type="arabicPeriod"/>
            </a:pPr>
            <a:endParaRPr lang="en-US" sz="2800" b="0" i="0" dirty="0">
              <a:solidFill>
                <a:srgbClr val="222222"/>
              </a:solidFill>
              <a:effectLst/>
              <a:latin typeface="Calibri" panose="020F0502020204030204" pitchFamily="34" charset="0"/>
            </a:endParaRPr>
          </a:p>
          <a:p>
            <a:pPr marL="514350" indent="-514350">
              <a:lnSpc>
                <a:spcPct val="150000"/>
              </a:lnSpc>
              <a:buAutoNum type="arabicPeriod"/>
            </a:pPr>
            <a:r>
              <a:rPr lang="en-US" sz="2800" b="0" i="0" dirty="0">
                <a:solidFill>
                  <a:srgbClr val="222222"/>
                </a:solidFill>
                <a:effectLst/>
                <a:latin typeface="Calibri" panose="020F0502020204030204" pitchFamily="34" charset="0"/>
              </a:rPr>
              <a:t>Ms. Ranu Krishna Shrivastava</a:t>
            </a:r>
          </a:p>
          <a:p>
            <a:pPr marL="514350" indent="-514350">
              <a:lnSpc>
                <a:spcPct val="150000"/>
              </a:lnSpc>
              <a:buAutoNum type="arabicPeriod"/>
            </a:pPr>
            <a:r>
              <a:rPr lang="en-US" sz="2800" b="0" i="0" dirty="0">
                <a:solidFill>
                  <a:srgbClr val="222222"/>
                </a:solidFill>
                <a:effectLst/>
                <a:latin typeface="Calibri" panose="020F0502020204030204" pitchFamily="34" charset="0"/>
              </a:rPr>
              <a:t>Ms. Sukanya</a:t>
            </a:r>
          </a:p>
          <a:p>
            <a:pPr marL="514350" indent="-514350">
              <a:lnSpc>
                <a:spcPct val="150000"/>
              </a:lnSpc>
              <a:buAutoNum type="arabicPeriod"/>
            </a:pPr>
            <a:r>
              <a:rPr lang="en-US" sz="2800" b="0" i="0" dirty="0">
                <a:solidFill>
                  <a:srgbClr val="222222"/>
                </a:solidFill>
                <a:effectLst/>
                <a:latin typeface="Calibri" panose="020F0502020204030204" pitchFamily="34" charset="0"/>
              </a:rPr>
              <a:t>Mr. </a:t>
            </a:r>
            <a:r>
              <a:rPr lang="en-US" sz="2800" b="0" i="0" dirty="0" err="1">
                <a:solidFill>
                  <a:srgbClr val="222222"/>
                </a:solidFill>
                <a:effectLst/>
                <a:latin typeface="Calibri" panose="020F0502020204030204" pitchFamily="34" charset="0"/>
              </a:rPr>
              <a:t>Vinodkumar</a:t>
            </a:r>
            <a:r>
              <a:rPr lang="en-US" sz="2800" b="0" i="0" dirty="0">
                <a:solidFill>
                  <a:srgbClr val="222222"/>
                </a:solidFill>
                <a:effectLst/>
                <a:latin typeface="Calibri" panose="020F0502020204030204" pitchFamily="34" charset="0"/>
              </a:rPr>
              <a:t> M</a:t>
            </a:r>
            <a:endParaRPr lang="en-US" sz="2800" dirty="0">
              <a:solidFill>
                <a:srgbClr val="222222"/>
              </a:solidFill>
              <a:latin typeface="Calibri" panose="020F0502020204030204" pitchFamily="34" charset="0"/>
            </a:endParaRPr>
          </a:p>
          <a:p>
            <a:pPr marL="514350" indent="-514350">
              <a:lnSpc>
                <a:spcPct val="150000"/>
              </a:lnSpc>
              <a:buAutoNum type="arabicPeriod"/>
            </a:pPr>
            <a:r>
              <a:rPr lang="en-US" sz="2800" b="0" i="0" dirty="0">
                <a:solidFill>
                  <a:srgbClr val="222222"/>
                </a:solidFill>
                <a:effectLst/>
                <a:latin typeface="Calibri" panose="020F0502020204030204" pitchFamily="34" charset="0"/>
              </a:rPr>
              <a:t>Mr. Kiran Sanjay </a:t>
            </a:r>
            <a:r>
              <a:rPr lang="en-US" sz="2800" b="0" i="0" dirty="0" err="1">
                <a:solidFill>
                  <a:srgbClr val="222222"/>
                </a:solidFill>
                <a:effectLst/>
                <a:latin typeface="Calibri" panose="020F0502020204030204" pitchFamily="34" charset="0"/>
              </a:rPr>
              <a:t>Jaware</a:t>
            </a:r>
            <a:endParaRPr lang="en-US" sz="2800" b="0" i="0" dirty="0">
              <a:solidFill>
                <a:srgbClr val="222222"/>
              </a:solidFill>
              <a:effectLst/>
              <a:latin typeface="Calibri" panose="020F0502020204030204" pitchFamily="34" charset="0"/>
            </a:endParaRPr>
          </a:p>
          <a:p>
            <a:pPr marL="514350" indent="-514350">
              <a:lnSpc>
                <a:spcPct val="150000"/>
              </a:lnSpc>
              <a:buAutoNum type="arabicPeriod"/>
            </a:pPr>
            <a:r>
              <a:rPr lang="en-US" sz="2800" b="0" i="0" dirty="0">
                <a:solidFill>
                  <a:srgbClr val="222222"/>
                </a:solidFill>
                <a:effectLst/>
                <a:latin typeface="Calibri" panose="020F0502020204030204" pitchFamily="34" charset="0"/>
              </a:rPr>
              <a:t>Miss. Trisha S</a:t>
            </a:r>
            <a:endParaRPr lang="en-US" sz="2800" dirty="0">
              <a:solidFill>
                <a:srgbClr val="222222"/>
              </a:solidFill>
              <a:latin typeface="Calibri" panose="020F0502020204030204" pitchFamily="34" charset="0"/>
            </a:endParaRPr>
          </a:p>
          <a:p>
            <a:pPr marL="514350" indent="-514350">
              <a:lnSpc>
                <a:spcPct val="150000"/>
              </a:lnSpc>
              <a:buAutoNum type="arabicPeriod"/>
            </a:pPr>
            <a:r>
              <a:rPr lang="en-US" sz="2800" b="0" i="0" dirty="0">
                <a:solidFill>
                  <a:srgbClr val="222222"/>
                </a:solidFill>
                <a:effectLst/>
                <a:latin typeface="Calibri" panose="020F0502020204030204" pitchFamily="34" charset="0"/>
              </a:rPr>
              <a:t>Mr. Talari Moses</a:t>
            </a:r>
          </a:p>
          <a:p>
            <a:pPr marL="514350" indent="-514350">
              <a:lnSpc>
                <a:spcPct val="150000"/>
              </a:lnSpc>
              <a:buAutoNum type="arabicPeriod"/>
            </a:pPr>
            <a:r>
              <a:rPr lang="en-US" sz="2800" b="0" i="0" dirty="0">
                <a:solidFill>
                  <a:srgbClr val="222222"/>
                </a:solidFill>
                <a:effectLst/>
                <a:latin typeface="Calibri" panose="020F0502020204030204" pitchFamily="34" charset="0"/>
              </a:rPr>
              <a:t>Miss. </a:t>
            </a:r>
            <a:r>
              <a:rPr lang="en-US" sz="2800" b="0" i="0" dirty="0" err="1">
                <a:solidFill>
                  <a:srgbClr val="222222"/>
                </a:solidFill>
                <a:effectLst/>
                <a:latin typeface="Calibri" panose="020F0502020204030204" pitchFamily="34" charset="0"/>
              </a:rPr>
              <a:t>Sayali</a:t>
            </a:r>
            <a:r>
              <a:rPr lang="en-US" sz="2800" b="0" i="0" dirty="0">
                <a:solidFill>
                  <a:srgbClr val="222222"/>
                </a:solidFill>
                <a:effectLst/>
                <a:latin typeface="Calibri" panose="020F0502020204030204" pitchFamily="34" charset="0"/>
              </a:rPr>
              <a:t> </a:t>
            </a:r>
            <a:r>
              <a:rPr lang="en-US" sz="2800" b="0" i="0" dirty="0" err="1">
                <a:solidFill>
                  <a:srgbClr val="222222"/>
                </a:solidFill>
                <a:effectLst/>
                <a:latin typeface="Calibri" panose="020F0502020204030204" pitchFamily="34" charset="0"/>
              </a:rPr>
              <a:t>Rameshrao</a:t>
            </a:r>
            <a:r>
              <a:rPr lang="en-US" sz="2800" b="0" i="0" dirty="0">
                <a:solidFill>
                  <a:srgbClr val="222222"/>
                </a:solidFill>
                <a:effectLst/>
                <a:latin typeface="Calibri" panose="020F0502020204030204" pitchFamily="34" charset="0"/>
              </a:rPr>
              <a:t> </a:t>
            </a:r>
            <a:r>
              <a:rPr lang="en-US" sz="2800" b="0" i="0" dirty="0" err="1">
                <a:solidFill>
                  <a:srgbClr val="222222"/>
                </a:solidFill>
                <a:effectLst/>
                <a:latin typeface="Calibri" panose="020F0502020204030204" pitchFamily="34" charset="0"/>
              </a:rPr>
              <a:t>Naxine</a:t>
            </a:r>
            <a:endParaRPr lang="en-US" sz="2800" b="0" i="0" dirty="0">
              <a:solidFill>
                <a:srgbClr val="222222"/>
              </a:solidFill>
              <a:effectLst/>
              <a:latin typeface="Calibri" panose="020F0502020204030204" pitchFamily="34" charset="0"/>
            </a:endParaRPr>
          </a:p>
          <a:p>
            <a:pPr marL="514350" indent="-514350">
              <a:buAutoNum type="arabicPeriod"/>
            </a:pPr>
            <a:endParaRPr lang="en-US" sz="2800" b="0" i="0" dirty="0">
              <a:solidFill>
                <a:srgbClr val="222222"/>
              </a:solidFill>
              <a:effectLst/>
              <a:latin typeface="Calibri" panose="020F0502020204030204" pitchFamily="34" charset="0"/>
            </a:endParaRPr>
          </a:p>
          <a:p>
            <a:pPr marL="514350" indent="-514350">
              <a:buAutoNum type="arabicPeriod"/>
            </a:pPr>
            <a:endParaRPr lang="en-US" sz="2800" dirty="0">
              <a:solidFill>
                <a:schemeClr val="accent5">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2740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4E2B53C-CED0-086D-EFE7-BF046F3B5324}"/>
              </a:ext>
            </a:extLst>
          </p:cNvPr>
          <p:cNvSpPr/>
          <p:nvPr/>
        </p:nvSpPr>
        <p:spPr>
          <a:xfrm>
            <a:off x="3865265" y="200968"/>
            <a:ext cx="4461469" cy="1668026"/>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latin typeface="Arial Black" panose="020B0A04020102020204" pitchFamily="34" charset="0"/>
              </a:rPr>
              <a:t>INSIGHTS</a:t>
            </a:r>
          </a:p>
        </p:txBody>
      </p:sp>
      <p:sp>
        <p:nvSpPr>
          <p:cNvPr id="4" name="TextBox 3">
            <a:extLst>
              <a:ext uri="{FF2B5EF4-FFF2-40B4-BE49-F238E27FC236}">
                <a16:creationId xmlns:a16="http://schemas.microsoft.com/office/drawing/2014/main" id="{A2E2D12F-7679-2832-8D75-E60A49CDE2A1}"/>
              </a:ext>
            </a:extLst>
          </p:cNvPr>
          <p:cNvSpPr txBox="1"/>
          <p:nvPr/>
        </p:nvSpPr>
        <p:spPr>
          <a:xfrm>
            <a:off x="425488" y="2173794"/>
            <a:ext cx="11341022" cy="3266985"/>
          </a:xfrm>
          <a:prstGeom prst="rect">
            <a:avLst/>
          </a:prstGeom>
          <a:noFill/>
        </p:spPr>
        <p:txBody>
          <a:bodyPr wrap="square" rtlCol="0">
            <a:spAutoFit/>
          </a:bodyPr>
          <a:lstStyle/>
          <a:p>
            <a:pPr algn="l">
              <a:lnSpc>
                <a:spcPct val="150000"/>
              </a:lnSpc>
              <a:buFont typeface="Arial" panose="020B0604020202020204" pitchFamily="34" charset="0"/>
              <a:buChar char="•"/>
            </a:pPr>
            <a:r>
              <a:rPr lang="en-US" sz="2000" b="1" i="0" dirty="0">
                <a:solidFill>
                  <a:srgbClr val="1F1F1F"/>
                </a:solidFill>
                <a:effectLst/>
                <a:latin typeface="Arial" panose="020B0604020202020204" pitchFamily="34" charset="0"/>
                <a:cs typeface="Arial" panose="020B0604020202020204" pitchFamily="34" charset="0"/>
              </a:rPr>
              <a:t>Customer Cravings:</a:t>
            </a:r>
            <a:r>
              <a:rPr lang="en-US" sz="2000" b="0" i="0" dirty="0">
                <a:solidFill>
                  <a:srgbClr val="1F1F1F"/>
                </a:solidFill>
                <a:effectLst/>
                <a:latin typeface="Arial" panose="020B0604020202020204" pitchFamily="34" charset="0"/>
                <a:cs typeface="Arial" panose="020B0604020202020204" pitchFamily="34" charset="0"/>
              </a:rPr>
              <a:t> Reveal the hottest cuisine trends and surprising regional favorites.</a:t>
            </a:r>
          </a:p>
          <a:p>
            <a:pPr algn="l">
              <a:lnSpc>
                <a:spcPct val="150000"/>
              </a:lnSpc>
              <a:buFont typeface="Arial" panose="020B0604020202020204" pitchFamily="34" charset="0"/>
              <a:buChar char="•"/>
            </a:pPr>
            <a:r>
              <a:rPr lang="en-US" sz="2000" b="1" i="0" dirty="0">
                <a:solidFill>
                  <a:srgbClr val="1F1F1F"/>
                </a:solidFill>
                <a:effectLst/>
                <a:latin typeface="Arial" panose="020B0604020202020204" pitchFamily="34" charset="0"/>
                <a:cs typeface="Arial" panose="020B0604020202020204" pitchFamily="34" charset="0"/>
              </a:rPr>
              <a:t>Price Point Preferences:</a:t>
            </a:r>
            <a:r>
              <a:rPr lang="en-US" sz="2000" b="0" i="0" dirty="0">
                <a:solidFill>
                  <a:srgbClr val="1F1F1F"/>
                </a:solidFill>
                <a:effectLst/>
                <a:latin typeface="Arial" panose="020B0604020202020204" pitchFamily="34" charset="0"/>
                <a:cs typeface="Arial" panose="020B0604020202020204" pitchFamily="34" charset="0"/>
              </a:rPr>
              <a:t> Understand how price range and cuisine type influence customer satisfaction.</a:t>
            </a:r>
          </a:p>
          <a:p>
            <a:pPr algn="l">
              <a:lnSpc>
                <a:spcPct val="150000"/>
              </a:lnSpc>
              <a:buFont typeface="Arial" panose="020B0604020202020204" pitchFamily="34" charset="0"/>
              <a:buChar char="•"/>
            </a:pPr>
            <a:r>
              <a:rPr lang="en-US" sz="2000" b="1" i="0" dirty="0">
                <a:solidFill>
                  <a:srgbClr val="1F1F1F"/>
                </a:solidFill>
                <a:effectLst/>
                <a:latin typeface="Arial" panose="020B0604020202020204" pitchFamily="34" charset="0"/>
                <a:cs typeface="Arial" panose="020B0604020202020204" pitchFamily="34" charset="0"/>
              </a:rPr>
              <a:t>Delivery Dynamos:</a:t>
            </a:r>
            <a:r>
              <a:rPr lang="en-US" sz="2000" b="0" i="0" dirty="0">
                <a:solidFill>
                  <a:srgbClr val="1F1F1F"/>
                </a:solidFill>
                <a:effectLst/>
                <a:latin typeface="Arial" panose="020B0604020202020204" pitchFamily="34" charset="0"/>
                <a:cs typeface="Arial" panose="020B0604020202020204" pitchFamily="34" charset="0"/>
              </a:rPr>
              <a:t> Uncover which restaurants and cuisines thrive most with online ordering.</a:t>
            </a:r>
          </a:p>
          <a:p>
            <a:pPr algn="l">
              <a:lnSpc>
                <a:spcPct val="150000"/>
              </a:lnSpc>
              <a:buFont typeface="Arial" panose="020B0604020202020204" pitchFamily="34" charset="0"/>
              <a:buChar char="•"/>
            </a:pPr>
            <a:r>
              <a:rPr lang="en-US" sz="2000" b="1" i="0" dirty="0">
                <a:solidFill>
                  <a:srgbClr val="1F1F1F"/>
                </a:solidFill>
                <a:effectLst/>
                <a:latin typeface="Arial" panose="020B0604020202020204" pitchFamily="34" charset="0"/>
                <a:cs typeface="Arial" panose="020B0604020202020204" pitchFamily="34" charset="0"/>
              </a:rPr>
              <a:t>Review Revelations:</a:t>
            </a:r>
            <a:r>
              <a:rPr lang="en-US" sz="2000" b="0" i="0" dirty="0">
                <a:solidFill>
                  <a:srgbClr val="1F1F1F"/>
                </a:solidFill>
                <a:effectLst/>
                <a:latin typeface="Arial" panose="020B0604020202020204" pitchFamily="34" charset="0"/>
                <a:cs typeface="Arial" panose="020B0604020202020204" pitchFamily="34" charset="0"/>
              </a:rPr>
              <a:t> Help restaurants pinpoint areas for improvement based on customer feedback.</a:t>
            </a:r>
          </a:p>
          <a:p>
            <a:pPr algn="l">
              <a:lnSpc>
                <a:spcPct val="150000"/>
              </a:lnSpc>
              <a:buFont typeface="Arial" panose="020B0604020202020204" pitchFamily="34" charset="0"/>
              <a:buChar char="•"/>
            </a:pPr>
            <a:r>
              <a:rPr lang="en-US" sz="2000" b="1" i="0" dirty="0">
                <a:solidFill>
                  <a:srgbClr val="1F1F1F"/>
                </a:solidFill>
                <a:effectLst/>
                <a:latin typeface="Arial" panose="020B0604020202020204" pitchFamily="34" charset="0"/>
                <a:cs typeface="Arial" panose="020B0604020202020204" pitchFamily="34" charset="0"/>
              </a:rPr>
              <a:t>Market Movers:</a:t>
            </a:r>
            <a:r>
              <a:rPr lang="en-US" sz="2000" b="0" i="0" dirty="0">
                <a:solidFill>
                  <a:srgbClr val="1F1F1F"/>
                </a:solidFill>
                <a:effectLst/>
                <a:latin typeface="Arial" panose="020B0604020202020204" pitchFamily="34" charset="0"/>
                <a:cs typeface="Arial" panose="020B0604020202020204" pitchFamily="34" charset="0"/>
              </a:rPr>
              <a:t> Identify potential growth opportunities for new restaurants based on trends.</a:t>
            </a:r>
          </a:p>
        </p:txBody>
      </p:sp>
    </p:spTree>
    <p:extLst>
      <p:ext uri="{BB962C8B-B14F-4D97-AF65-F5344CB8AC3E}">
        <p14:creationId xmlns:p14="http://schemas.microsoft.com/office/powerpoint/2010/main" val="819183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CA364CB2-8C14-0D2A-9EE8-DE50DCEED2D5}"/>
              </a:ext>
            </a:extLst>
          </p:cNvPr>
          <p:cNvSpPr/>
          <p:nvPr/>
        </p:nvSpPr>
        <p:spPr>
          <a:xfrm>
            <a:off x="3865264" y="132143"/>
            <a:ext cx="4461469" cy="1668026"/>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latin typeface="Arial Black" panose="020B0A04020102020204" pitchFamily="34" charset="0"/>
              </a:rPr>
              <a:t>RECOMMENDATIONS</a:t>
            </a:r>
          </a:p>
        </p:txBody>
      </p:sp>
      <p:sp>
        <p:nvSpPr>
          <p:cNvPr id="3" name="TextBox 2">
            <a:extLst>
              <a:ext uri="{FF2B5EF4-FFF2-40B4-BE49-F238E27FC236}">
                <a16:creationId xmlns:a16="http://schemas.microsoft.com/office/drawing/2014/main" id="{B00095A6-6844-8713-5161-F555380F36F3}"/>
              </a:ext>
            </a:extLst>
          </p:cNvPr>
          <p:cNvSpPr txBox="1"/>
          <p:nvPr/>
        </p:nvSpPr>
        <p:spPr>
          <a:xfrm>
            <a:off x="550009" y="2350127"/>
            <a:ext cx="11091977" cy="3785652"/>
          </a:xfrm>
          <a:prstGeom prst="rect">
            <a:avLst/>
          </a:prstGeom>
          <a:noFill/>
        </p:spPr>
        <p:txBody>
          <a:bodyPr wrap="square" rtlCol="0">
            <a:spAutoFit/>
          </a:bodyPr>
          <a:lstStyle/>
          <a:p>
            <a:pPr algn="l">
              <a:buFont typeface="Arial" panose="020B0604020202020204" pitchFamily="34" charset="0"/>
              <a:buChar char="•"/>
            </a:pPr>
            <a:r>
              <a:rPr lang="en-US" sz="2000" b="1" i="0" dirty="0">
                <a:solidFill>
                  <a:srgbClr val="1F1F1F"/>
                </a:solidFill>
                <a:effectLst/>
                <a:latin typeface="Arial" panose="020B0604020202020204" pitchFamily="34" charset="0"/>
                <a:cs typeface="Arial" panose="020B0604020202020204" pitchFamily="34" charset="0"/>
              </a:rPr>
              <a:t>Leverage seasonality:</a:t>
            </a:r>
            <a:r>
              <a:rPr lang="en-US" sz="2000" b="0" i="0" dirty="0">
                <a:solidFill>
                  <a:srgbClr val="1F1F1F"/>
                </a:solidFill>
                <a:effectLst/>
                <a:latin typeface="Arial" panose="020B0604020202020204" pitchFamily="34" charset="0"/>
                <a:cs typeface="Arial" panose="020B0604020202020204" pitchFamily="34" charset="0"/>
              </a:rPr>
              <a:t> Analyze trends in restaurant openings to identify peak periods and tailor marketing efforts or resource allocation accordingly.</a:t>
            </a:r>
          </a:p>
          <a:p>
            <a:pPr algn="l">
              <a:buFont typeface="Arial" panose="020B0604020202020204" pitchFamily="34" charset="0"/>
              <a:buChar char="•"/>
            </a:pPr>
            <a:r>
              <a:rPr lang="en-US" sz="2000" b="1" i="0" dirty="0">
                <a:solidFill>
                  <a:srgbClr val="1F1F1F"/>
                </a:solidFill>
                <a:effectLst/>
                <a:latin typeface="Arial" panose="020B0604020202020204" pitchFamily="34" charset="0"/>
                <a:cs typeface="Arial" panose="020B0604020202020204" pitchFamily="34" charset="0"/>
              </a:rPr>
              <a:t>Focus on under-served markets:</a:t>
            </a:r>
            <a:r>
              <a:rPr lang="en-US" sz="2000" b="0" i="0" dirty="0">
                <a:solidFill>
                  <a:srgbClr val="1F1F1F"/>
                </a:solidFill>
                <a:effectLst/>
                <a:latin typeface="Arial" panose="020B0604020202020204" pitchFamily="34" charset="0"/>
                <a:cs typeface="Arial" panose="020B0604020202020204" pitchFamily="34" charset="0"/>
              </a:rPr>
              <a:t> Utilize the "Number of Restaurants by City and Country" KPI to discover areas with fewer restaurants, potentially indicating promising locations for expansion.</a:t>
            </a:r>
          </a:p>
          <a:p>
            <a:pPr algn="l">
              <a:buFont typeface="Arial" panose="020B0604020202020204" pitchFamily="34" charset="0"/>
              <a:buChar char="•"/>
            </a:pPr>
            <a:r>
              <a:rPr lang="en-US" sz="2000" b="1" i="0" dirty="0">
                <a:solidFill>
                  <a:srgbClr val="1F1F1F"/>
                </a:solidFill>
                <a:effectLst/>
                <a:latin typeface="Arial" panose="020B0604020202020204" pitchFamily="34" charset="0"/>
                <a:cs typeface="Arial" panose="020B0604020202020204" pitchFamily="34" charset="0"/>
              </a:rPr>
              <a:t>Target high-value segments:</a:t>
            </a:r>
            <a:r>
              <a:rPr lang="en-US" sz="2000" b="0" i="0" dirty="0">
                <a:solidFill>
                  <a:srgbClr val="1F1F1F"/>
                </a:solidFill>
                <a:effectLst/>
                <a:latin typeface="Arial" panose="020B0604020202020204" pitchFamily="34" charset="0"/>
                <a:cs typeface="Arial" panose="020B0604020202020204" pitchFamily="34" charset="0"/>
              </a:rPr>
              <a:t> Analyze "Count of Restaurants Based on Average Ratings" and "Restaurant Count by Average Price Buckets" to identify high-rated and specific price-range restaurants, and focus marketing efforts to attract similar customers.</a:t>
            </a:r>
          </a:p>
          <a:p>
            <a:pPr algn="l">
              <a:buFont typeface="Arial" panose="020B0604020202020204" pitchFamily="34" charset="0"/>
              <a:buChar char="•"/>
            </a:pPr>
            <a:r>
              <a:rPr lang="en-US" sz="2000" b="1" i="0" dirty="0">
                <a:solidFill>
                  <a:srgbClr val="1F1F1F"/>
                </a:solidFill>
                <a:effectLst/>
                <a:latin typeface="Arial" panose="020B0604020202020204" pitchFamily="34" charset="0"/>
                <a:cs typeface="Arial" panose="020B0604020202020204" pitchFamily="34" charset="0"/>
              </a:rPr>
              <a:t>Bridge the service gap:</a:t>
            </a:r>
            <a:r>
              <a:rPr lang="en-US" sz="2000" b="0" i="0" dirty="0">
                <a:solidFill>
                  <a:srgbClr val="1F1F1F"/>
                </a:solidFill>
                <a:effectLst/>
                <a:latin typeface="Arial" panose="020B0604020202020204" pitchFamily="34" charset="0"/>
                <a:cs typeface="Arial" panose="020B0604020202020204" pitchFamily="34" charset="0"/>
              </a:rPr>
              <a:t> If the "Percentage of Restaurants Based on '</a:t>
            </a:r>
            <a:r>
              <a:rPr lang="en-US" sz="2000" b="0" i="0" dirty="0" err="1">
                <a:solidFill>
                  <a:srgbClr val="1F1F1F"/>
                </a:solidFill>
                <a:effectLst/>
                <a:latin typeface="Arial" panose="020B0604020202020204" pitchFamily="34" charset="0"/>
                <a:cs typeface="Arial" panose="020B0604020202020204" pitchFamily="34" charset="0"/>
              </a:rPr>
              <a:t>Has_Table_Booking</a:t>
            </a:r>
            <a:r>
              <a:rPr lang="en-US" sz="2000" b="0" i="0" dirty="0">
                <a:solidFill>
                  <a:srgbClr val="1F1F1F"/>
                </a:solidFill>
                <a:effectLst/>
                <a:latin typeface="Arial" panose="020B0604020202020204" pitchFamily="34" charset="0"/>
                <a:cs typeface="Arial" panose="020B0604020202020204" pitchFamily="34" charset="0"/>
              </a:rPr>
              <a:t>'" is low, explore ways to incentivize or facilitate table booking services for restaurants on Zomato.</a:t>
            </a:r>
          </a:p>
          <a:p>
            <a:pPr algn="l">
              <a:buFont typeface="Arial" panose="020B0604020202020204" pitchFamily="34" charset="0"/>
              <a:buChar char="•"/>
            </a:pPr>
            <a:r>
              <a:rPr lang="en-US" sz="2000" b="1" i="0" dirty="0">
                <a:solidFill>
                  <a:srgbClr val="1F1F1F"/>
                </a:solidFill>
                <a:effectLst/>
                <a:latin typeface="Arial" panose="020B0604020202020204" pitchFamily="34" charset="0"/>
                <a:cs typeface="Arial" panose="020B0604020202020204" pitchFamily="34" charset="0"/>
              </a:rPr>
              <a:t>Address online delivery trends:</a:t>
            </a:r>
            <a:r>
              <a:rPr lang="en-US" sz="2000" b="0" i="0" dirty="0">
                <a:solidFill>
                  <a:srgbClr val="1F1F1F"/>
                </a:solidFill>
                <a:effectLst/>
                <a:latin typeface="Arial" panose="020B0604020202020204" pitchFamily="34" charset="0"/>
                <a:cs typeface="Arial" panose="020B0604020202020204" pitchFamily="34" charset="0"/>
              </a:rPr>
              <a:t> Based on the "Percentage of Restaurants Based on 'Has_Online_delivery'", assess if there's an opportunity to expand Zomato's delivery network or differentiate its delivery services to capture a larger market share.</a:t>
            </a:r>
          </a:p>
        </p:txBody>
      </p:sp>
    </p:spTree>
    <p:extLst>
      <p:ext uri="{BB962C8B-B14F-4D97-AF65-F5344CB8AC3E}">
        <p14:creationId xmlns:p14="http://schemas.microsoft.com/office/powerpoint/2010/main" val="65323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C1D05AE8-5A53-08AF-2C20-B6F1D50FCD9B}"/>
              </a:ext>
            </a:extLst>
          </p:cNvPr>
          <p:cNvSpPr/>
          <p:nvPr/>
        </p:nvSpPr>
        <p:spPr>
          <a:xfrm>
            <a:off x="3865265" y="171471"/>
            <a:ext cx="4461469" cy="1668026"/>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latin typeface="Arial Black" panose="020B0A04020102020204" pitchFamily="34" charset="0"/>
              </a:rPr>
              <a:t>CONCLUSION</a:t>
            </a:r>
          </a:p>
        </p:txBody>
      </p:sp>
      <p:sp>
        <p:nvSpPr>
          <p:cNvPr id="4" name="TextBox 3">
            <a:extLst>
              <a:ext uri="{FF2B5EF4-FFF2-40B4-BE49-F238E27FC236}">
                <a16:creationId xmlns:a16="http://schemas.microsoft.com/office/drawing/2014/main" id="{E782DEB1-7A13-00A9-211D-F36442C357C6}"/>
              </a:ext>
            </a:extLst>
          </p:cNvPr>
          <p:cNvSpPr txBox="1"/>
          <p:nvPr/>
        </p:nvSpPr>
        <p:spPr>
          <a:xfrm>
            <a:off x="589125" y="2529532"/>
            <a:ext cx="11013750" cy="1477328"/>
          </a:xfrm>
          <a:prstGeom prst="rect">
            <a:avLst/>
          </a:prstGeom>
          <a:noFill/>
        </p:spPr>
        <p:txBody>
          <a:bodyPr wrap="square">
            <a:spAutoFit/>
          </a:bodyPr>
          <a:lstStyle/>
          <a:p>
            <a:r>
              <a:rPr lang="en-US" i="0" dirty="0">
                <a:solidFill>
                  <a:srgbClr val="1F1F1F"/>
                </a:solidFill>
                <a:effectLst/>
                <a:latin typeface="Arial" panose="020B0604020202020204" pitchFamily="34" charset="0"/>
                <a:cs typeface="Arial" panose="020B0604020202020204" pitchFamily="34" charset="0"/>
              </a:rPr>
              <a:t>In conclusion, this analysis of Zomato restaurant data has provided valuable insights into various aspects of the restaurant landscape. We explored key metrics such as distribution by city, opening trends, average ratings, price ranges, and online service availability. These insights can inform strategic decision-making for Zomato, empowering efforts to enhance user experience, optimize restaurant offerings, and potentially expand the platform's reach.</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7738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4537444-0548-8A5A-7430-17488B999791}"/>
              </a:ext>
            </a:extLst>
          </p:cNvPr>
          <p:cNvSpPr/>
          <p:nvPr/>
        </p:nvSpPr>
        <p:spPr>
          <a:xfrm>
            <a:off x="4119338" y="2264314"/>
            <a:ext cx="3953326" cy="3170099"/>
          </a:xfrm>
          <a:prstGeom prst="rect">
            <a:avLst/>
          </a:prstGeom>
          <a:noFill/>
        </p:spPr>
        <p:txBody>
          <a:bodyPr wrap="none" lIns="91440" tIns="45720" rIns="91440" bIns="45720">
            <a:spAutoFit/>
          </a:bodyPr>
          <a:lstStyle/>
          <a:p>
            <a:pPr algn="ctr"/>
            <a:r>
              <a:rPr lang="en-US" sz="10000" b="1" cap="none" spc="0" dirty="0">
                <a:ln w="6600">
                  <a:solidFill>
                    <a:schemeClr val="accent6">
                      <a:lumMod val="60000"/>
                      <a:lumOff val="40000"/>
                    </a:schemeClr>
                  </a:solidFill>
                  <a:prstDash val="solid"/>
                </a:ln>
                <a:solidFill>
                  <a:schemeClr val="bg1"/>
                </a:solidFill>
                <a:effectLst>
                  <a:outerShdw dist="38100" dir="2700000" algn="tl" rotWithShape="0">
                    <a:schemeClr val="accent2"/>
                  </a:outerShdw>
                </a:effectLst>
              </a:rPr>
              <a:t>THANK</a:t>
            </a:r>
          </a:p>
          <a:p>
            <a:pPr algn="ctr"/>
            <a:r>
              <a:rPr lang="en-US" sz="10000" b="1" dirty="0">
                <a:ln w="6600">
                  <a:solidFill>
                    <a:schemeClr val="accent6">
                      <a:lumMod val="60000"/>
                      <a:lumOff val="40000"/>
                    </a:schemeClr>
                  </a:solidFill>
                  <a:prstDash val="solid"/>
                </a:ln>
                <a:solidFill>
                  <a:schemeClr val="bg1"/>
                </a:solidFill>
                <a:effectLst>
                  <a:outerShdw dist="38100" dir="2700000" algn="tl" rotWithShape="0">
                    <a:schemeClr val="accent2"/>
                  </a:outerShdw>
                </a:effectLst>
              </a:rPr>
              <a:t>YOU</a:t>
            </a:r>
            <a:endParaRPr lang="en-US" sz="10000" b="1" cap="none" spc="0" dirty="0">
              <a:ln w="6600">
                <a:solidFill>
                  <a:schemeClr val="accent6">
                    <a:lumMod val="60000"/>
                    <a:lumOff val="40000"/>
                  </a:schemeClr>
                </a:solidFill>
                <a:prstDash val="solid"/>
              </a:ln>
              <a:solidFill>
                <a:schemeClr val="bg1"/>
              </a:solidFill>
              <a:effectLst>
                <a:outerShdw dist="38100" dir="2700000" algn="tl" rotWithShape="0">
                  <a:schemeClr val="accent2"/>
                </a:outerShdw>
              </a:effectLst>
            </a:endParaRPr>
          </a:p>
        </p:txBody>
      </p:sp>
    </p:spTree>
    <p:extLst>
      <p:ext uri="{BB962C8B-B14F-4D97-AF65-F5344CB8AC3E}">
        <p14:creationId xmlns:p14="http://schemas.microsoft.com/office/powerpoint/2010/main" val="2593112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45BE8A-4AA1-338F-FAD8-3492512DBAE5}"/>
              </a:ext>
            </a:extLst>
          </p:cNvPr>
          <p:cNvSpPr/>
          <p:nvPr/>
        </p:nvSpPr>
        <p:spPr>
          <a:xfrm>
            <a:off x="0" y="0"/>
            <a:ext cx="12192000" cy="561974"/>
          </a:xfrm>
          <a:prstGeom prst="rect">
            <a:avLst/>
          </a:prstGeom>
          <a:solidFill>
            <a:schemeClr val="accent4">
              <a:lumMod val="75000"/>
              <a:alpha val="3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0000"/>
                </a:solidFill>
                <a:effectLst>
                  <a:outerShdw blurRad="38100" dist="38100" dir="2700000" algn="tl">
                    <a:srgbClr val="000000">
                      <a:alpha val="43137"/>
                    </a:srgbClr>
                  </a:outerShdw>
                  <a:reflection blurRad="6350" stA="50000" endA="300" endPos="50000" dist="29997" dir="5400000" sy="-100000" algn="bl" rotWithShape="0"/>
                </a:effectLst>
                <a:latin typeface="Comic Sans MS" panose="030F0702030302020204" pitchFamily="66" charset="0"/>
              </a:rPr>
              <a:t>Introduction</a:t>
            </a:r>
            <a:endParaRPr lang="en-IN" sz="3200" dirty="0">
              <a:solidFill>
                <a:srgbClr val="FF0000"/>
              </a:solidFill>
            </a:endParaRPr>
          </a:p>
        </p:txBody>
      </p:sp>
      <p:sp>
        <p:nvSpPr>
          <p:cNvPr id="5" name="TextBox 4">
            <a:extLst>
              <a:ext uri="{FF2B5EF4-FFF2-40B4-BE49-F238E27FC236}">
                <a16:creationId xmlns:a16="http://schemas.microsoft.com/office/drawing/2014/main" id="{AA12DF55-B572-C02C-5C1D-81512C964AA1}"/>
              </a:ext>
            </a:extLst>
          </p:cNvPr>
          <p:cNvSpPr txBox="1"/>
          <p:nvPr/>
        </p:nvSpPr>
        <p:spPr>
          <a:xfrm>
            <a:off x="732503" y="2002712"/>
            <a:ext cx="10726994" cy="3323474"/>
          </a:xfrm>
          <a:prstGeom prst="rect">
            <a:avLst/>
          </a:prstGeom>
          <a:noFill/>
        </p:spPr>
        <p:txBody>
          <a:bodyPr wrap="square">
            <a:spAutoFit/>
          </a:bodyPr>
          <a:lstStyle/>
          <a:p>
            <a:pPr>
              <a:lnSpc>
                <a:spcPct val="170000"/>
              </a:lnSpc>
            </a:pPr>
            <a:r>
              <a:rPr lang="en-US" b="0" i="0" dirty="0">
                <a:solidFill>
                  <a:srgbClr val="1F1F1F"/>
                </a:solidFill>
                <a:effectLst/>
                <a:latin typeface="Arial" panose="020B0604020202020204" pitchFamily="34" charset="0"/>
                <a:cs typeface="Arial" panose="020B0604020202020204" pitchFamily="34" charset="0"/>
              </a:rPr>
              <a:t>In today's digital world, food delivery platforms like Zomato hold a wealth of data about consumer preferences and restaurant performance. </a:t>
            </a:r>
            <a:r>
              <a:rPr lang="en-US" sz="1800" i="0" dirty="0">
                <a:latin typeface="Arial" panose="020B0604020202020204" pitchFamily="34" charset="0"/>
                <a:cs typeface="Arial" panose="020B0604020202020204" pitchFamily="34" charset="0"/>
              </a:rPr>
              <a:t>Zomato, a renowned online food delivery and restaurant discovery platform, provides a rich dataset that offers a treasure trove of information for analysis. Through Zomato restaurant analytics, we delve into this vast pool of data to uncover hidden patterns, understand customer sentiments, and derive actionable insights for both restaurant owners and consumers alike. By harnessing the power of data analytics, we aim to revolutionize the way we perceive, operate, and experience dining establishments.</a:t>
            </a:r>
            <a:endParaRPr lang="en-US" sz="1800" dirty="0">
              <a:latin typeface="Arial" panose="020B0604020202020204" pitchFamily="34" charset="0"/>
              <a:ea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720468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B5DF5F-8A09-6752-003A-DD9A0A6DBA48}"/>
              </a:ext>
            </a:extLst>
          </p:cNvPr>
          <p:cNvSpPr txBox="1"/>
          <p:nvPr/>
        </p:nvSpPr>
        <p:spPr>
          <a:xfrm>
            <a:off x="1268361" y="1117595"/>
            <a:ext cx="9655278" cy="5027017"/>
          </a:xfrm>
          <a:prstGeom prst="rect">
            <a:avLst/>
          </a:prstGeom>
          <a:noFill/>
        </p:spPr>
        <p:txBody>
          <a:bodyPr wrap="square">
            <a:spAutoFit/>
          </a:bodyPr>
          <a:lstStyle/>
          <a:p>
            <a:pPr algn="l">
              <a:lnSpc>
                <a:spcPct val="150000"/>
              </a:lnSpc>
            </a:pPr>
            <a:r>
              <a:rPr lang="en-US" b="1" i="0" dirty="0">
                <a:solidFill>
                  <a:srgbClr val="1F1F1F"/>
                </a:solidFill>
                <a:effectLst/>
                <a:latin typeface="Arial" panose="020B0604020202020204" pitchFamily="34" charset="0"/>
                <a:cs typeface="Arial" panose="020B0604020202020204" pitchFamily="34" charset="0"/>
              </a:rPr>
              <a:t>Understanding Customer Preferences:</a:t>
            </a:r>
            <a:endParaRPr lang="en-US" b="0" i="0" dirty="0">
              <a:solidFill>
                <a:srgbClr val="1F1F1F"/>
              </a:solidFill>
              <a:effectLst/>
              <a:latin typeface="Arial" panose="020B0604020202020204" pitchFamily="34" charset="0"/>
              <a:cs typeface="Arial" panose="020B0604020202020204" pitchFamily="34" charset="0"/>
            </a:endParaRPr>
          </a:p>
          <a:p>
            <a:pPr algn="l">
              <a:lnSpc>
                <a:spcPct val="150000"/>
              </a:lnSpc>
              <a:buFont typeface="Arial" panose="020B0604020202020204" pitchFamily="34" charset="0"/>
              <a:buChar char="•"/>
            </a:pPr>
            <a:r>
              <a:rPr lang="en-US" b="0" i="0" dirty="0">
                <a:solidFill>
                  <a:srgbClr val="1F1F1F"/>
                </a:solidFill>
                <a:effectLst/>
                <a:latin typeface="Arial" panose="020B0604020202020204" pitchFamily="34" charset="0"/>
                <a:cs typeface="Arial" panose="020B0604020202020204" pitchFamily="34" charset="0"/>
              </a:rPr>
              <a:t>Identify popular cuisines and restaurant types in different regions.</a:t>
            </a:r>
          </a:p>
          <a:p>
            <a:pPr algn="l">
              <a:lnSpc>
                <a:spcPct val="150000"/>
              </a:lnSpc>
              <a:buFont typeface="Arial" panose="020B0604020202020204" pitchFamily="34" charset="0"/>
              <a:buChar char="•"/>
            </a:pPr>
            <a:r>
              <a:rPr lang="en-US" b="0" i="0" dirty="0">
                <a:solidFill>
                  <a:srgbClr val="1F1F1F"/>
                </a:solidFill>
                <a:effectLst/>
                <a:latin typeface="Arial" panose="020B0604020202020204" pitchFamily="34" charset="0"/>
                <a:cs typeface="Arial" panose="020B0604020202020204" pitchFamily="34" charset="0"/>
              </a:rPr>
              <a:t>Analyze correlations between cuisines, price ranges, and ratings.</a:t>
            </a:r>
          </a:p>
          <a:p>
            <a:pPr algn="l">
              <a:lnSpc>
                <a:spcPct val="150000"/>
              </a:lnSpc>
              <a:buFont typeface="Arial" panose="020B0604020202020204" pitchFamily="34" charset="0"/>
              <a:buChar char="•"/>
            </a:pPr>
            <a:r>
              <a:rPr lang="en-US" b="0" i="0" dirty="0">
                <a:solidFill>
                  <a:srgbClr val="1F1F1F"/>
                </a:solidFill>
                <a:effectLst/>
                <a:latin typeface="Arial" panose="020B0604020202020204" pitchFamily="34" charset="0"/>
                <a:cs typeface="Arial" panose="020B0604020202020204" pitchFamily="34" charset="0"/>
              </a:rPr>
              <a:t>Discover how factors like online ordering and table booking influence customer choices.</a:t>
            </a:r>
          </a:p>
          <a:p>
            <a:pPr algn="l">
              <a:lnSpc>
                <a:spcPct val="150000"/>
              </a:lnSpc>
            </a:pPr>
            <a:r>
              <a:rPr lang="en-US" b="1" i="0" dirty="0">
                <a:solidFill>
                  <a:srgbClr val="1F1F1F"/>
                </a:solidFill>
                <a:effectLst/>
                <a:latin typeface="Arial" panose="020B0604020202020204" pitchFamily="34" charset="0"/>
                <a:cs typeface="Arial" panose="020B0604020202020204" pitchFamily="34" charset="0"/>
              </a:rPr>
              <a:t>Optimizing Restaurant Performance:</a:t>
            </a:r>
            <a:endParaRPr lang="en-US" b="0" i="0" dirty="0">
              <a:solidFill>
                <a:srgbClr val="1F1F1F"/>
              </a:solidFill>
              <a:effectLst/>
              <a:latin typeface="Arial" panose="020B0604020202020204" pitchFamily="34" charset="0"/>
              <a:cs typeface="Arial" panose="020B0604020202020204" pitchFamily="34" charset="0"/>
            </a:endParaRPr>
          </a:p>
          <a:p>
            <a:pPr algn="l">
              <a:lnSpc>
                <a:spcPct val="150000"/>
              </a:lnSpc>
              <a:buFont typeface="Arial" panose="020B0604020202020204" pitchFamily="34" charset="0"/>
              <a:buChar char="•"/>
            </a:pPr>
            <a:r>
              <a:rPr lang="en-US" b="0" i="0" dirty="0">
                <a:solidFill>
                  <a:srgbClr val="1F1F1F"/>
                </a:solidFill>
                <a:effectLst/>
                <a:latin typeface="Arial" panose="020B0604020202020204" pitchFamily="34" charset="0"/>
                <a:cs typeface="Arial" panose="020B0604020202020204" pitchFamily="34" charset="0"/>
              </a:rPr>
              <a:t>Compare restaurant ratings and reviews to identify areas for improvement.</a:t>
            </a:r>
          </a:p>
          <a:p>
            <a:pPr algn="l">
              <a:lnSpc>
                <a:spcPct val="150000"/>
              </a:lnSpc>
              <a:buFont typeface="Arial" panose="020B0604020202020204" pitchFamily="34" charset="0"/>
              <a:buChar char="•"/>
            </a:pPr>
            <a:r>
              <a:rPr lang="en-US" b="0" i="0" dirty="0">
                <a:solidFill>
                  <a:srgbClr val="1F1F1F"/>
                </a:solidFill>
                <a:effectLst/>
                <a:latin typeface="Arial" panose="020B0604020202020204" pitchFamily="34" charset="0"/>
                <a:cs typeface="Arial" panose="020B0604020202020204" pitchFamily="34" charset="0"/>
              </a:rPr>
              <a:t>Explore the relationship between price points and customer satisfaction.</a:t>
            </a:r>
          </a:p>
          <a:p>
            <a:pPr algn="l">
              <a:lnSpc>
                <a:spcPct val="150000"/>
              </a:lnSpc>
              <a:buFont typeface="Arial" panose="020B0604020202020204" pitchFamily="34" charset="0"/>
              <a:buChar char="•"/>
            </a:pPr>
            <a:r>
              <a:rPr lang="en-US" b="0" i="0" dirty="0">
                <a:solidFill>
                  <a:srgbClr val="1F1F1F"/>
                </a:solidFill>
                <a:effectLst/>
                <a:latin typeface="Arial" panose="020B0604020202020204" pitchFamily="34" charset="0"/>
                <a:cs typeface="Arial" panose="020B0604020202020204" pitchFamily="34" charset="0"/>
              </a:rPr>
              <a:t>Analyze the impact of online presence and marketing strategies on restaurant visibility.</a:t>
            </a:r>
          </a:p>
          <a:p>
            <a:pPr algn="l">
              <a:lnSpc>
                <a:spcPct val="150000"/>
              </a:lnSpc>
            </a:pPr>
            <a:r>
              <a:rPr lang="en-US" b="1" i="0" dirty="0">
                <a:solidFill>
                  <a:srgbClr val="1F1F1F"/>
                </a:solidFill>
                <a:effectLst/>
                <a:latin typeface="Arial" panose="020B0604020202020204" pitchFamily="34" charset="0"/>
                <a:cs typeface="Arial" panose="020B0604020202020204" pitchFamily="34" charset="0"/>
              </a:rPr>
              <a:t>Informing Business Decisions:</a:t>
            </a:r>
            <a:endParaRPr lang="en-US" b="0" i="0" dirty="0">
              <a:solidFill>
                <a:srgbClr val="1F1F1F"/>
              </a:solidFill>
              <a:effectLst/>
              <a:latin typeface="Arial" panose="020B0604020202020204" pitchFamily="34" charset="0"/>
              <a:cs typeface="Arial" panose="020B0604020202020204" pitchFamily="34" charset="0"/>
            </a:endParaRPr>
          </a:p>
          <a:p>
            <a:pPr algn="l">
              <a:lnSpc>
                <a:spcPct val="150000"/>
              </a:lnSpc>
              <a:buFont typeface="Arial" panose="020B0604020202020204" pitchFamily="34" charset="0"/>
              <a:buChar char="•"/>
            </a:pPr>
            <a:r>
              <a:rPr lang="en-US" b="0" i="0" dirty="0">
                <a:solidFill>
                  <a:srgbClr val="1F1F1F"/>
                </a:solidFill>
                <a:effectLst/>
                <a:latin typeface="Arial" panose="020B0604020202020204" pitchFamily="34" charset="0"/>
                <a:cs typeface="Arial" panose="020B0604020202020204" pitchFamily="34" charset="0"/>
              </a:rPr>
              <a:t>Assess market saturation for various cuisines in specific locations.</a:t>
            </a:r>
          </a:p>
          <a:p>
            <a:pPr algn="l">
              <a:lnSpc>
                <a:spcPct val="150000"/>
              </a:lnSpc>
              <a:buFont typeface="Arial" panose="020B0604020202020204" pitchFamily="34" charset="0"/>
              <a:buChar char="•"/>
            </a:pPr>
            <a:r>
              <a:rPr lang="en-US" b="0" i="0" dirty="0">
                <a:solidFill>
                  <a:srgbClr val="1F1F1F"/>
                </a:solidFill>
                <a:effectLst/>
                <a:latin typeface="Arial" panose="020B0604020202020204" pitchFamily="34" charset="0"/>
                <a:cs typeface="Arial" panose="020B0604020202020204" pitchFamily="34" charset="0"/>
              </a:rPr>
              <a:t>Predict customer demand for new restaurant ventures.</a:t>
            </a:r>
          </a:p>
          <a:p>
            <a:pPr algn="l">
              <a:lnSpc>
                <a:spcPct val="150000"/>
              </a:lnSpc>
              <a:buFont typeface="Arial" panose="020B0604020202020204" pitchFamily="34" charset="0"/>
              <a:buChar char="•"/>
            </a:pPr>
            <a:r>
              <a:rPr lang="en-US" b="0" i="0" dirty="0">
                <a:solidFill>
                  <a:srgbClr val="1F1F1F"/>
                </a:solidFill>
                <a:effectLst/>
                <a:latin typeface="Arial" panose="020B0604020202020204" pitchFamily="34" charset="0"/>
                <a:cs typeface="Arial" panose="020B0604020202020204" pitchFamily="34" charset="0"/>
              </a:rPr>
              <a:t>Identify trends in online food ordering behavior.</a:t>
            </a:r>
          </a:p>
        </p:txBody>
      </p:sp>
      <p:sp>
        <p:nvSpPr>
          <p:cNvPr id="4" name="Rectangle 3">
            <a:extLst>
              <a:ext uri="{FF2B5EF4-FFF2-40B4-BE49-F238E27FC236}">
                <a16:creationId xmlns:a16="http://schemas.microsoft.com/office/drawing/2014/main" id="{533F3FEA-2841-6AA6-9743-FCD026B940A3}"/>
              </a:ext>
            </a:extLst>
          </p:cNvPr>
          <p:cNvSpPr/>
          <p:nvPr/>
        </p:nvSpPr>
        <p:spPr>
          <a:xfrm>
            <a:off x="0" y="0"/>
            <a:ext cx="12192000" cy="561974"/>
          </a:xfrm>
          <a:prstGeom prst="rect">
            <a:avLst/>
          </a:prstGeom>
          <a:solidFill>
            <a:schemeClr val="accent4">
              <a:lumMod val="75000"/>
              <a:alpha val="3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0000"/>
                </a:solidFill>
                <a:effectLst>
                  <a:outerShdw blurRad="38100" dist="38100" dir="2700000" algn="tl">
                    <a:srgbClr val="000000">
                      <a:alpha val="43137"/>
                    </a:srgbClr>
                  </a:outerShdw>
                  <a:reflection blurRad="6350" stA="50000" endA="300" endPos="50000" dist="29997" dir="5400000" sy="-100000" algn="bl" rotWithShape="0"/>
                </a:effectLst>
                <a:latin typeface="Comic Sans MS" panose="030F0702030302020204" pitchFamily="66" charset="0"/>
              </a:rPr>
              <a:t>Aim</a:t>
            </a:r>
            <a:endParaRPr lang="en-IN" sz="3200" dirty="0">
              <a:solidFill>
                <a:srgbClr val="FF0000"/>
              </a:solidFill>
            </a:endParaRPr>
          </a:p>
        </p:txBody>
      </p:sp>
    </p:spTree>
    <p:extLst>
      <p:ext uri="{BB962C8B-B14F-4D97-AF65-F5344CB8AC3E}">
        <p14:creationId xmlns:p14="http://schemas.microsoft.com/office/powerpoint/2010/main" val="2175472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DE445C-6A34-DA02-8A58-309A7E4EF70E}"/>
              </a:ext>
            </a:extLst>
          </p:cNvPr>
          <p:cNvSpPr/>
          <p:nvPr/>
        </p:nvSpPr>
        <p:spPr>
          <a:xfrm>
            <a:off x="0" y="0"/>
            <a:ext cx="12192000" cy="561974"/>
          </a:xfrm>
          <a:prstGeom prst="rect">
            <a:avLst/>
          </a:prstGeom>
          <a:solidFill>
            <a:schemeClr val="accent4">
              <a:lumMod val="75000"/>
              <a:alpha val="3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0000"/>
                </a:solidFill>
                <a:effectLst>
                  <a:outerShdw blurRad="38100" dist="38100" dir="2700000" algn="tl">
                    <a:srgbClr val="000000">
                      <a:alpha val="43137"/>
                    </a:srgbClr>
                  </a:outerShdw>
                  <a:reflection blurRad="6350" stA="50000" endA="300" endPos="50000" dist="29997" dir="5400000" sy="-100000" algn="bl" rotWithShape="0"/>
                </a:effectLst>
                <a:latin typeface="Comic Sans MS" panose="030F0702030302020204" pitchFamily="66" charset="0"/>
              </a:rPr>
              <a:t>Tools utilized for this chart</a:t>
            </a:r>
            <a:endParaRPr lang="en-IN" sz="3200" dirty="0">
              <a:solidFill>
                <a:srgbClr val="FF0000"/>
              </a:solidFill>
            </a:endParaRPr>
          </a:p>
        </p:txBody>
      </p:sp>
      <p:sp>
        <p:nvSpPr>
          <p:cNvPr id="4" name="TextBox 3">
            <a:extLst>
              <a:ext uri="{FF2B5EF4-FFF2-40B4-BE49-F238E27FC236}">
                <a16:creationId xmlns:a16="http://schemas.microsoft.com/office/drawing/2014/main" id="{8CE3A008-2B5A-F79E-90EA-77CAE143C043}"/>
              </a:ext>
            </a:extLst>
          </p:cNvPr>
          <p:cNvSpPr txBox="1"/>
          <p:nvPr/>
        </p:nvSpPr>
        <p:spPr>
          <a:xfrm>
            <a:off x="1179871" y="1407055"/>
            <a:ext cx="9832258" cy="3365024"/>
          </a:xfrm>
          <a:prstGeom prst="rect">
            <a:avLst/>
          </a:prstGeom>
          <a:noFill/>
        </p:spPr>
        <p:txBody>
          <a:bodyPr wrap="square">
            <a:spAutoFit/>
          </a:bodyPr>
          <a:lstStyle/>
          <a:p>
            <a:pPr algn="l">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 </a:t>
            </a:r>
            <a:r>
              <a:rPr lang="en-US" sz="1800" dirty="0">
                <a:latin typeface="Arial" panose="020B0604020202020204" pitchFamily="34" charset="0"/>
                <a:ea typeface="Cambria" panose="02040503050406030204" pitchFamily="18" charset="0"/>
                <a:cs typeface="Arial" panose="020B0604020202020204" pitchFamily="34" charset="0"/>
              </a:rPr>
              <a:t>Tools used for this analysis is Power BI, Tableau, Microsoft Excel.</a:t>
            </a:r>
            <a:endParaRPr lang="en-US" i="0" dirty="0">
              <a:effectLst/>
              <a:latin typeface="Arial" panose="020B0604020202020204" pitchFamily="34" charset="0"/>
              <a:cs typeface="Arial" panose="020B0604020202020204" pitchFamily="34" charset="0"/>
            </a:endParaRPr>
          </a:p>
          <a:p>
            <a:pPr algn="l">
              <a:lnSpc>
                <a:spcPct val="150000"/>
              </a:lnSpc>
            </a:pPr>
            <a:endParaRPr lang="en-US" b="0" i="0" dirty="0">
              <a:effectLst/>
              <a:latin typeface="Arial" panose="020B0604020202020204" pitchFamily="34" charset="0"/>
              <a:cs typeface="Arial" panose="020B0604020202020204" pitchFamily="34" charset="0"/>
            </a:endParaRPr>
          </a:p>
          <a:p>
            <a:pPr algn="l">
              <a:lnSpc>
                <a:spcPct val="150000"/>
              </a:lnSpc>
              <a:buFont typeface="Arial" panose="020B0604020202020204" pitchFamily="34" charset="0"/>
              <a:buChar char="•"/>
            </a:pPr>
            <a:r>
              <a:rPr lang="en-US" b="1" i="0" dirty="0">
                <a:effectLst/>
                <a:latin typeface="Arial" panose="020B0604020202020204" pitchFamily="34" charset="0"/>
                <a:cs typeface="Arial" panose="020B0604020202020204" pitchFamily="34" charset="0"/>
              </a:rPr>
              <a:t>Microsoft Excel: </a:t>
            </a:r>
            <a:r>
              <a:rPr lang="en-US" b="0" i="0" dirty="0">
                <a:effectLst/>
                <a:latin typeface="Arial" panose="020B0604020202020204" pitchFamily="34" charset="0"/>
                <a:cs typeface="Arial" panose="020B0604020202020204" pitchFamily="34" charset="0"/>
              </a:rPr>
              <a:t>A widely used spreadsheet application that allows you to create charts and graphs from data entered into its cells.</a:t>
            </a:r>
          </a:p>
          <a:p>
            <a:pPr algn="l">
              <a:lnSpc>
                <a:spcPct val="150000"/>
              </a:lnSpc>
              <a:buFont typeface="Arial" panose="020B0604020202020204" pitchFamily="34" charset="0"/>
              <a:buChar char="•"/>
            </a:pPr>
            <a:r>
              <a:rPr lang="en-US" b="1" i="0" dirty="0">
                <a:effectLst/>
                <a:latin typeface="Arial" panose="020B0604020202020204" pitchFamily="34" charset="0"/>
                <a:cs typeface="Arial" panose="020B0604020202020204" pitchFamily="34" charset="0"/>
              </a:rPr>
              <a:t>Tableau: </a:t>
            </a:r>
            <a:r>
              <a:rPr lang="en-US" b="0" i="0" dirty="0">
                <a:effectLst/>
                <a:latin typeface="Arial" panose="020B0604020202020204" pitchFamily="34" charset="0"/>
                <a:cs typeface="Arial" panose="020B0604020202020204" pitchFamily="34" charset="0"/>
              </a:rPr>
              <a:t>A paid software program that specializes in data visualization. It allows you to create a wider variety of charts and graphs than Excel or Google Sheets, and it offers more customization options.</a:t>
            </a:r>
          </a:p>
          <a:p>
            <a:pPr algn="l">
              <a:lnSpc>
                <a:spcPct val="150000"/>
              </a:lnSpc>
              <a:buFont typeface="Arial" panose="020B0604020202020204" pitchFamily="34" charset="0"/>
              <a:buChar char="•"/>
            </a:pPr>
            <a:r>
              <a:rPr lang="en-US" b="1" i="0" dirty="0">
                <a:effectLst/>
                <a:latin typeface="Arial" panose="020B0604020202020204" pitchFamily="34" charset="0"/>
                <a:cs typeface="Arial" panose="020B0604020202020204" pitchFamily="34" charset="0"/>
              </a:rPr>
              <a:t>Power BI: </a:t>
            </a:r>
            <a:r>
              <a:rPr lang="en-US" b="0" i="0" dirty="0">
                <a:effectLst/>
                <a:latin typeface="Arial" panose="020B0604020202020204" pitchFamily="34" charset="0"/>
                <a:cs typeface="Arial" panose="020B0604020202020204" pitchFamily="34" charset="0"/>
              </a:rPr>
              <a:t>A business intelligence platform that includes data visualization tools.</a:t>
            </a:r>
          </a:p>
        </p:txBody>
      </p:sp>
    </p:spTree>
    <p:extLst>
      <p:ext uri="{BB962C8B-B14F-4D97-AF65-F5344CB8AC3E}">
        <p14:creationId xmlns:p14="http://schemas.microsoft.com/office/powerpoint/2010/main" val="2859571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Arrow: Right 3">
            <a:extLst>
              <a:ext uri="{FF2B5EF4-FFF2-40B4-BE49-F238E27FC236}">
                <a16:creationId xmlns:a16="http://schemas.microsoft.com/office/drawing/2014/main" id="{12299510-2536-BA5B-8171-AFEE942EBE42}"/>
              </a:ext>
            </a:extLst>
          </p:cNvPr>
          <p:cNvSpPr/>
          <p:nvPr/>
        </p:nvSpPr>
        <p:spPr>
          <a:xfrm>
            <a:off x="885825" y="409380"/>
            <a:ext cx="1333500" cy="967540"/>
          </a:xfrm>
          <a:prstGeom prst="rightArrow">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accent2">
                    <a:lumMod val="50000"/>
                  </a:schemeClr>
                </a:solidFill>
                <a:latin typeface="Eras Bold ITC" panose="020B0907030504020204" pitchFamily="34" charset="0"/>
              </a:rPr>
              <a:t>KPI 2</a:t>
            </a:r>
          </a:p>
        </p:txBody>
      </p:sp>
      <p:sp>
        <p:nvSpPr>
          <p:cNvPr id="5" name="TextBox 4">
            <a:extLst>
              <a:ext uri="{FF2B5EF4-FFF2-40B4-BE49-F238E27FC236}">
                <a16:creationId xmlns:a16="http://schemas.microsoft.com/office/drawing/2014/main" id="{392711BB-C8B4-B17D-B37D-E1E4B10D6247}"/>
              </a:ext>
            </a:extLst>
          </p:cNvPr>
          <p:cNvSpPr txBox="1"/>
          <p:nvPr/>
        </p:nvSpPr>
        <p:spPr>
          <a:xfrm>
            <a:off x="2689290" y="409380"/>
            <a:ext cx="8359404" cy="830997"/>
          </a:xfrm>
          <a:prstGeom prst="rect">
            <a:avLst/>
          </a:prstGeom>
          <a:noFill/>
        </p:spPr>
        <p:txBody>
          <a:bodyPr wrap="square" rtlCol="0">
            <a:spAutoFit/>
          </a:bodyPr>
          <a:lstStyle/>
          <a:p>
            <a:r>
              <a:rPr lang="en-US" sz="2400" b="1" dirty="0"/>
              <a:t>Build a Calendar Table using the Columns </a:t>
            </a:r>
            <a:r>
              <a:rPr lang="en-US" sz="2400" b="1" dirty="0" err="1"/>
              <a:t>Datekey_Opening</a:t>
            </a:r>
            <a:r>
              <a:rPr lang="en-US" sz="2400" b="1" dirty="0"/>
              <a:t> ( Which has Dates from Minimum Dates and Maximum Dates)</a:t>
            </a:r>
            <a:endParaRPr lang="en-IN" sz="2400" b="1" dirty="0"/>
          </a:p>
        </p:txBody>
      </p:sp>
      <p:graphicFrame>
        <p:nvGraphicFramePr>
          <p:cNvPr id="8" name="Table 7">
            <a:extLst>
              <a:ext uri="{FF2B5EF4-FFF2-40B4-BE49-F238E27FC236}">
                <a16:creationId xmlns:a16="http://schemas.microsoft.com/office/drawing/2014/main" id="{8EC95DA1-9D9A-DCA9-82B7-9B8A901533DC}"/>
              </a:ext>
            </a:extLst>
          </p:cNvPr>
          <p:cNvGraphicFramePr>
            <a:graphicFrameLocks noGrp="1"/>
          </p:cNvGraphicFramePr>
          <p:nvPr>
            <p:extLst>
              <p:ext uri="{D42A27DB-BD31-4B8C-83A1-F6EECF244321}">
                <p14:modId xmlns:p14="http://schemas.microsoft.com/office/powerpoint/2010/main" val="2734006441"/>
              </p:ext>
            </p:extLst>
          </p:nvPr>
        </p:nvGraphicFramePr>
        <p:xfrm>
          <a:off x="2356976" y="1240377"/>
          <a:ext cx="8605992" cy="5455920"/>
        </p:xfrm>
        <a:graphic>
          <a:graphicData uri="http://schemas.openxmlformats.org/drawingml/2006/table">
            <a:tbl>
              <a:tblPr/>
              <a:tblGrid>
                <a:gridCol w="4302996">
                  <a:extLst>
                    <a:ext uri="{9D8B030D-6E8A-4147-A177-3AD203B41FA5}">
                      <a16:colId xmlns:a16="http://schemas.microsoft.com/office/drawing/2014/main" val="2571709368"/>
                    </a:ext>
                  </a:extLst>
                </a:gridCol>
                <a:gridCol w="4302996">
                  <a:extLst>
                    <a:ext uri="{9D8B030D-6E8A-4147-A177-3AD203B41FA5}">
                      <a16:colId xmlns:a16="http://schemas.microsoft.com/office/drawing/2014/main" val="3664696218"/>
                    </a:ext>
                  </a:extLst>
                </a:gridCol>
              </a:tblGrid>
              <a:tr h="249149">
                <a:tc>
                  <a:txBody>
                    <a:bodyPr/>
                    <a:lstStyle/>
                    <a:p>
                      <a:pPr algn="l"/>
                      <a:r>
                        <a:rPr lang="en-US" sz="1200" b="0" dirty="0">
                          <a:effectLst/>
                          <a:latin typeface="Arial" panose="020B0604020202020204" pitchFamily="34" charset="0"/>
                          <a:cs typeface="Arial" panose="020B0604020202020204" pitchFamily="34" charset="0"/>
                        </a:rPr>
                        <a:t>Column Name</a:t>
                      </a:r>
                    </a:p>
                  </a:txBody>
                  <a:tcPr anchor="ctr">
                    <a:lnL>
                      <a:noFill/>
                    </a:lnL>
                    <a:lnR>
                      <a:noFill/>
                    </a:lnR>
                    <a:lnT>
                      <a:noFill/>
                    </a:lnT>
                    <a:lnB>
                      <a:noFill/>
                    </a:lnB>
                    <a:solidFill>
                      <a:srgbClr val="FFFFFF"/>
                    </a:solidFill>
                  </a:tcPr>
                </a:tc>
                <a:tc>
                  <a:txBody>
                    <a:bodyPr/>
                    <a:lstStyle/>
                    <a:p>
                      <a:pPr algn="l"/>
                      <a:r>
                        <a:rPr lang="en-US" sz="1200" b="0">
                          <a:effectLst/>
                          <a:latin typeface="Arial" panose="020B0604020202020204" pitchFamily="34" charset="0"/>
                          <a:cs typeface="Arial" panose="020B0604020202020204" pitchFamily="34" charset="0"/>
                        </a:rPr>
                        <a:t>Description</a:t>
                      </a:r>
                    </a:p>
                  </a:txBody>
                  <a:tcPr anchor="ctr">
                    <a:lnL>
                      <a:noFill/>
                    </a:lnL>
                    <a:lnR>
                      <a:noFill/>
                    </a:lnR>
                    <a:lnT>
                      <a:noFill/>
                    </a:lnT>
                    <a:lnB>
                      <a:noFill/>
                    </a:lnB>
                    <a:solidFill>
                      <a:srgbClr val="FFFFFF"/>
                    </a:solidFill>
                  </a:tcPr>
                </a:tc>
                <a:extLst>
                  <a:ext uri="{0D108BD9-81ED-4DB2-BD59-A6C34878D82A}">
                    <a16:rowId xmlns:a16="http://schemas.microsoft.com/office/drawing/2014/main" val="3371988963"/>
                  </a:ext>
                </a:extLst>
              </a:tr>
              <a:tr h="553665">
                <a:tc>
                  <a:txBody>
                    <a:bodyPr/>
                    <a:lstStyle/>
                    <a:p>
                      <a:r>
                        <a:rPr lang="en-US" sz="1200" b="0" dirty="0" err="1">
                          <a:effectLst/>
                          <a:latin typeface="Arial" panose="020B0604020202020204" pitchFamily="34" charset="0"/>
                          <a:cs typeface="Arial" panose="020B0604020202020204" pitchFamily="34" charset="0"/>
                        </a:rPr>
                        <a:t>Datekey_Opening</a:t>
                      </a:r>
                      <a:endParaRPr lang="en-US" sz="1200" b="0" dirty="0">
                        <a:effectLst/>
                        <a:latin typeface="Arial" panose="020B0604020202020204" pitchFamily="34" charset="0"/>
                        <a:cs typeface="Arial" panose="020B0604020202020204" pitchFamily="34" charset="0"/>
                      </a:endParaRPr>
                    </a:p>
                  </a:txBody>
                  <a:tcPr marL="121920" marR="121920" marT="121920" marB="121920" anchor="ctr">
                    <a:lnL>
                      <a:noFill/>
                    </a:lnL>
                    <a:lnR>
                      <a:noFill/>
                    </a:lnR>
                    <a:lnT>
                      <a:noFill/>
                    </a:lnT>
                    <a:lnB>
                      <a:noFill/>
                    </a:lnB>
                    <a:solidFill>
                      <a:srgbClr val="FFFFFF"/>
                    </a:solidFill>
                  </a:tcPr>
                </a:tc>
                <a:tc>
                  <a:txBody>
                    <a:bodyPr/>
                    <a:lstStyle/>
                    <a:p>
                      <a:r>
                        <a:rPr lang="en-US" sz="1200" b="0" dirty="0">
                          <a:effectLst/>
                          <a:latin typeface="Arial" panose="020B0604020202020204" pitchFamily="34" charset="0"/>
                          <a:cs typeface="Arial" panose="020B0604020202020204" pitchFamily="34" charset="0"/>
                        </a:rPr>
                        <a:t>Unique identifier for each date within the minimum and maximum date range in your data.</a:t>
                      </a:r>
                    </a:p>
                  </a:txBody>
                  <a:tcPr marL="121920" marR="121920" marT="121920" marB="121920" anchor="ctr">
                    <a:lnL>
                      <a:noFill/>
                    </a:lnL>
                    <a:lnR>
                      <a:noFill/>
                    </a:lnR>
                    <a:lnT>
                      <a:noFill/>
                    </a:lnT>
                    <a:lnB>
                      <a:noFill/>
                    </a:lnB>
                    <a:solidFill>
                      <a:srgbClr val="FFFFFF"/>
                    </a:solidFill>
                  </a:tcPr>
                </a:tc>
                <a:extLst>
                  <a:ext uri="{0D108BD9-81ED-4DB2-BD59-A6C34878D82A}">
                    <a16:rowId xmlns:a16="http://schemas.microsoft.com/office/drawing/2014/main" val="1834980496"/>
                  </a:ext>
                </a:extLst>
              </a:tr>
              <a:tr h="387566">
                <a:tc>
                  <a:txBody>
                    <a:bodyPr/>
                    <a:lstStyle/>
                    <a:p>
                      <a:r>
                        <a:rPr lang="en-US" sz="1200" b="0">
                          <a:effectLst/>
                          <a:latin typeface="Arial" panose="020B0604020202020204" pitchFamily="34" charset="0"/>
                          <a:cs typeface="Arial" panose="020B0604020202020204" pitchFamily="34" charset="0"/>
                        </a:rPr>
                        <a:t>Year</a:t>
                      </a:r>
                    </a:p>
                  </a:txBody>
                  <a:tcPr marL="121920" marR="121920" marT="121920" marB="121920" anchor="ctr">
                    <a:lnL>
                      <a:noFill/>
                    </a:lnL>
                    <a:lnR>
                      <a:noFill/>
                    </a:lnR>
                    <a:lnT>
                      <a:noFill/>
                    </a:lnT>
                    <a:lnB>
                      <a:noFill/>
                    </a:lnB>
                    <a:solidFill>
                      <a:srgbClr val="FFFFFF"/>
                    </a:solidFill>
                  </a:tcPr>
                </a:tc>
                <a:tc>
                  <a:txBody>
                    <a:bodyPr/>
                    <a:lstStyle/>
                    <a:p>
                      <a:r>
                        <a:rPr lang="en-US" sz="1200" b="0">
                          <a:effectLst/>
                          <a:latin typeface="Arial" panose="020B0604020202020204" pitchFamily="34" charset="0"/>
                          <a:cs typeface="Arial" panose="020B0604020202020204" pitchFamily="34" charset="0"/>
                        </a:rPr>
                        <a:t>The calendar year extracted from the datekey.</a:t>
                      </a:r>
                    </a:p>
                  </a:txBody>
                  <a:tcPr marL="121920" marR="121920" marT="121920" marB="121920" anchor="ctr">
                    <a:lnL>
                      <a:noFill/>
                    </a:lnL>
                    <a:lnR>
                      <a:noFill/>
                    </a:lnR>
                    <a:lnT>
                      <a:noFill/>
                    </a:lnT>
                    <a:lnB>
                      <a:noFill/>
                    </a:lnB>
                    <a:solidFill>
                      <a:srgbClr val="FFFFFF"/>
                    </a:solidFill>
                  </a:tcPr>
                </a:tc>
                <a:extLst>
                  <a:ext uri="{0D108BD9-81ED-4DB2-BD59-A6C34878D82A}">
                    <a16:rowId xmlns:a16="http://schemas.microsoft.com/office/drawing/2014/main" val="3216950760"/>
                  </a:ext>
                </a:extLst>
              </a:tr>
              <a:tr h="387566">
                <a:tc>
                  <a:txBody>
                    <a:bodyPr/>
                    <a:lstStyle/>
                    <a:p>
                      <a:r>
                        <a:rPr lang="en-US" sz="1200" b="0">
                          <a:effectLst/>
                          <a:latin typeface="Arial" panose="020B0604020202020204" pitchFamily="34" charset="0"/>
                          <a:cs typeface="Arial" panose="020B0604020202020204" pitchFamily="34" charset="0"/>
                        </a:rPr>
                        <a:t>Monthno</a:t>
                      </a:r>
                    </a:p>
                  </a:txBody>
                  <a:tcPr marL="121920" marR="121920" marT="121920" marB="121920" anchor="ctr">
                    <a:lnL>
                      <a:noFill/>
                    </a:lnL>
                    <a:lnR>
                      <a:noFill/>
                    </a:lnR>
                    <a:lnT>
                      <a:noFill/>
                    </a:lnT>
                    <a:lnB>
                      <a:noFill/>
                    </a:lnB>
                    <a:solidFill>
                      <a:srgbClr val="FFFFFF"/>
                    </a:solidFill>
                  </a:tcPr>
                </a:tc>
                <a:tc>
                  <a:txBody>
                    <a:bodyPr/>
                    <a:lstStyle/>
                    <a:p>
                      <a:r>
                        <a:rPr lang="en-US" sz="1200" b="0">
                          <a:effectLst/>
                          <a:latin typeface="Arial" panose="020B0604020202020204" pitchFamily="34" charset="0"/>
                          <a:cs typeface="Arial" panose="020B0604020202020204" pitchFamily="34" charset="0"/>
                        </a:rPr>
                        <a:t>Numeric representation of the month (1-12).</a:t>
                      </a:r>
                    </a:p>
                  </a:txBody>
                  <a:tcPr marL="121920" marR="121920" marT="121920" marB="121920" anchor="ctr">
                    <a:lnL>
                      <a:noFill/>
                    </a:lnL>
                    <a:lnR>
                      <a:noFill/>
                    </a:lnR>
                    <a:lnT>
                      <a:noFill/>
                    </a:lnT>
                    <a:lnB>
                      <a:noFill/>
                    </a:lnB>
                    <a:solidFill>
                      <a:srgbClr val="FFFFFF"/>
                    </a:solidFill>
                  </a:tcPr>
                </a:tc>
                <a:extLst>
                  <a:ext uri="{0D108BD9-81ED-4DB2-BD59-A6C34878D82A}">
                    <a16:rowId xmlns:a16="http://schemas.microsoft.com/office/drawing/2014/main" val="1164244421"/>
                  </a:ext>
                </a:extLst>
              </a:tr>
              <a:tr h="387566">
                <a:tc>
                  <a:txBody>
                    <a:bodyPr/>
                    <a:lstStyle/>
                    <a:p>
                      <a:r>
                        <a:rPr lang="en-US" sz="1200" b="0">
                          <a:effectLst/>
                          <a:latin typeface="Arial" panose="020B0604020202020204" pitchFamily="34" charset="0"/>
                          <a:cs typeface="Arial" panose="020B0604020202020204" pitchFamily="34" charset="0"/>
                        </a:rPr>
                        <a:t>Monthfullname</a:t>
                      </a:r>
                    </a:p>
                  </a:txBody>
                  <a:tcPr marL="121920" marR="121920" marT="121920" marB="121920" anchor="ctr">
                    <a:lnL>
                      <a:noFill/>
                    </a:lnL>
                    <a:lnR>
                      <a:noFill/>
                    </a:lnR>
                    <a:lnT>
                      <a:noFill/>
                    </a:lnT>
                    <a:lnB>
                      <a:noFill/>
                    </a:lnB>
                    <a:solidFill>
                      <a:srgbClr val="FFFFFF"/>
                    </a:solidFill>
                  </a:tcPr>
                </a:tc>
                <a:tc>
                  <a:txBody>
                    <a:bodyPr/>
                    <a:lstStyle/>
                    <a:p>
                      <a:r>
                        <a:rPr lang="en-US" sz="1200" b="0">
                          <a:effectLst/>
                          <a:latin typeface="Arial" panose="020B0604020202020204" pitchFamily="34" charset="0"/>
                          <a:cs typeface="Arial" panose="020B0604020202020204" pitchFamily="34" charset="0"/>
                        </a:rPr>
                        <a:t>Full name of the month (e.g., "January", "February").</a:t>
                      </a:r>
                    </a:p>
                  </a:txBody>
                  <a:tcPr marL="121920" marR="121920" marT="121920" marB="121920" anchor="ctr">
                    <a:lnL>
                      <a:noFill/>
                    </a:lnL>
                    <a:lnR>
                      <a:noFill/>
                    </a:lnR>
                    <a:lnT>
                      <a:noFill/>
                    </a:lnT>
                    <a:lnB>
                      <a:noFill/>
                    </a:lnB>
                    <a:solidFill>
                      <a:srgbClr val="FFFFFF"/>
                    </a:solidFill>
                  </a:tcPr>
                </a:tc>
                <a:extLst>
                  <a:ext uri="{0D108BD9-81ED-4DB2-BD59-A6C34878D82A}">
                    <a16:rowId xmlns:a16="http://schemas.microsoft.com/office/drawing/2014/main" val="3985763561"/>
                  </a:ext>
                </a:extLst>
              </a:tr>
              <a:tr h="387566">
                <a:tc>
                  <a:txBody>
                    <a:bodyPr/>
                    <a:lstStyle/>
                    <a:p>
                      <a:r>
                        <a:rPr lang="fr-FR" sz="1200" b="0">
                          <a:effectLst/>
                          <a:latin typeface="Arial" panose="020B0604020202020204" pitchFamily="34" charset="0"/>
                          <a:cs typeface="Arial" panose="020B0604020202020204" pitchFamily="34" charset="0"/>
                        </a:rPr>
                        <a:t>Quarter (Q1, Q2, Q3, Q4)</a:t>
                      </a:r>
                    </a:p>
                  </a:txBody>
                  <a:tcPr marL="121920" marR="121920" marT="121920" marB="121920" anchor="ctr">
                    <a:lnL>
                      <a:noFill/>
                    </a:lnL>
                    <a:lnR>
                      <a:noFill/>
                    </a:lnR>
                    <a:lnT>
                      <a:noFill/>
                    </a:lnT>
                    <a:lnB>
                      <a:noFill/>
                    </a:lnB>
                    <a:solidFill>
                      <a:srgbClr val="FFFFFF"/>
                    </a:solidFill>
                  </a:tcPr>
                </a:tc>
                <a:tc>
                  <a:txBody>
                    <a:bodyPr/>
                    <a:lstStyle/>
                    <a:p>
                      <a:r>
                        <a:rPr lang="en-US" sz="1200" b="0" dirty="0">
                          <a:effectLst/>
                          <a:latin typeface="Arial" panose="020B0604020202020204" pitchFamily="34" charset="0"/>
                          <a:cs typeface="Arial" panose="020B0604020202020204" pitchFamily="34" charset="0"/>
                        </a:rPr>
                        <a:t>Calendar quarter (1-4) based on the month.</a:t>
                      </a:r>
                    </a:p>
                  </a:txBody>
                  <a:tcPr marL="121920" marR="121920" marT="121920" marB="121920" anchor="ctr">
                    <a:lnL>
                      <a:noFill/>
                    </a:lnL>
                    <a:lnR>
                      <a:noFill/>
                    </a:lnR>
                    <a:lnT>
                      <a:noFill/>
                    </a:lnT>
                    <a:lnB>
                      <a:noFill/>
                    </a:lnB>
                    <a:solidFill>
                      <a:srgbClr val="FFFFFF"/>
                    </a:solidFill>
                  </a:tcPr>
                </a:tc>
                <a:extLst>
                  <a:ext uri="{0D108BD9-81ED-4DB2-BD59-A6C34878D82A}">
                    <a16:rowId xmlns:a16="http://schemas.microsoft.com/office/drawing/2014/main" val="823823520"/>
                  </a:ext>
                </a:extLst>
              </a:tr>
              <a:tr h="553665">
                <a:tc>
                  <a:txBody>
                    <a:bodyPr/>
                    <a:lstStyle/>
                    <a:p>
                      <a:r>
                        <a:rPr lang="en-US" sz="1200" b="0">
                          <a:effectLst/>
                          <a:latin typeface="Arial" panose="020B0604020202020204" pitchFamily="34" charset="0"/>
                          <a:cs typeface="Arial" panose="020B0604020202020204" pitchFamily="34" charset="0"/>
                        </a:rPr>
                        <a:t>YearMonth (YYYY-MMM)</a:t>
                      </a:r>
                    </a:p>
                  </a:txBody>
                  <a:tcPr marL="121920" marR="121920" marT="121920" marB="121920" anchor="ctr">
                    <a:lnL>
                      <a:noFill/>
                    </a:lnL>
                    <a:lnR>
                      <a:noFill/>
                    </a:lnR>
                    <a:lnT>
                      <a:noFill/>
                    </a:lnT>
                    <a:lnB>
                      <a:noFill/>
                    </a:lnB>
                    <a:solidFill>
                      <a:srgbClr val="FFFFFF"/>
                    </a:solidFill>
                  </a:tcPr>
                </a:tc>
                <a:tc>
                  <a:txBody>
                    <a:bodyPr/>
                    <a:lstStyle/>
                    <a:p>
                      <a:r>
                        <a:rPr lang="en-US" sz="1200" b="0">
                          <a:effectLst/>
                          <a:latin typeface="Arial" panose="020B0604020202020204" pitchFamily="34" charset="0"/>
                          <a:cs typeface="Arial" panose="020B0604020202020204" pitchFamily="34" charset="0"/>
                        </a:rPr>
                        <a:t>Combination of year and month in a standardized format (e.g., "2024-Jan").</a:t>
                      </a:r>
                    </a:p>
                  </a:txBody>
                  <a:tcPr marL="121920" marR="121920" marT="121920" marB="121920" anchor="ctr">
                    <a:lnL>
                      <a:noFill/>
                    </a:lnL>
                    <a:lnR>
                      <a:noFill/>
                    </a:lnR>
                    <a:lnT>
                      <a:noFill/>
                    </a:lnT>
                    <a:lnB>
                      <a:noFill/>
                    </a:lnB>
                    <a:solidFill>
                      <a:srgbClr val="FFFFFF"/>
                    </a:solidFill>
                  </a:tcPr>
                </a:tc>
                <a:extLst>
                  <a:ext uri="{0D108BD9-81ED-4DB2-BD59-A6C34878D82A}">
                    <a16:rowId xmlns:a16="http://schemas.microsoft.com/office/drawing/2014/main" val="48468644"/>
                  </a:ext>
                </a:extLst>
              </a:tr>
              <a:tr h="553665">
                <a:tc>
                  <a:txBody>
                    <a:bodyPr/>
                    <a:lstStyle/>
                    <a:p>
                      <a:r>
                        <a:rPr lang="en-US" sz="1200" b="0">
                          <a:effectLst/>
                          <a:latin typeface="Arial" panose="020B0604020202020204" pitchFamily="34" charset="0"/>
                          <a:cs typeface="Arial" panose="020B0604020202020204" pitchFamily="34" charset="0"/>
                        </a:rPr>
                        <a:t>Weekdayno</a:t>
                      </a:r>
                    </a:p>
                  </a:txBody>
                  <a:tcPr marL="121920" marR="121920" marT="121920" marB="121920" anchor="ctr">
                    <a:lnL>
                      <a:noFill/>
                    </a:lnL>
                    <a:lnR>
                      <a:noFill/>
                    </a:lnR>
                    <a:lnT>
                      <a:noFill/>
                    </a:lnT>
                    <a:lnB>
                      <a:noFill/>
                    </a:lnB>
                    <a:solidFill>
                      <a:srgbClr val="FFFFFF"/>
                    </a:solidFill>
                  </a:tcPr>
                </a:tc>
                <a:tc>
                  <a:txBody>
                    <a:bodyPr/>
                    <a:lstStyle/>
                    <a:p>
                      <a:r>
                        <a:rPr lang="en-US" sz="1200" b="0">
                          <a:effectLst/>
                          <a:latin typeface="Arial" panose="020B0604020202020204" pitchFamily="34" charset="0"/>
                          <a:cs typeface="Arial" panose="020B0604020202020204" pitchFamily="34" charset="0"/>
                        </a:rPr>
                        <a:t>Numeric representation of the weekday (1-7, where 1 is Sunday).</a:t>
                      </a:r>
                    </a:p>
                  </a:txBody>
                  <a:tcPr marL="121920" marR="121920" marT="121920" marB="121920" anchor="ctr">
                    <a:lnL>
                      <a:noFill/>
                    </a:lnL>
                    <a:lnR>
                      <a:noFill/>
                    </a:lnR>
                    <a:lnT>
                      <a:noFill/>
                    </a:lnT>
                    <a:lnB>
                      <a:noFill/>
                    </a:lnB>
                    <a:solidFill>
                      <a:srgbClr val="FFFFFF"/>
                    </a:solidFill>
                  </a:tcPr>
                </a:tc>
                <a:extLst>
                  <a:ext uri="{0D108BD9-81ED-4DB2-BD59-A6C34878D82A}">
                    <a16:rowId xmlns:a16="http://schemas.microsoft.com/office/drawing/2014/main" val="25924858"/>
                  </a:ext>
                </a:extLst>
              </a:tr>
              <a:tr h="387566">
                <a:tc>
                  <a:txBody>
                    <a:bodyPr/>
                    <a:lstStyle/>
                    <a:p>
                      <a:r>
                        <a:rPr lang="en-US" sz="1200" b="0">
                          <a:effectLst/>
                          <a:latin typeface="Arial" panose="020B0604020202020204" pitchFamily="34" charset="0"/>
                          <a:cs typeface="Arial" panose="020B0604020202020204" pitchFamily="34" charset="0"/>
                        </a:rPr>
                        <a:t>Weekdayname</a:t>
                      </a:r>
                    </a:p>
                  </a:txBody>
                  <a:tcPr marL="121920" marR="121920" marT="121920" marB="121920" anchor="ctr">
                    <a:lnL>
                      <a:noFill/>
                    </a:lnL>
                    <a:lnR>
                      <a:noFill/>
                    </a:lnR>
                    <a:lnT>
                      <a:noFill/>
                    </a:lnT>
                    <a:lnB>
                      <a:noFill/>
                    </a:lnB>
                    <a:solidFill>
                      <a:srgbClr val="FFFFFF"/>
                    </a:solidFill>
                  </a:tcPr>
                </a:tc>
                <a:tc>
                  <a:txBody>
                    <a:bodyPr/>
                    <a:lstStyle/>
                    <a:p>
                      <a:r>
                        <a:rPr lang="en-US" sz="1200" b="0">
                          <a:effectLst/>
                          <a:latin typeface="Arial" panose="020B0604020202020204" pitchFamily="34" charset="0"/>
                          <a:cs typeface="Arial" panose="020B0604020202020204" pitchFamily="34" charset="0"/>
                        </a:rPr>
                        <a:t>Full name of the weekday (e.g., "Sunday", "Monday").</a:t>
                      </a:r>
                    </a:p>
                  </a:txBody>
                  <a:tcPr marL="121920" marR="121920" marT="121920" marB="121920" anchor="ctr">
                    <a:lnL>
                      <a:noFill/>
                    </a:lnL>
                    <a:lnR>
                      <a:noFill/>
                    </a:lnR>
                    <a:lnT>
                      <a:noFill/>
                    </a:lnT>
                    <a:lnB>
                      <a:noFill/>
                    </a:lnB>
                    <a:solidFill>
                      <a:srgbClr val="FFFFFF"/>
                    </a:solidFill>
                  </a:tcPr>
                </a:tc>
                <a:extLst>
                  <a:ext uri="{0D108BD9-81ED-4DB2-BD59-A6C34878D82A}">
                    <a16:rowId xmlns:a16="http://schemas.microsoft.com/office/drawing/2014/main" val="1346135265"/>
                  </a:ext>
                </a:extLst>
              </a:tr>
              <a:tr h="553665">
                <a:tc>
                  <a:txBody>
                    <a:bodyPr/>
                    <a:lstStyle/>
                    <a:p>
                      <a:r>
                        <a:rPr lang="en-US" sz="1200" b="0">
                          <a:effectLst/>
                          <a:latin typeface="Arial" panose="020B0604020202020204" pitchFamily="34" charset="0"/>
                          <a:cs typeface="Arial" panose="020B0604020202020204" pitchFamily="34" charset="0"/>
                        </a:rPr>
                        <a:t>FinancialMonth (FM1-FM12)</a:t>
                      </a:r>
                    </a:p>
                  </a:txBody>
                  <a:tcPr marL="121920" marR="121920" marT="121920" marB="121920" anchor="ctr">
                    <a:lnL>
                      <a:noFill/>
                    </a:lnL>
                    <a:lnR>
                      <a:noFill/>
                    </a:lnR>
                    <a:lnT>
                      <a:noFill/>
                    </a:lnT>
                    <a:lnB>
                      <a:noFill/>
                    </a:lnB>
                    <a:solidFill>
                      <a:srgbClr val="FFFFFF"/>
                    </a:solidFill>
                  </a:tcPr>
                </a:tc>
                <a:tc>
                  <a:txBody>
                    <a:bodyPr/>
                    <a:lstStyle/>
                    <a:p>
                      <a:r>
                        <a:rPr lang="en-US" sz="1200" b="0">
                          <a:effectLst/>
                          <a:latin typeface="Arial" panose="020B0604020202020204" pitchFamily="34" charset="0"/>
                          <a:cs typeface="Arial" panose="020B0604020202020204" pitchFamily="34" charset="0"/>
                        </a:rPr>
                        <a:t>Custom month based on the fiscal year definition (e.g., April = FM1, March = FM12).</a:t>
                      </a:r>
                    </a:p>
                  </a:txBody>
                  <a:tcPr marL="121920" marR="121920" marT="121920" marB="121920" anchor="ctr">
                    <a:lnL>
                      <a:noFill/>
                    </a:lnL>
                    <a:lnR>
                      <a:noFill/>
                    </a:lnR>
                    <a:lnT>
                      <a:noFill/>
                    </a:lnT>
                    <a:lnB>
                      <a:noFill/>
                    </a:lnB>
                    <a:solidFill>
                      <a:srgbClr val="FFFFFF"/>
                    </a:solidFill>
                  </a:tcPr>
                </a:tc>
                <a:extLst>
                  <a:ext uri="{0D108BD9-81ED-4DB2-BD59-A6C34878D82A}">
                    <a16:rowId xmlns:a16="http://schemas.microsoft.com/office/drawing/2014/main" val="2123291169"/>
                  </a:ext>
                </a:extLst>
              </a:tr>
              <a:tr h="553665">
                <a:tc>
                  <a:txBody>
                    <a:bodyPr/>
                    <a:lstStyle/>
                    <a:p>
                      <a:r>
                        <a:rPr lang="en-US" sz="1200" b="0">
                          <a:effectLst/>
                          <a:latin typeface="Arial" panose="020B0604020202020204" pitchFamily="34" charset="0"/>
                          <a:cs typeface="Arial" panose="020B0604020202020204" pitchFamily="34" charset="0"/>
                        </a:rPr>
                        <a:t>Financial Quarter (FQ-1-FQ-4)</a:t>
                      </a:r>
                    </a:p>
                  </a:txBody>
                  <a:tcPr marL="121920" marR="121920" marT="121920" marB="121920" anchor="ctr">
                    <a:lnL>
                      <a:noFill/>
                    </a:lnL>
                    <a:lnR>
                      <a:noFill/>
                    </a:lnR>
                    <a:lnT>
                      <a:noFill/>
                    </a:lnT>
                    <a:lnB>
                      <a:noFill/>
                    </a:lnB>
                    <a:solidFill>
                      <a:srgbClr val="FFFFFF"/>
                    </a:solidFill>
                  </a:tcPr>
                </a:tc>
                <a:tc>
                  <a:txBody>
                    <a:bodyPr/>
                    <a:lstStyle/>
                    <a:p>
                      <a:r>
                        <a:rPr lang="en-US" sz="1200" b="0" dirty="0">
                          <a:effectLst/>
                          <a:latin typeface="Arial" panose="020B0604020202020204" pitchFamily="34" charset="0"/>
                          <a:cs typeface="Arial" panose="020B0604020202020204" pitchFamily="34" charset="0"/>
                        </a:rPr>
                        <a:t>Quarter based on the financial month (FQ-1 starts with the first month of FM).</a:t>
                      </a:r>
                    </a:p>
                  </a:txBody>
                  <a:tcPr marL="121920" marR="121920" marT="121920" marB="121920" anchor="ctr">
                    <a:lnL>
                      <a:noFill/>
                    </a:lnL>
                    <a:lnR>
                      <a:noFill/>
                    </a:lnR>
                    <a:lnT>
                      <a:noFill/>
                    </a:lnT>
                    <a:lnB>
                      <a:noFill/>
                    </a:lnB>
                    <a:solidFill>
                      <a:srgbClr val="FFFFFF"/>
                    </a:solidFill>
                  </a:tcPr>
                </a:tc>
                <a:extLst>
                  <a:ext uri="{0D108BD9-81ED-4DB2-BD59-A6C34878D82A}">
                    <a16:rowId xmlns:a16="http://schemas.microsoft.com/office/drawing/2014/main" val="1171669037"/>
                  </a:ext>
                </a:extLst>
              </a:tr>
            </a:tbl>
          </a:graphicData>
        </a:graphic>
      </p:graphicFrame>
      <p:cxnSp>
        <p:nvCxnSpPr>
          <p:cNvPr id="10" name="Straight Connector 9">
            <a:extLst>
              <a:ext uri="{FF2B5EF4-FFF2-40B4-BE49-F238E27FC236}">
                <a16:creationId xmlns:a16="http://schemas.microsoft.com/office/drawing/2014/main" id="{D75DFB01-A1D2-CFF1-F5CE-8D4092B8A5BA}"/>
              </a:ext>
            </a:extLst>
          </p:cNvPr>
          <p:cNvCxnSpPr>
            <a:cxnSpLocks/>
          </p:cNvCxnSpPr>
          <p:nvPr/>
        </p:nvCxnSpPr>
        <p:spPr>
          <a:xfrm>
            <a:off x="2356976" y="1533832"/>
            <a:ext cx="86059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FED1AC1-2831-70A6-686C-069BA0FBFCCB}"/>
              </a:ext>
            </a:extLst>
          </p:cNvPr>
          <p:cNvCxnSpPr/>
          <p:nvPr/>
        </p:nvCxnSpPr>
        <p:spPr>
          <a:xfrm>
            <a:off x="5525729" y="1240377"/>
            <a:ext cx="68826" cy="545592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5017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Arrow: Right 3">
            <a:extLst>
              <a:ext uri="{FF2B5EF4-FFF2-40B4-BE49-F238E27FC236}">
                <a16:creationId xmlns:a16="http://schemas.microsoft.com/office/drawing/2014/main" id="{5AA60BDF-C551-4FEA-1D17-A79FEBC6BFD5}"/>
              </a:ext>
            </a:extLst>
          </p:cNvPr>
          <p:cNvSpPr/>
          <p:nvPr/>
        </p:nvSpPr>
        <p:spPr>
          <a:xfrm>
            <a:off x="885825" y="409380"/>
            <a:ext cx="1333500" cy="967540"/>
          </a:xfrm>
          <a:prstGeom prst="rightArrow">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accent2">
                    <a:lumMod val="50000"/>
                  </a:schemeClr>
                </a:solidFill>
                <a:latin typeface="Eras Bold ITC" panose="020B0907030504020204" pitchFamily="34" charset="0"/>
              </a:rPr>
              <a:t>KPI 3</a:t>
            </a:r>
          </a:p>
        </p:txBody>
      </p:sp>
      <p:sp>
        <p:nvSpPr>
          <p:cNvPr id="5" name="TextBox 4">
            <a:extLst>
              <a:ext uri="{FF2B5EF4-FFF2-40B4-BE49-F238E27FC236}">
                <a16:creationId xmlns:a16="http://schemas.microsoft.com/office/drawing/2014/main" id="{78DF2944-B2F2-C2AF-7A0A-E54321646B36}"/>
              </a:ext>
            </a:extLst>
          </p:cNvPr>
          <p:cNvSpPr txBox="1"/>
          <p:nvPr/>
        </p:nvSpPr>
        <p:spPr>
          <a:xfrm>
            <a:off x="2699122" y="292985"/>
            <a:ext cx="8607053" cy="1200329"/>
          </a:xfrm>
          <a:prstGeom prst="rect">
            <a:avLst/>
          </a:prstGeom>
          <a:noFill/>
        </p:spPr>
        <p:txBody>
          <a:bodyPr wrap="square" rtlCol="0">
            <a:spAutoFit/>
          </a:bodyPr>
          <a:lstStyle/>
          <a:p>
            <a:pPr algn="ctr"/>
            <a:r>
              <a:rPr lang="en-US" sz="2400" b="1" dirty="0"/>
              <a:t>Convert the Average cost for 2 column into USD dollars (currently the Average cost for 2 in local currencies</a:t>
            </a:r>
            <a:r>
              <a:rPr lang="en-IN" sz="2400" b="1" dirty="0"/>
              <a:t> between Shipping days vs Review score</a:t>
            </a:r>
          </a:p>
        </p:txBody>
      </p:sp>
      <p:sp>
        <p:nvSpPr>
          <p:cNvPr id="2" name="TextBox 1">
            <a:extLst>
              <a:ext uri="{FF2B5EF4-FFF2-40B4-BE49-F238E27FC236}">
                <a16:creationId xmlns:a16="http://schemas.microsoft.com/office/drawing/2014/main" id="{AE5D4CD1-CC98-FBA8-8E56-EF65F93D326C}"/>
              </a:ext>
            </a:extLst>
          </p:cNvPr>
          <p:cNvSpPr txBox="1"/>
          <p:nvPr/>
        </p:nvSpPr>
        <p:spPr>
          <a:xfrm>
            <a:off x="2699122" y="2105561"/>
            <a:ext cx="8469621" cy="1323439"/>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i="0" dirty="0">
                <a:solidFill>
                  <a:schemeClr val="bg1"/>
                </a:solidFill>
                <a:effectLst/>
                <a:latin typeface="Arial" panose="020B0604020202020204" pitchFamily="34" charset="0"/>
                <a:cs typeface="Arial" panose="020B0604020202020204" pitchFamily="34" charset="0"/>
              </a:rPr>
              <a:t>This conversion process transforms the average cost for two diners, currently displayed in local currencies, into a standardized format of USD dollars. It facilitates price comparisons across different locations and enables a broader understanding of restaurant affordability.</a:t>
            </a:r>
            <a:endParaRPr lang="en-US" sz="2000" baseline="30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8609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Arrow: Right 3">
            <a:extLst>
              <a:ext uri="{FF2B5EF4-FFF2-40B4-BE49-F238E27FC236}">
                <a16:creationId xmlns:a16="http://schemas.microsoft.com/office/drawing/2014/main" id="{75FEFD8C-A64A-075B-9595-E84FD0C64A39}"/>
              </a:ext>
            </a:extLst>
          </p:cNvPr>
          <p:cNvSpPr/>
          <p:nvPr/>
        </p:nvSpPr>
        <p:spPr>
          <a:xfrm>
            <a:off x="885825" y="409380"/>
            <a:ext cx="1333500" cy="967540"/>
          </a:xfrm>
          <a:prstGeom prst="rightArrow">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accent2">
                    <a:lumMod val="50000"/>
                  </a:schemeClr>
                </a:solidFill>
                <a:latin typeface="Eras Bold ITC" panose="020B0907030504020204" pitchFamily="34" charset="0"/>
              </a:rPr>
              <a:t>KPI 4</a:t>
            </a:r>
          </a:p>
        </p:txBody>
      </p:sp>
      <p:sp>
        <p:nvSpPr>
          <p:cNvPr id="5" name="TextBox 4">
            <a:extLst>
              <a:ext uri="{FF2B5EF4-FFF2-40B4-BE49-F238E27FC236}">
                <a16:creationId xmlns:a16="http://schemas.microsoft.com/office/drawing/2014/main" id="{CD072E27-CFFA-7465-E6F7-4FE671DCEEAA}"/>
              </a:ext>
            </a:extLst>
          </p:cNvPr>
          <p:cNvSpPr txBox="1"/>
          <p:nvPr/>
        </p:nvSpPr>
        <p:spPr>
          <a:xfrm>
            <a:off x="2699121" y="662317"/>
            <a:ext cx="8607053" cy="461665"/>
          </a:xfrm>
          <a:prstGeom prst="rect">
            <a:avLst/>
          </a:prstGeom>
          <a:noFill/>
        </p:spPr>
        <p:txBody>
          <a:bodyPr wrap="square" rtlCol="0">
            <a:spAutoFit/>
          </a:bodyPr>
          <a:lstStyle/>
          <a:p>
            <a:pPr algn="ctr"/>
            <a:r>
              <a:rPr lang="en-US" sz="2400" b="1" dirty="0"/>
              <a:t>Find the Numbers of Restaurants based on City and Country.</a:t>
            </a:r>
          </a:p>
        </p:txBody>
      </p:sp>
      <p:sp>
        <p:nvSpPr>
          <p:cNvPr id="2" name="TextBox 1">
            <a:extLst>
              <a:ext uri="{FF2B5EF4-FFF2-40B4-BE49-F238E27FC236}">
                <a16:creationId xmlns:a16="http://schemas.microsoft.com/office/drawing/2014/main" id="{620187EF-DF34-9146-EECC-5E9E65276D92}"/>
              </a:ext>
            </a:extLst>
          </p:cNvPr>
          <p:cNvSpPr txBox="1"/>
          <p:nvPr/>
        </p:nvSpPr>
        <p:spPr>
          <a:xfrm>
            <a:off x="2699121" y="2529528"/>
            <a:ext cx="7821394" cy="1323439"/>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i="0" dirty="0">
                <a:solidFill>
                  <a:schemeClr val="bg1"/>
                </a:solidFill>
                <a:effectLst/>
                <a:latin typeface="Arial" panose="020B0604020202020204" pitchFamily="34" charset="0"/>
                <a:cs typeface="Arial" panose="020B0604020202020204" pitchFamily="34" charset="0"/>
              </a:rPr>
              <a:t>This KPI reveals the distribution of restaurants across various cities and countries. It helps identify areas with higher restaurant concentrations, which can be valuable for market analysis, competitor research, and resource allocation decisions.</a:t>
            </a:r>
            <a:endParaRPr lang="en-IN"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790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Arrow: Right 3">
            <a:extLst>
              <a:ext uri="{FF2B5EF4-FFF2-40B4-BE49-F238E27FC236}">
                <a16:creationId xmlns:a16="http://schemas.microsoft.com/office/drawing/2014/main" id="{DA4ECEA2-99A4-2CBE-96C1-2121BE0C7A85}"/>
              </a:ext>
            </a:extLst>
          </p:cNvPr>
          <p:cNvSpPr/>
          <p:nvPr/>
        </p:nvSpPr>
        <p:spPr>
          <a:xfrm>
            <a:off x="885825" y="409380"/>
            <a:ext cx="1333500" cy="967540"/>
          </a:xfrm>
          <a:prstGeom prst="rightArrow">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accent2">
                    <a:lumMod val="50000"/>
                  </a:schemeClr>
                </a:solidFill>
                <a:latin typeface="Eras Bold ITC" panose="020B0907030504020204" pitchFamily="34" charset="0"/>
              </a:rPr>
              <a:t>KPI 5</a:t>
            </a:r>
          </a:p>
        </p:txBody>
      </p:sp>
      <p:sp>
        <p:nvSpPr>
          <p:cNvPr id="5" name="TextBox 4">
            <a:extLst>
              <a:ext uri="{FF2B5EF4-FFF2-40B4-BE49-F238E27FC236}">
                <a16:creationId xmlns:a16="http://schemas.microsoft.com/office/drawing/2014/main" id="{9B7F0705-2440-A586-645E-0200B0E4874C}"/>
              </a:ext>
            </a:extLst>
          </p:cNvPr>
          <p:cNvSpPr txBox="1"/>
          <p:nvPr/>
        </p:nvSpPr>
        <p:spPr>
          <a:xfrm>
            <a:off x="2330246" y="662317"/>
            <a:ext cx="8838498" cy="461665"/>
          </a:xfrm>
          <a:prstGeom prst="rect">
            <a:avLst/>
          </a:prstGeom>
          <a:noFill/>
        </p:spPr>
        <p:txBody>
          <a:bodyPr wrap="square" rtlCol="0">
            <a:spAutoFit/>
          </a:bodyPr>
          <a:lstStyle/>
          <a:p>
            <a:pPr algn="ctr"/>
            <a:r>
              <a:rPr lang="en-US" sz="2400" b="1" dirty="0"/>
              <a:t>Numbers of Restaurants opening based on Year , Quarter , Month</a:t>
            </a:r>
            <a:endParaRPr lang="en-IN" sz="2400" b="1" dirty="0"/>
          </a:p>
        </p:txBody>
      </p:sp>
      <p:sp>
        <p:nvSpPr>
          <p:cNvPr id="2" name="TextBox 1">
            <a:extLst>
              <a:ext uri="{FF2B5EF4-FFF2-40B4-BE49-F238E27FC236}">
                <a16:creationId xmlns:a16="http://schemas.microsoft.com/office/drawing/2014/main" id="{D8B347A0-971F-7502-2DE2-C71BB509637F}"/>
              </a:ext>
            </a:extLst>
          </p:cNvPr>
          <p:cNvSpPr txBox="1"/>
          <p:nvPr/>
        </p:nvSpPr>
        <p:spPr>
          <a:xfrm>
            <a:off x="2330246" y="2339250"/>
            <a:ext cx="8838498" cy="1015663"/>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i="0" dirty="0">
                <a:solidFill>
                  <a:schemeClr val="bg1"/>
                </a:solidFill>
                <a:effectLst/>
                <a:latin typeface="Arial" panose="020B0604020202020204" pitchFamily="34" charset="0"/>
                <a:cs typeface="Arial" panose="020B0604020202020204" pitchFamily="34" charset="0"/>
              </a:rPr>
              <a:t>This KPI tracks the temporal trends in restaurant openings, providing insights into seasonality, growth patterns, and market dynamics. It allows you to identify peak opening periods and adjust strategies accordingly.</a:t>
            </a:r>
            <a:endParaRPr lang="en-IN"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1949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3598</TotalTime>
  <Words>1371</Words>
  <Application>Microsoft Office PowerPoint</Application>
  <PresentationFormat>Widescreen</PresentationFormat>
  <Paragraphs>106</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Arial Black</vt:lpstr>
      <vt:lpstr>Calibri</vt:lpstr>
      <vt:lpstr>Calibri Light</vt:lpstr>
      <vt:lpstr>Comic Sans MS</vt:lpstr>
      <vt:lpstr>Constantia</vt:lpstr>
      <vt:lpstr>Eras Bold ITC</vt:lpstr>
      <vt:lpstr>Georgia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TANMAY CHAVAN</dc:creator>
  <cp:lastModifiedBy>Kiran Jaware.Patil</cp:lastModifiedBy>
  <cp:revision>15</cp:revision>
  <dcterms:created xsi:type="dcterms:W3CDTF">2024-01-24T13:04:58Z</dcterms:created>
  <dcterms:modified xsi:type="dcterms:W3CDTF">2024-03-21T05:44:46Z</dcterms:modified>
</cp:coreProperties>
</file>