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77" r:id="rId1"/>
  </p:sldMasterIdLst>
  <p:notesMasterIdLst>
    <p:notesMasterId r:id="rId3"/>
  </p:notesMasterIdLst>
  <p:sldIdLst>
    <p:sldId id="259" r:id="rId2"/>
  </p:sldIdLst>
  <p:sldSz cx="32004000" cy="36360100"/>
  <p:notesSz cx="37947600" cy="50749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2" userDrawn="1">
          <p15:clr>
            <a:srgbClr val="A4A3A4"/>
          </p15:clr>
        </p15:guide>
        <p15:guide id="2" pos="10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DCD"/>
    <a:srgbClr val="FFF7DA"/>
    <a:srgbClr val="DAC4B2"/>
    <a:srgbClr val="9F282C"/>
    <a:srgbClr val="C00000"/>
    <a:srgbClr val="EDE7E3"/>
    <a:srgbClr val="E5DFDB"/>
    <a:srgbClr val="EDDFDF"/>
    <a:srgbClr val="CA0202"/>
    <a:srgbClr val="E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7" autoAdjust="0"/>
    <p:restoredTop sz="99296" autoAdjust="0"/>
  </p:normalViewPr>
  <p:slideViewPr>
    <p:cSldViewPr>
      <p:cViewPr varScale="1">
        <p:scale>
          <a:sx n="19" d="100"/>
          <a:sy n="19" d="100"/>
        </p:scale>
        <p:origin x="2534" y="93"/>
      </p:cViewPr>
      <p:guideLst>
        <p:guide orient="horz" pos="11452"/>
        <p:guide pos="10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21488400" y="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90213" y="3810000"/>
            <a:ext cx="16767175" cy="19050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029200" y="24079200"/>
            <a:ext cx="27889200" cy="22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aseline="0">
                <a:latin typeface="Arial" charset="0"/>
                <a:ea typeface="+mn-ea"/>
                <a:cs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1488400" y="48234600"/>
            <a:ext cx="164592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aseline="0">
                <a:ea typeface="SimSun" pitchFamily="2" charset="-122"/>
              </a:defRPr>
            </a:lvl1pPr>
          </a:lstStyle>
          <a:p>
            <a:fld id="{F292183B-F5F8-4439-922E-D0C2BF219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747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39966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79931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1989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59863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1998278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9794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97603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97251" algn="l" defTabSz="399662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9472-38D6-BC17-607E-805F1B98A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0500" y="5950603"/>
            <a:ext cx="24003000" cy="12658701"/>
          </a:xfrm>
        </p:spPr>
        <p:txBody>
          <a:bodyPr anchor="b"/>
          <a:lstStyle>
            <a:lvl1pPr algn="ctr"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CBD1B-18C4-F6F2-E539-0AB1A79F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500" y="19097472"/>
            <a:ext cx="24003000" cy="8778605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150" indent="0" algn="ctr">
              <a:buNone/>
              <a:defRPr sz="5250"/>
            </a:lvl2pPr>
            <a:lvl3pPr marL="2400300" indent="0" algn="ctr">
              <a:buNone/>
              <a:defRPr sz="4725"/>
            </a:lvl3pPr>
            <a:lvl4pPr marL="3600450" indent="0" algn="ctr">
              <a:buNone/>
              <a:defRPr sz="4200"/>
            </a:lvl4pPr>
            <a:lvl5pPr marL="4800600" indent="0" algn="ctr">
              <a:buNone/>
              <a:defRPr sz="4200"/>
            </a:lvl5pPr>
            <a:lvl6pPr marL="6000750" indent="0" algn="ctr">
              <a:buNone/>
              <a:defRPr sz="4200"/>
            </a:lvl6pPr>
            <a:lvl7pPr marL="7200900" indent="0" algn="ctr">
              <a:buNone/>
              <a:defRPr sz="4200"/>
            </a:lvl7pPr>
            <a:lvl8pPr marL="8401050" indent="0" algn="ctr">
              <a:buNone/>
              <a:defRPr sz="4200"/>
            </a:lvl8pPr>
            <a:lvl9pPr marL="9601200" indent="0" algn="ctr">
              <a:buNone/>
              <a:defRPr sz="4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4EFA4-8EBD-27A4-923E-DF7E27624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BAEF-C753-8577-5D0A-9623DB64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D307F-69B1-D758-A45F-D18FC87F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3E2A6-8D49-4474-8C7A-1BD77D3696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95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58F4-FB85-BD70-189A-D483A05C8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2E61F-88D4-FB2E-CD44-27B7EDDB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EBA1D-1581-F9B7-303F-BFB6B6AA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1FE-CC62-9FAD-60D8-06F84651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F1E9-98D1-300D-FDC9-83E41121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3706F-022A-4C06-A89D-CC6518B0B3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60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AC68F-C7DE-4CB6-EFB6-70133B634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2902862" y="1935839"/>
            <a:ext cx="6900863" cy="308135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446E-371E-0A13-C193-A383F1CF0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200275" y="1935839"/>
            <a:ext cx="20302538" cy="308135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89AC-01D3-F8AF-A550-2BA4E8C1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A061-59CE-E4D6-B72F-FD8D06E3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90BD-2A94-5EDF-74C2-6FD0F303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FC460-F9B2-4FAC-8639-76A81A2F1E0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932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8C9B-DCBF-475C-CF55-DC6C7F87B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952CA-3FFE-9FFB-968B-A075F8286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1A44F-F549-0305-E558-022C1368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D3AE0-096C-A57A-0D87-1779C8FD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CA4A-ED54-6D6D-B43B-01873103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2DA40-2263-4835-8046-3E03B8C473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37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EFF9-404C-779A-58B7-76C0C8F7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06" y="9064780"/>
            <a:ext cx="27603450" cy="15124789"/>
          </a:xfrm>
        </p:spPr>
        <p:txBody>
          <a:bodyPr anchor="b"/>
          <a:lstStyle>
            <a:lvl1pPr>
              <a:defRPr sz="1575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49A4-8D6D-2D89-20EB-336C4573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606" y="24332656"/>
            <a:ext cx="27603450" cy="7953769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1pPr>
            <a:lvl2pPr marL="1200150" indent="0">
              <a:buNone/>
              <a:defRPr sz="5250">
                <a:solidFill>
                  <a:schemeClr val="tx1">
                    <a:tint val="75000"/>
                  </a:schemeClr>
                </a:solidFill>
              </a:defRPr>
            </a:lvl2pPr>
            <a:lvl3pPr marL="2400300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3pPr>
            <a:lvl4pPr marL="36004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48006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60007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72009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840105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960120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4A8FD-D785-734F-2B18-28EE0730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1FDA-278C-ACB9-22E9-5F843E0B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38643-3796-F901-20D1-9E7D09BBF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381DC-2011-4E15-83C5-CAC2DE52104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57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68BB-6DBB-B965-7639-85782ED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7153-AEEB-1006-A860-8CC674A0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027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3DFF-4BC4-15FD-510D-70B9FA1C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202025" y="9679194"/>
            <a:ext cx="13601700" cy="230701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5AFA9-235D-ABE3-9C26-77536F38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EC0DD-1484-2811-076F-041986A2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E110D-F00C-FC43-B333-6BF93982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12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449-F8A0-833B-90D0-E95A7083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3" y="1935841"/>
            <a:ext cx="27603450" cy="70279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7018E-7CF3-7CF4-ACCC-B6CDCBC0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4445" y="8913277"/>
            <a:ext cx="13539191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DDD43-09AE-40C8-CDDD-49C6D9894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4445" y="13281536"/>
            <a:ext cx="13539191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AE49-5F62-168B-84F7-2ECE688EC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202025" y="8913277"/>
            <a:ext cx="13605869" cy="4368259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150" indent="0">
              <a:buNone/>
              <a:defRPr sz="5250" b="1"/>
            </a:lvl2pPr>
            <a:lvl3pPr marL="2400300" indent="0">
              <a:buNone/>
              <a:defRPr sz="4725" b="1"/>
            </a:lvl3pPr>
            <a:lvl4pPr marL="3600450" indent="0">
              <a:buNone/>
              <a:defRPr sz="4200" b="1"/>
            </a:lvl4pPr>
            <a:lvl5pPr marL="4800600" indent="0">
              <a:buNone/>
              <a:defRPr sz="4200" b="1"/>
            </a:lvl5pPr>
            <a:lvl6pPr marL="6000750" indent="0">
              <a:buNone/>
              <a:defRPr sz="4200" b="1"/>
            </a:lvl6pPr>
            <a:lvl7pPr marL="7200900" indent="0">
              <a:buNone/>
              <a:defRPr sz="4200" b="1"/>
            </a:lvl7pPr>
            <a:lvl8pPr marL="8401050" indent="0">
              <a:buNone/>
              <a:defRPr sz="4200" b="1"/>
            </a:lvl8pPr>
            <a:lvl9pPr marL="9601200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73BE7-8ABC-FB06-C904-CBA9E760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6202025" y="13281536"/>
            <a:ext cx="13605869" cy="1953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8FF3A-9E94-3F76-115C-62314395F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8F5122-0772-B1AC-D5BD-BD1FC800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B92A0-231F-5D9F-6352-69824311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055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CC57-87F4-7D9A-F4D5-6F08854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6966-9BC8-8D1D-84CB-01690796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848F3-D37A-4CA9-254D-F89B4504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FA2E-EED9-A637-453F-E684F279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757B5-3395-4EC7-A25C-53DFE32219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33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B9B259-19E5-0EB0-EF48-100CB50D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903C8-F91D-6136-A816-CC65AF95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5741-5C36-8EE2-67E5-A8BADC4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A38B8-F8C0-4B85-A092-4472F1EEDAF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0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2167-3F46-9C6F-8940-41812F2B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D3CF-208F-81DD-E0E8-D282571BA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>
              <a:defRPr sz="8400"/>
            </a:lvl1pPr>
            <a:lvl2pPr>
              <a:defRPr sz="7350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CF0B-8D33-45C5-942D-6CD8ED9AF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C7606-F254-D2CB-CA03-61C76F0B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93458-801F-FBB7-AFD4-65B365D0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D1A54-BCE2-C732-32ED-0E53851B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ED376-DFAC-423C-9B3E-7CFD32B53EC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999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9D6B-C901-A8E9-E61D-E9521B00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445" y="2424007"/>
            <a:ext cx="10322122" cy="848402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15998-7CDF-EC72-C7F2-6D83A662C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05869" y="5235184"/>
            <a:ext cx="16202025" cy="25839238"/>
          </a:xfrm>
        </p:spPr>
        <p:txBody>
          <a:bodyPr/>
          <a:lstStyle>
            <a:lvl1pPr marL="0" indent="0">
              <a:buNone/>
              <a:defRPr sz="8400"/>
            </a:lvl1pPr>
            <a:lvl2pPr marL="1200150" indent="0">
              <a:buNone/>
              <a:defRPr sz="7350"/>
            </a:lvl2pPr>
            <a:lvl3pPr marL="2400300" indent="0">
              <a:buNone/>
              <a:defRPr sz="6300"/>
            </a:lvl3pPr>
            <a:lvl4pPr marL="3600450" indent="0">
              <a:buNone/>
              <a:defRPr sz="5250"/>
            </a:lvl4pPr>
            <a:lvl5pPr marL="4800600" indent="0">
              <a:buNone/>
              <a:defRPr sz="5250"/>
            </a:lvl5pPr>
            <a:lvl6pPr marL="6000750" indent="0">
              <a:buNone/>
              <a:defRPr sz="5250"/>
            </a:lvl6pPr>
            <a:lvl7pPr marL="7200900" indent="0">
              <a:buNone/>
              <a:defRPr sz="5250"/>
            </a:lvl7pPr>
            <a:lvl8pPr marL="8401050" indent="0">
              <a:buNone/>
              <a:defRPr sz="5250"/>
            </a:lvl8pPr>
            <a:lvl9pPr marL="9601200" indent="0">
              <a:buNone/>
              <a:defRPr sz="525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BEE82-604B-98D0-9315-323C8A373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04445" y="10908030"/>
            <a:ext cx="10322122" cy="20208475"/>
          </a:xfrm>
        </p:spPr>
        <p:txBody>
          <a:bodyPr/>
          <a:lstStyle>
            <a:lvl1pPr marL="0" indent="0">
              <a:buNone/>
              <a:defRPr sz="4200"/>
            </a:lvl1pPr>
            <a:lvl2pPr marL="1200150" indent="0">
              <a:buNone/>
              <a:defRPr sz="3675"/>
            </a:lvl2pPr>
            <a:lvl3pPr marL="2400300" indent="0">
              <a:buNone/>
              <a:defRPr sz="3150"/>
            </a:lvl3pPr>
            <a:lvl4pPr marL="3600450" indent="0">
              <a:buNone/>
              <a:defRPr sz="2625"/>
            </a:lvl4pPr>
            <a:lvl5pPr marL="4800600" indent="0">
              <a:buNone/>
              <a:defRPr sz="2625"/>
            </a:lvl5pPr>
            <a:lvl6pPr marL="6000750" indent="0">
              <a:buNone/>
              <a:defRPr sz="2625"/>
            </a:lvl6pPr>
            <a:lvl7pPr marL="7200900" indent="0">
              <a:buNone/>
              <a:defRPr sz="2625"/>
            </a:lvl7pPr>
            <a:lvl8pPr marL="8401050" indent="0">
              <a:buNone/>
              <a:defRPr sz="2625"/>
            </a:lvl8pPr>
            <a:lvl9pPr marL="9601200" indent="0">
              <a:buNone/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BA8B-D97E-1F36-800A-AF7940B7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2180-9585-75B4-3269-42885158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4D923-A223-B054-AC90-4001182D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D2008-6B2E-4E35-B5DB-FCAB12E44F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24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383A7-5145-A042-931A-E7F3E786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275" y="1935841"/>
            <a:ext cx="27603450" cy="7027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06325-3E39-5C52-43FD-5F80F853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0275" y="9679194"/>
            <a:ext cx="27603450" cy="23070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A6AD-3B57-E5C3-EAB5-31CEBBF8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027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7D529-E5FD-13BE-6F58-91565EF2B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1325" y="33700428"/>
            <a:ext cx="1080135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0D7D2-D5C8-EEA4-91BF-44E4FA2E1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2602825" y="33700428"/>
            <a:ext cx="7200900" cy="1935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E749-6C7C-465B-A61C-951C49A85D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80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2400300" rtl="0" eaLnBrk="1" latinLnBrk="0" hangingPunct="1">
        <a:lnSpc>
          <a:spcPct val="90000"/>
        </a:lnSpc>
        <a:spcBef>
          <a:spcPct val="0"/>
        </a:spcBef>
        <a:buNone/>
        <a:defRPr sz="11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75" indent="-600075" algn="l" defTabSz="2400300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5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6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8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9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112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75" indent="-600075" algn="l" defTabSz="2400300" rtl="0" eaLnBrk="1" latinLnBrk="0" hangingPunct="1">
        <a:lnSpc>
          <a:spcPct val="90000"/>
        </a:lnSpc>
        <a:spcBef>
          <a:spcPts val="1313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0" algn="l" defTabSz="2400300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F76E770-5D0E-2139-C0DA-8CD410A9AB12}"/>
              </a:ext>
            </a:extLst>
          </p:cNvPr>
          <p:cNvSpPr txBox="1"/>
          <p:nvPr/>
        </p:nvSpPr>
        <p:spPr>
          <a:xfrm>
            <a:off x="226185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0414B0-D3BD-17EC-53D9-23D7F68E17C3}"/>
              </a:ext>
            </a:extLst>
          </p:cNvPr>
          <p:cNvSpPr txBox="1"/>
          <p:nvPr/>
        </p:nvSpPr>
        <p:spPr>
          <a:xfrm>
            <a:off x="348508" y="1923003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4C18CB-4DC5-8CB0-1347-EAA58038E24A}"/>
              </a:ext>
            </a:extLst>
          </p:cNvPr>
          <p:cNvSpPr txBox="1"/>
          <p:nvPr/>
        </p:nvSpPr>
        <p:spPr>
          <a:xfrm>
            <a:off x="11148182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09496C-6BB1-7E9C-7EE6-4AB8CB0E9AA0}"/>
              </a:ext>
            </a:extLst>
          </p:cNvPr>
          <p:cNvSpPr txBox="1"/>
          <p:nvPr/>
        </p:nvSpPr>
        <p:spPr>
          <a:xfrm>
            <a:off x="21488398" y="5341402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64F2CD-6919-0659-0452-9C53AB1D7206}"/>
              </a:ext>
            </a:extLst>
          </p:cNvPr>
          <p:cNvSpPr txBox="1"/>
          <p:nvPr/>
        </p:nvSpPr>
        <p:spPr>
          <a:xfrm>
            <a:off x="11125200" y="25647650"/>
            <a:ext cx="610442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Insert your text Here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8DD590F-761F-34F1-DE44-8F578D98F820}"/>
              </a:ext>
            </a:extLst>
          </p:cNvPr>
          <p:cNvGrpSpPr/>
          <p:nvPr/>
        </p:nvGrpSpPr>
        <p:grpSpPr>
          <a:xfrm>
            <a:off x="0" y="-31750"/>
            <a:ext cx="32004000" cy="36360098"/>
            <a:chOff x="0" y="1"/>
            <a:chExt cx="32004000" cy="3636009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4A362A-FBD5-E7E4-F5BF-7C1838844648}"/>
                </a:ext>
              </a:extLst>
            </p:cNvPr>
            <p:cNvSpPr/>
            <p:nvPr/>
          </p:nvSpPr>
          <p:spPr>
            <a:xfrm>
              <a:off x="0" y="2842026"/>
              <a:ext cx="32004000" cy="3351807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4C99A5-2D2A-0664-FDD2-FFD52F55F8C4}"/>
                </a:ext>
              </a:extLst>
            </p:cNvPr>
            <p:cNvSpPr/>
            <p:nvPr/>
          </p:nvSpPr>
          <p:spPr>
            <a:xfrm>
              <a:off x="0" y="1"/>
              <a:ext cx="32004000" cy="284202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 Box 16">
              <a:extLst>
                <a:ext uri="{FF2B5EF4-FFF2-40B4-BE49-F238E27FC236}">
                  <a16:creationId xmlns:a16="http://schemas.microsoft.com/office/drawing/2014/main" id="{6A33F464-D1AA-71BD-E8E8-9E623AA4F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9068" y="152401"/>
              <a:ext cx="20431124" cy="2041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marL="2154555" marR="5080" indent="-2142490" algn="ctr">
                <a:spcBef>
                  <a:spcPts val="90"/>
                </a:spcBef>
              </a:pP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DEVELOPMENT</a:t>
              </a:r>
              <a:r>
                <a:rPr lang="en-GB" sz="9600" b="1" u="heavy" spc="75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OF</a:t>
              </a:r>
              <a:r>
                <a:rPr lang="en-GB" sz="9600" b="1" u="heavy" spc="-2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A</a:t>
              </a:r>
              <a:r>
                <a:rPr lang="en-GB" sz="9600" b="1" u="heavy" spc="2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EMERGENCY</a:t>
              </a:r>
              <a:r>
                <a:rPr lang="en-GB" sz="9600" b="1" u="heavy" spc="4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</a:p>
            <a:p>
              <a:pPr marL="2154555" marR="5080" indent="-2142490" algn="ctr">
                <a:spcBef>
                  <a:spcPts val="90"/>
                </a:spcBef>
              </a:pPr>
              <a:r>
                <a:rPr lang="en-GB" sz="9600" b="1" u="heavy" spc="-1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SERVICES </a:t>
              </a:r>
              <a:r>
                <a:rPr lang="en-GB" sz="9600" b="1" u="heavy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SUPPORT</a:t>
              </a:r>
              <a:r>
                <a:rPr lang="en-GB" sz="9600" b="1" u="heavy" spc="85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 </a:t>
              </a:r>
              <a:r>
                <a:rPr lang="en-GB" sz="9600" b="1" u="heavy" spc="-10" dirty="0">
                  <a:uFill>
                    <a:solidFill>
                      <a:srgbClr val="000000"/>
                    </a:solidFill>
                  </a:uFill>
                  <a:latin typeface="Arial Black" panose="020B0A04020102020204" pitchFamily="34" charset="0"/>
                  <a:cs typeface="Arial"/>
                </a:rPr>
                <a:t>DRONE</a:t>
              </a:r>
              <a:endParaRPr lang="en-GB" sz="9600" dirty="0">
                <a:latin typeface="Arial Black" panose="020B0A04020102020204" pitchFamily="34" charset="0"/>
                <a:cs typeface="Arial"/>
              </a:endParaRPr>
            </a:p>
          </p:txBody>
        </p:sp>
        <p:sp>
          <p:nvSpPr>
            <p:cNvPr id="3" name="Text Box 18">
              <a:extLst>
                <a:ext uri="{FF2B5EF4-FFF2-40B4-BE49-F238E27FC236}">
                  <a16:creationId xmlns:a16="http://schemas.microsoft.com/office/drawing/2014/main" id="{690F19EB-303E-AEB7-52BB-F28B25A828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791" y="30316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6" name="Text Box 18">
              <a:extLst>
                <a:ext uri="{FF2B5EF4-FFF2-40B4-BE49-F238E27FC236}">
                  <a16:creationId xmlns:a16="http://schemas.microsoft.com/office/drawing/2014/main" id="{2B204EB5-8496-83FD-C136-E3683E982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036" y="3873287"/>
              <a:ext cx="27241501" cy="53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Supervisor : Mrs. </a:t>
              </a:r>
              <a:r>
                <a:rPr lang="en-US" altLang="zh-CN" sz="4500" baseline="0" dirty="0" err="1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Sanhitha</a:t>
              </a:r>
              <a:r>
                <a:rPr lang="en-US" altLang="zh-CN" sz="4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 Manna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F391B89-288B-55E3-59B4-96DD91436B8B}"/>
                </a:ext>
              </a:extLst>
            </p:cNvPr>
            <p:cNvSpPr/>
            <p:nvPr/>
          </p:nvSpPr>
          <p:spPr>
            <a:xfrm>
              <a:off x="200785" y="4489851"/>
              <a:ext cx="10391013" cy="1315469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0006A55-82E5-5FDD-4A12-734471761870}"/>
                </a:ext>
              </a:extLst>
            </p:cNvPr>
            <p:cNvSpPr/>
            <p:nvPr/>
          </p:nvSpPr>
          <p:spPr>
            <a:xfrm>
              <a:off x="200785" y="17951449"/>
              <a:ext cx="10391013" cy="18088307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C8347B-1787-16B7-F344-B2442882627C}"/>
                </a:ext>
              </a:extLst>
            </p:cNvPr>
            <p:cNvSpPr/>
            <p:nvPr/>
          </p:nvSpPr>
          <p:spPr>
            <a:xfrm>
              <a:off x="10896600" y="4639936"/>
              <a:ext cx="9857616" cy="1974411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4844E32-52C4-C98F-4E3C-FF1609C7EBC7}"/>
                </a:ext>
              </a:extLst>
            </p:cNvPr>
            <p:cNvSpPr/>
            <p:nvPr/>
          </p:nvSpPr>
          <p:spPr>
            <a:xfrm>
              <a:off x="20935547" y="4687525"/>
              <a:ext cx="10515597" cy="10583543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1C7DBA8-B523-3CEF-F0A0-D21A8317C1B8}"/>
                </a:ext>
              </a:extLst>
            </p:cNvPr>
            <p:cNvSpPr/>
            <p:nvPr/>
          </p:nvSpPr>
          <p:spPr>
            <a:xfrm>
              <a:off x="10896600" y="29337002"/>
              <a:ext cx="20678015" cy="4048674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6456D07-662D-81A0-41A8-A827A4F743A7}"/>
                </a:ext>
              </a:extLst>
            </p:cNvPr>
            <p:cNvSpPr/>
            <p:nvPr/>
          </p:nvSpPr>
          <p:spPr>
            <a:xfrm>
              <a:off x="10896600" y="24579165"/>
              <a:ext cx="20678015" cy="4529236"/>
            </a:xfrm>
            <a:prstGeom prst="roundRect">
              <a:avLst>
                <a:gd name="adj" fmla="val 2490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29D071B0-8C1C-D71C-5C5D-1B2ABBC08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191" y="3184004"/>
              <a:ext cx="27241501" cy="42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8279" tIns="29145" rIns="58279" bIns="29145">
              <a:spAutoFit/>
            </a:bodyPr>
            <a:lstStyle>
              <a:lvl1pPr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defTabSz="5016500" eaLnBrk="0" hangingPunct="0"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defTabSz="5016500" eaLnBrk="0" fontAlgn="base" hangingPunct="0">
                <a:spcBef>
                  <a:spcPct val="0"/>
                </a:spcBef>
                <a:spcAft>
                  <a:spcPct val="0"/>
                </a:spcAft>
                <a:defRPr sz="4000" b="1" baseline="-25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500" baseline="0" dirty="0">
                  <a:latin typeface="Poppins" panose="00000500000000000000" pitchFamily="2" charset="0"/>
                  <a:ea typeface="SimSun" pitchFamily="2" charset="-122"/>
                  <a:cs typeface="Poppins" panose="00000500000000000000" pitchFamily="2" charset="0"/>
                </a:rPr>
                <a:t>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171118-A452-8446-D338-2FD022614F7F}"/>
                </a:ext>
              </a:extLst>
            </p:cNvPr>
            <p:cNvSpPr txBox="1"/>
            <p:nvPr/>
          </p:nvSpPr>
          <p:spPr>
            <a:xfrm>
              <a:off x="21232450" y="4826848"/>
              <a:ext cx="3682418" cy="1092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500" b="1" u="sng" dirty="0">
                  <a:latin typeface="Poppins" panose="00000500000000000000" pitchFamily="2" charset="0"/>
                  <a:cs typeface="Poppins" panose="00000500000000000000" pitchFamily="2" charset="0"/>
                </a:rPr>
                <a:t>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29E532-5B27-AD52-1B28-26897E6CC31F}"/>
                </a:ext>
              </a:extLst>
            </p:cNvPr>
            <p:cNvSpPr txBox="1"/>
            <p:nvPr/>
          </p:nvSpPr>
          <p:spPr>
            <a:xfrm>
              <a:off x="11201400" y="24647698"/>
              <a:ext cx="887550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323850" algn="ctr">
                <a:lnSpc>
                  <a:spcPct val="100000"/>
                </a:lnSpc>
                <a:spcBef>
                  <a:spcPts val="740"/>
                </a:spcBef>
              </a:pPr>
              <a:r>
                <a:rPr lang="en-IN" sz="6600" u="heavy" spc="-145" dirty="0">
                  <a:uFill>
                    <a:solidFill>
                      <a:srgbClr val="000000"/>
                    </a:solidFill>
                  </a:uFill>
                  <a:latin typeface="Aharoni" panose="02010803020104030203" pitchFamily="2" charset="-79"/>
                  <a:cs typeface="Aharoni" panose="02010803020104030203" pitchFamily="2" charset="-79"/>
                </a:rPr>
                <a:t>FUTURE PERSPECTIVES</a:t>
              </a:r>
              <a:endParaRPr lang="en-IN" sz="6600" u="heavy" spc="-75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37B0B5-9A6D-23AC-9BB7-8D7BBB20D995}"/>
                </a:ext>
              </a:extLst>
            </p:cNvPr>
            <p:cNvSpPr txBox="1"/>
            <p:nvPr/>
          </p:nvSpPr>
          <p:spPr>
            <a:xfrm>
              <a:off x="11201400" y="29448205"/>
              <a:ext cx="874245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R="554355" algn="ctr">
                <a:lnSpc>
                  <a:spcPct val="100000"/>
                </a:lnSpc>
                <a:spcBef>
                  <a:spcPts val="1450"/>
                </a:spcBef>
              </a:pPr>
              <a:r>
                <a:rPr lang="en-IN" sz="6600" u="heavy" spc="-85" dirty="0">
                  <a:uFill>
                    <a:solidFill>
                      <a:srgbClr val="000000"/>
                    </a:solidFill>
                  </a:uFill>
                  <a:latin typeface="Aharoni" panose="02010803020104030203" pitchFamily="2" charset="-79"/>
                  <a:cs typeface="Aharoni" panose="02010803020104030203" pitchFamily="2" charset="-79"/>
                </a:rPr>
                <a:t>IMPACT ON SOCIETY</a:t>
              </a:r>
              <a:endParaRPr lang="en-IN" sz="6600" u="heavy" spc="-10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2D5A794-FF8C-9AF7-50B3-83D99643A57F}"/>
              </a:ext>
            </a:extLst>
          </p:cNvPr>
          <p:cNvSpPr txBox="1"/>
          <p:nvPr/>
        </p:nvSpPr>
        <p:spPr>
          <a:xfrm>
            <a:off x="11175123" y="30468997"/>
            <a:ext cx="203989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Enhances security with real-time situational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Reduces risks by accessing hazardous or restricted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Improves monitoring efficiency with real-time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Supports applications in infrastructure monitoring, wildlife protection, and search &amp; rescue.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C3A4EF-E6FF-3D7D-2C5F-E1F533942D5A}"/>
              </a:ext>
            </a:extLst>
          </p:cNvPr>
          <p:cNvSpPr txBox="1"/>
          <p:nvPr/>
        </p:nvSpPr>
        <p:spPr>
          <a:xfrm>
            <a:off x="11032315" y="25412490"/>
            <a:ext cx="17823084" cy="3671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Improves situational awareness and real-time data gathering.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Reduces risks in hazardous environments.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Supports security, infrastructure inspection, and environmental monitoring.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>
                <a:latin typeface="Cambria" panose="02040503050406030204" pitchFamily="18" charset="0"/>
                <a:ea typeface="Cambria" panose="02040503050406030204" pitchFamily="18" charset="0"/>
              </a:rPr>
              <a:t>Aids government agencies, private security firms, and monitoring organizations.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8ED9DB-29F4-1396-3469-2884A260F26E}"/>
              </a:ext>
            </a:extLst>
          </p:cNvPr>
          <p:cNvSpPr txBox="1"/>
          <p:nvPr/>
        </p:nvSpPr>
        <p:spPr>
          <a:xfrm>
            <a:off x="21255724" y="5646838"/>
            <a:ext cx="9826781" cy="910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High-resolution imaging and real-time video feeds.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Faster response times and improved resource management.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Autonomous navigation and geo-fencing capabilities.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Multi-use applications: security, wildlife monitoring, border security, and infrastructure inspection.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2C119-3668-82FF-BE7B-25EECC898EC5}"/>
              </a:ext>
            </a:extLst>
          </p:cNvPr>
          <p:cNvSpPr txBox="1"/>
          <p:nvPr/>
        </p:nvSpPr>
        <p:spPr>
          <a:xfrm>
            <a:off x="348508" y="5362015"/>
            <a:ext cx="10392777" cy="288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lnSpc>
                <a:spcPts val="4175"/>
              </a:lnSpc>
              <a:spcBef>
                <a:spcPts val="90"/>
              </a:spcBef>
            </a:pPr>
            <a:r>
              <a:rPr lang="en-GB" sz="6600" u="sng" spc="-10" dirty="0">
                <a:latin typeface="Aharoni" panose="02010803020104030203" pitchFamily="2" charset="-79"/>
                <a:cs typeface="Aharoni" panose="02010803020104030203" pitchFamily="2" charset="-79"/>
              </a:rPr>
              <a:t>ABSTRACT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project focuses on developing a cost-effective surveillance drone for security and monitoring purposes.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drone integrates affordable components while ensuring real-time imaging, autonomous navigation, and efficient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GPS and Wi-Fi technology enable precise positioning and real-time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This solution enhances situational awareness, accelerates response times, and improves security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The project demonstrates the feasibility of deploying low-cost drones for surveillance, making advanced monitoring technology accessible to various sectors.</a:t>
            </a:r>
          </a:p>
          <a:p>
            <a:pPr marL="12700" algn="ctr">
              <a:lnSpc>
                <a:spcPts val="4175"/>
              </a:lnSpc>
              <a:spcBef>
                <a:spcPts val="90"/>
              </a:spcBef>
            </a:pPr>
            <a:endParaRPr lang="en-GB" sz="4400" u="sng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6990" algn="ctr">
              <a:lnSpc>
                <a:spcPct val="100000"/>
              </a:lnSpc>
              <a:spcBef>
                <a:spcPts val="1860"/>
              </a:spcBef>
            </a:pPr>
            <a:r>
              <a:rPr lang="en-GB" sz="6600" u="heavy" spc="-10" dirty="0">
                <a:uFill>
                  <a:solidFill>
                    <a:srgbClr val="000000"/>
                  </a:solidFill>
                </a:uFill>
                <a:latin typeface="Aharoni" panose="02010803020104030203" pitchFamily="2" charset="-79"/>
                <a:cs typeface="Aharoni" panose="02010803020104030203" pitchFamily="2" charset="-79"/>
              </a:rPr>
              <a:t>BACKGROUND</a:t>
            </a:r>
            <a:endParaRPr lang="en-GB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GB" sz="4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Security and surveillance have become essential for both public and private sectors, requiring efficient and cost-effective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Traditional surveillance methods, such as fixed cameras and manned patrols, have limitations in coverage, cost, and adaptability.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Drones provide aerial views, real-time imaging, and mobility, making them a modern alternative for efficient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However, the high cost of advanced drones limits accessibility for many organizations and small businesses.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an affordable surveillance drone with essential features like GPS-based navigation, live video transmission, and autonomous functionality, ensuring a wide range of applications.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829BF-150C-1E1A-F6A1-168F21475341}"/>
              </a:ext>
            </a:extLst>
          </p:cNvPr>
          <p:cNvSpPr txBox="1"/>
          <p:nvPr/>
        </p:nvSpPr>
        <p:spPr>
          <a:xfrm>
            <a:off x="-23274" y="2892079"/>
            <a:ext cx="32050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Jagannath Sagar Karri – </a:t>
            </a:r>
            <a:r>
              <a:rPr 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Palakonda</a:t>
            </a: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Visweswara</a:t>
            </a:r>
            <a:r>
              <a:rPr 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Rao</a:t>
            </a:r>
            <a:endParaRPr lang="en-IN" sz="4500" b="1" dirty="0">
              <a:latin typeface="Poppins" panose="00000500000000000000" pitchFamily="2" charset="0"/>
              <a:ea typeface="SimSun" pitchFamily="2" charset="-122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5C3FB2-1855-4CF1-388D-5C6E150555AC}"/>
              </a:ext>
            </a:extLst>
          </p:cNvPr>
          <p:cNvSpPr/>
          <p:nvPr/>
        </p:nvSpPr>
        <p:spPr>
          <a:xfrm>
            <a:off x="20878800" y="15469910"/>
            <a:ext cx="10515597" cy="8806140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72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328CE-FB23-EBBB-409E-481560B3846B}"/>
              </a:ext>
            </a:extLst>
          </p:cNvPr>
          <p:cNvSpPr txBox="1"/>
          <p:nvPr/>
        </p:nvSpPr>
        <p:spPr>
          <a:xfrm>
            <a:off x="20715240" y="15615676"/>
            <a:ext cx="6140464" cy="2108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spc="-10" dirty="0">
                <a:latin typeface="Aharoni" panose="02010803020104030203" pitchFamily="2" charset="-79"/>
                <a:cs typeface="Aharoni" panose="02010803020104030203" pitchFamily="2" charset="-79"/>
              </a:rPr>
              <a:t>  </a:t>
            </a:r>
            <a:r>
              <a:rPr lang="en-IN" sz="6600" u="sng" spc="-1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  <a:p>
            <a:endParaRPr lang="en-IN" sz="65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3F89E9-01CC-2628-EE6A-C504790AD10C}"/>
              </a:ext>
            </a:extLst>
          </p:cNvPr>
          <p:cNvSpPr txBox="1"/>
          <p:nvPr/>
        </p:nvSpPr>
        <p:spPr>
          <a:xfrm>
            <a:off x="20889160" y="16669810"/>
            <a:ext cx="10193345" cy="4613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Cost-effective surveillance solution.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Provides real-time situational awareness.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Autonomous operation for various applications.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4000" dirty="0"/>
              <a:t>Enhances security, monitoring, and infrastructure inspection.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2B22832-CBC2-E34A-62BC-91F29AC8E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-299150"/>
            <a:ext cx="6025813" cy="3309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C36FE7-C19A-3B9B-5540-8BB91AE0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853" y="-260350"/>
            <a:ext cx="5501547" cy="334564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D19E9-B27A-C1B6-1366-75190C8E3FC9}"/>
              </a:ext>
            </a:extLst>
          </p:cNvPr>
          <p:cNvSpPr/>
          <p:nvPr/>
        </p:nvSpPr>
        <p:spPr>
          <a:xfrm>
            <a:off x="10916716" y="33572450"/>
            <a:ext cx="20678015" cy="2537372"/>
          </a:xfrm>
          <a:prstGeom prst="roundRect">
            <a:avLst>
              <a:gd name="adj" fmla="val 24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7353B8-4ED1-FA4F-BE2B-828924DF71E8}"/>
              </a:ext>
            </a:extLst>
          </p:cNvPr>
          <p:cNvSpPr txBox="1"/>
          <p:nvPr/>
        </p:nvSpPr>
        <p:spPr>
          <a:xfrm>
            <a:off x="11017083" y="33420050"/>
            <a:ext cx="7075976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500" b="1" u="sng" dirty="0">
                <a:latin typeface="Poppins" panose="00000500000000000000" pitchFamily="2" charset="0"/>
                <a:cs typeface="Poppins" panose="00000500000000000000" pitchFamily="2" charset="0"/>
              </a:rPr>
              <a:t>TO KNOW MORE: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2D3E79-306C-6867-B378-9F8A9F8FA380}"/>
              </a:ext>
            </a:extLst>
          </p:cNvPr>
          <p:cNvSpPr txBox="1"/>
          <p:nvPr/>
        </p:nvSpPr>
        <p:spPr>
          <a:xfrm>
            <a:off x="11046578" y="34310131"/>
            <a:ext cx="357020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500" dirty="0"/>
              <a:t>GitHub link:</a:t>
            </a:r>
          </a:p>
          <a:p>
            <a:r>
              <a:rPr lang="en-IN" sz="5500" dirty="0"/>
              <a:t>Video link: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F0CDBD9-A3BB-E60B-F00D-9C92218FC27A}"/>
              </a:ext>
            </a:extLst>
          </p:cNvPr>
          <p:cNvSpPr/>
          <p:nvPr/>
        </p:nvSpPr>
        <p:spPr>
          <a:xfrm>
            <a:off x="22805544" y="33727693"/>
            <a:ext cx="3483456" cy="22831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500" dirty="0">
                <a:solidFill>
                  <a:schemeClr val="tx1"/>
                </a:solidFill>
              </a:rPr>
              <a:t>insert your QR code here</a:t>
            </a:r>
            <a:endParaRPr lang="en-IN" sz="5500" dirty="0">
              <a:solidFill>
                <a:schemeClr val="tx1"/>
              </a:solidFill>
            </a:endParaRPr>
          </a:p>
        </p:txBody>
      </p:sp>
      <p:pic>
        <p:nvPicPr>
          <p:cNvPr id="1026" name="Picture 2" descr="News.mscrm-addons.com Blog | The ...">
            <a:extLst>
              <a:ext uri="{FF2B5EF4-FFF2-40B4-BE49-F238E27FC236}">
                <a16:creationId xmlns:a16="http://schemas.microsoft.com/office/drawing/2014/main" id="{D301EA1F-7C81-A1A9-D74E-32E3E2663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075" y="33591745"/>
            <a:ext cx="2283157" cy="22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object 15">
            <a:extLst>
              <a:ext uri="{FF2B5EF4-FFF2-40B4-BE49-F238E27FC236}">
                <a16:creationId xmlns:a16="http://schemas.microsoft.com/office/drawing/2014/main" id="{517525C1-A6E8-468C-903F-5D5C63064588}"/>
              </a:ext>
            </a:extLst>
          </p:cNvPr>
          <p:cNvSpPr txBox="1"/>
          <p:nvPr/>
        </p:nvSpPr>
        <p:spPr>
          <a:xfrm>
            <a:off x="11125200" y="4845050"/>
            <a:ext cx="9520926" cy="1157079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lvl="1" algn="ctr"/>
            <a:r>
              <a:rPr lang="en-US" sz="66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METHODS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400" b="1" dirty="0"/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Design: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Compact, lightweight frame using durable ABS plastic.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Navigation: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GPS for precise positioning and autonomous operation.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Imaging &amp; Communication: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Moderate-resolution camera for live video, Wi-Fi for real-time transmission.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Power: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LiPo battery for 20-30 minutes of flight per charge.</a:t>
            </a:r>
          </a:p>
          <a:p>
            <a:pPr marL="325755" marR="544195" indent="476250">
              <a:lnSpc>
                <a:spcPct val="111400"/>
              </a:lnSpc>
              <a:spcBef>
                <a:spcPts val="90"/>
              </a:spcBef>
            </a:pPr>
            <a:endParaRPr sz="4400" dirty="0">
              <a:latin typeface="Calibri"/>
              <a:cs typeface="Calibri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546A7D2-C4D6-40A6-84A5-9B2D911CCF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888" y="15469910"/>
            <a:ext cx="9060888" cy="8236040"/>
          </a:xfrm>
          <a:prstGeom prst="rect">
            <a:avLst/>
          </a:prstGeom>
        </p:spPr>
      </p:pic>
      <p:pic>
        <p:nvPicPr>
          <p:cNvPr id="45" name="Picture 2" descr="News.mscrm-addons.com Blog | The ...">
            <a:extLst>
              <a:ext uri="{FF2B5EF4-FFF2-40B4-BE49-F238E27FC236}">
                <a16:creationId xmlns:a16="http://schemas.microsoft.com/office/drawing/2014/main" id="{A058245F-DCB1-4704-8400-2CDA3C67B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75" y="33661018"/>
            <a:ext cx="2283157" cy="228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B21CB64-B925-4D68-BC95-C86ABAE26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07400" y="21472481"/>
            <a:ext cx="5230252" cy="227016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16D5A9-388D-4B81-8039-734A6599D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08075" y="21362158"/>
            <a:ext cx="4657230" cy="25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6847</TotalTime>
  <Words>439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Arial</vt:lpstr>
      <vt:lpstr>Arial Black</vt:lpstr>
      <vt:lpstr>Calibri</vt:lpstr>
      <vt:lpstr>Calibri Light</vt:lpstr>
      <vt:lpstr>Cambria</vt:lpstr>
      <vt:lpstr>Poppins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lilu1</dc:creator>
  <cp:lastModifiedBy>Jagannath Sagar</cp:lastModifiedBy>
  <cp:revision>205</cp:revision>
  <cp:lastPrinted>2013-08-04T02:58:23Z</cp:lastPrinted>
  <dcterms:created xsi:type="dcterms:W3CDTF">2011-10-21T15:46:33Z</dcterms:created>
  <dcterms:modified xsi:type="dcterms:W3CDTF">2025-03-18T13:35:46Z</dcterms:modified>
</cp:coreProperties>
</file>