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289" r:id="rId3"/>
    <p:sldId id="308" r:id="rId4"/>
    <p:sldId id="533" r:id="rId5"/>
    <p:sldId id="534" r:id="rId6"/>
    <p:sldId id="535" r:id="rId7"/>
    <p:sldId id="302" r:id="rId8"/>
    <p:sldId id="303" r:id="rId9"/>
    <p:sldId id="305" r:id="rId10"/>
    <p:sldId id="306" r:id="rId11"/>
    <p:sldId id="307" r:id="rId12"/>
    <p:sldId id="301" r:id="rId13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 Sans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lus Jakarta Sans" panose="020B0604020202020204" charset="0"/>
      <p:regular r:id="rId35"/>
      <p:bold r:id="rId36"/>
      <p:italic r:id="rId37"/>
      <p:boldItalic r:id="rId38"/>
    </p:embeddedFont>
    <p:embeddedFont>
      <p:font typeface="Poppins SemiBold" panose="00000700000000000000" pitchFamily="2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1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tags" Target="tags/tag1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593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AD74-FF52-4A19-B8D9-BB0F88417F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82B07-9535-4A9C-AD4F-45728BBB02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E92F-0812-434A-B3FB-3EE4BE5FF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63" Type="http://schemas.openxmlformats.org/officeDocument/2006/relationships/tags" Target="../tags/tag64.xml"/><Relationship Id="rId84" Type="http://schemas.openxmlformats.org/officeDocument/2006/relationships/tags" Target="../tags/tag85.xml"/><Relationship Id="rId138" Type="http://schemas.openxmlformats.org/officeDocument/2006/relationships/tags" Target="../tags/tag139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134" Type="http://schemas.openxmlformats.org/officeDocument/2006/relationships/tags" Target="../tags/tag135.xml"/><Relationship Id="rId139" Type="http://schemas.openxmlformats.org/officeDocument/2006/relationships/tags" Target="../tags/tag14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24" Type="http://schemas.openxmlformats.org/officeDocument/2006/relationships/tags" Target="../tags/tag125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45" Type="http://schemas.openxmlformats.org/officeDocument/2006/relationships/tags" Target="../tags/tag14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35" Type="http://schemas.openxmlformats.org/officeDocument/2006/relationships/tags" Target="../tags/tag136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141" Type="http://schemas.openxmlformats.org/officeDocument/2006/relationships/tags" Target="../tags/tag142.xml"/><Relationship Id="rId146" Type="http://schemas.openxmlformats.org/officeDocument/2006/relationships/slideLayout" Target="../slideLayouts/slideLayout10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tags" Target="../tags/tag132.xml"/><Relationship Id="rId136" Type="http://schemas.openxmlformats.org/officeDocument/2006/relationships/tags" Target="../tags/tag137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26" Type="http://schemas.openxmlformats.org/officeDocument/2006/relationships/tags" Target="../tags/tag27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6" Type="http://schemas.openxmlformats.org/officeDocument/2006/relationships/tags" Target="../tags/tag17.xml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clk?sa=l&amp;ai=DChcSEwiLuYO_g5yIAxXCHoMDHfzvBPEYABAAGgJzZg&amp;co=1&amp;ase=2&amp;gclid=CjwKCAjwuMC2BhA7EiwAmJKRrN7Ucb8RXaSMjmCIruuOh4aHAB2CfBFEctjkus-iMg2nt-L1z18mbRoCynMQAvD_BwE&amp;sig=AOD64_1QxHEQmWzM1n8Q45tofGCA3s69uw&amp;q&amp;nis=4&amp;adurl&amp;ved=2ahUKEwiYvPu-g5yIAxVm4zgGHcZLF4kQ0Qx6BAgOEAE" TargetMode="External"/><Relationship Id="rId3" Type="http://schemas.openxmlformats.org/officeDocument/2006/relationships/hyperlink" Target="https://doi.org/10.1016/j.robot.2023.104533" TargetMode="External"/><Relationship Id="rId7" Type="http://schemas.openxmlformats.org/officeDocument/2006/relationships/hyperlink" Target="https://www.google.com/aclk?sa=l&amp;ai=DChcSEwiIl4DWg5yIAxW8pmYCHY0NMekYABABGgJzbQ&amp;co=1&amp;ase=2&amp;gclid=CjwKCAjwuMC2BhA7EiwAmJKRrBtztMSsuNlPfdn68FPPq6cgkdmq8mlJXbafm-oNZmNHA4eAnA3pJRoCKiAQAvD_BwE&amp;sig=AOD64_2xf9INuFubsuBNRGzjhXYOXYXggA&amp;q&amp;nis=4&amp;adurl&amp;ved=2ahUKEwir4PjVg5yIAxVO6jgGHYxzLjIQ0Qx6BAgKEAE" TargetMode="External"/><Relationship Id="rId2" Type="http://schemas.openxmlformats.org/officeDocument/2006/relationships/hyperlink" Target="http://dx.doi.org/10.17993/3ctecno.2019.specialissue3.85-105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ntent.u-blox.com/sites/default/files/NEO-M8-FW3_DataSheet_UBX-15031086.pdf" TargetMode="External"/><Relationship Id="rId5" Type="http://schemas.openxmlformats.org/officeDocument/2006/relationships/hyperlink" Target="https://doi.org/10.1186/s40677-016-0060-y" TargetMode="External"/><Relationship Id="rId4" Type="http://schemas.openxmlformats.org/officeDocument/2006/relationships/hyperlink" Target="https://doi.org/10.1155/2018/257246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32766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Jagannath Sagar Karri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Palakonda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Visweswara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Rao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4409782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Sanhita Manna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Dr.Pankaj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Kandhway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662153" y="264014"/>
            <a:ext cx="11246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Development of Drone for Emergency Services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935567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1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CS17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Jagannath Sagar – Team Lead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 - Hardware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Jagannath Sagar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Drone Assembly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Flight Control Systems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Camera Integration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Telemetry Configuration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Autopilot integration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Radio systems calibration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Power system setup</a:t>
            </a: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t>Results</a:t>
            </a: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t>Problem Statement</a:t>
            </a: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04117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6E82C-3BFD-4B3F-A9CA-13E0E0BCDFDB}"/>
              </a:ext>
            </a:extLst>
          </p:cNvPr>
          <p:cNvSpPr txBox="1"/>
          <p:nvPr/>
        </p:nvSpPr>
        <p:spPr>
          <a:xfrm>
            <a:off x="1014942" y="1268361"/>
            <a:ext cx="9928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Objective: </a:t>
            </a:r>
            <a:r>
              <a:rPr lang="en-GB" dirty="0"/>
              <a:t>The project aims to develop an assistance drone specifically designed to enhance the capabilities of emergency services. The drone will focus on providing real-time situational awareness, reconnaissance, and support for rescue operations in hard-to-reach or disaster-affected areas.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FBEA2-404B-4D9A-BA5D-88A251275002}"/>
              </a:ext>
            </a:extLst>
          </p:cNvPr>
          <p:cNvSpPr txBox="1"/>
          <p:nvPr/>
        </p:nvSpPr>
        <p:spPr>
          <a:xfrm>
            <a:off x="1014942" y="3461057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high-resolution imaging for detailed situational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communication capabilities for continuous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a flight time of up to 40 minutes and a 1-kilometer operational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Autonomous Navigation complimented with Geo-Fencing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drone can withstand harsh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dual-band for reliable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reducing response times by up to 50%.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Objectives and Goals</a:t>
            </a:r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9" y="2860124"/>
            <a:ext cx="24384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60124"/>
            <a:ext cx="508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 hidden="1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35180" y="1968500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793569" y="145474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3563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905027" y="282706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22 - Oct 20</a:t>
            </a:r>
            <a:endParaRPr lang="en-US" sz="1000" spc="-4" dirty="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222646" y="2734056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Strategic Analysis &amp; Problem Definition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APPLICATIONS OF UNMANNED AERIAL VEHICLES: A REVIEW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http://dx.doi.org/10.17993/3ctecno.2019.specialissue3.85-105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 review of UAV autonomous navigation in GPS-denied environments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ElsevierSans"/>
                <a:hlinkClick r:id="rId3" tooltip="Persistent link using digital object identifier"/>
              </a:rPr>
              <a:t>https://doi.org/10.1016/j.robot.2023.104533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Reliable Flying IoT Networks for UAV Disaster Rescue Operations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effectLst/>
                <a:latin typeface="Open Sans" panose="020B0606030504020204" pitchFamily="34" charset="0"/>
                <a:hlinkClick r:id="rId4"/>
              </a:rPr>
              <a:t>https://doi.org/10.1155/2018/2572460</a:t>
            </a:r>
            <a:endParaRPr lang="en-US" b="1" i="0" u="none" strike="noStrike" dirty="0"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UAV- based Photogrammetry and </a:t>
            </a:r>
            <a:r>
              <a:rPr lang="en-GB" i="0" dirty="0" err="1">
                <a:solidFill>
                  <a:schemeClr val="tx1"/>
                </a:solidFill>
                <a:effectLst/>
                <a:latin typeface="Merriweather Sans" pitchFamily="2" charset="0"/>
              </a:rPr>
              <a:t>Geocomputing</a:t>
            </a: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 for Hazards and Disaster Risk Monitoring – A Review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5"/>
              </a:rPr>
              <a:t>https://doi.org/10.1186/s40677-016-0060-y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Ublox NEO-M8N GPS Module </a:t>
            </a:r>
            <a:r>
              <a:rPr lang="pt-BR" dirty="0">
                <a:hlinkClick r:id="rId6"/>
              </a:rPr>
              <a:t>Datasheet</a:t>
            </a:r>
            <a:r>
              <a:rPr lang="pt-BR" dirty="0"/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Component:</a:t>
            </a:r>
            <a:r>
              <a:rPr lang="en-US" dirty="0"/>
              <a:t> Sharp GP2Y0A21YK0F Analog Distance Sensor </a:t>
            </a:r>
            <a:r>
              <a:rPr lang="en-US" dirty="0">
                <a:hlinkClick r:id="rId7"/>
              </a:rPr>
              <a:t>Datasheet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HC-SR04 Ultrasonic Distance Sensor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datasheet</a:t>
            </a:r>
            <a:endParaRPr lang="en-US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SBrabo"/>
              </a:rPr>
              <a:t>Aerial Drones for Fire Disaster Response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Relative Book"/>
              </a:rPr>
              <a:t>10.5772/intechopen.1002525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DJI ENTERPRISE –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Firefightinng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https://enterprise.dji.com/public-safety/firefighting</a:t>
            </a: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Firefighting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44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329798"/>
            <a:ext cx="2743200" cy="365125"/>
          </a:xfrm>
        </p:spPr>
        <p:txBody>
          <a:bodyPr/>
          <a:lstStyle/>
          <a:p>
            <a:r>
              <a:t>SWOT Analysis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-13102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675198" y="493228"/>
            <a:ext cx="10841603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 &amp; Behaviour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25878-5569-4839-A8C7-0933B5F7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4" y="628882"/>
            <a:ext cx="10288745" cy="567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2B0BB-5E71-4F7C-B1C3-D1EAD536E235}"/>
              </a:ext>
            </a:extLst>
          </p:cNvPr>
          <p:cNvSpPr txBox="1"/>
          <p:nvPr/>
        </p:nvSpPr>
        <p:spPr>
          <a:xfrm>
            <a:off x="1128946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3dr Radio </a:t>
            </a:r>
            <a:r>
              <a:rPr lang="en-US" sz="1050" dirty="0"/>
              <a:t>Telemetry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24795-ACF8-493F-9B94-6A0589A80BB1}"/>
              </a:ext>
            </a:extLst>
          </p:cNvPr>
          <p:cNvSpPr txBox="1"/>
          <p:nvPr/>
        </p:nvSpPr>
        <p:spPr>
          <a:xfrm>
            <a:off x="3679988" y="5713264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Drone FPV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468A7-BD9F-4DD6-95C9-3B1D6F50D6F2}"/>
              </a:ext>
            </a:extLst>
          </p:cNvPr>
          <p:cNvSpPr txBox="1"/>
          <p:nvPr/>
        </p:nvSpPr>
        <p:spPr>
          <a:xfrm>
            <a:off x="6152088" y="5418199"/>
            <a:ext cx="1447800" cy="646331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900" dirty="0"/>
              <a:t>Neo – 7M GPS</a:t>
            </a:r>
            <a:br>
              <a:rPr lang="en-IN" sz="900" dirty="0"/>
            </a:br>
            <a:r>
              <a:rPr lang="en-IN" sz="900" dirty="0"/>
              <a:t>Accelerometers</a:t>
            </a:r>
          </a:p>
          <a:p>
            <a:r>
              <a:rPr lang="en-IN" sz="900" dirty="0"/>
              <a:t>Gyroscopes</a:t>
            </a:r>
          </a:p>
          <a:p>
            <a:r>
              <a:rPr lang="en-IN" sz="900" dirty="0"/>
              <a:t>Compass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A90A8-7A3A-47FE-BFA9-EFCD82BDE64E}"/>
              </a:ext>
            </a:extLst>
          </p:cNvPr>
          <p:cNvSpPr txBox="1"/>
          <p:nvPr/>
        </p:nvSpPr>
        <p:spPr>
          <a:xfrm>
            <a:off x="3677961" y="2870188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BA56-729F-4727-B78F-1CE1E0D05719}"/>
              </a:ext>
            </a:extLst>
          </p:cNvPr>
          <p:cNvSpPr txBox="1"/>
          <p:nvPr/>
        </p:nvSpPr>
        <p:spPr>
          <a:xfrm>
            <a:off x="6737874" y="2257315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</p:spTree>
    <p:extLst>
      <p:ext uri="{BB962C8B-B14F-4D97-AF65-F5344CB8AC3E}">
        <p14:creationId xmlns:p14="http://schemas.microsoft.com/office/powerpoint/2010/main" val="310250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Project Plan - Gantt Chart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1: Urban Disaster Site Monitoring:</a:t>
            </a:r>
            <a:r>
              <a:rPr lang="en-GB" dirty="0"/>
              <a:t> The drone flies over a collapsed building, providing real-time images and thermal scans to locate trapped victims.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2: Remote Area Surveillance:</a:t>
            </a:r>
            <a:r>
              <a:rPr lang="en-GB" dirty="0"/>
              <a:t> In a wildfire scenario, the drone captures high-resolution footage to map fire spread and help direct firefighting efforts.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3: Hazardous Environment Assessment:</a:t>
            </a:r>
            <a:r>
              <a:rPr lang="en-GB" dirty="0"/>
              <a:t> The drone assesses a chemical spill site, providing situational awareness without exposing responders to toxic conditions.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Verify the effectiveness of autonomous navigation in different terrains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 the range and reliability of real-time data transmission under various network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Evaluate the drone’s durability and performance in harsh environmental conditions (e.g., rain, wind)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Design Considerations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MARKERSHAPE" val="OTL"/>
  <p:tag name="OTLSTARTDATE" val="2024-09-22T00:00:00.0000000Z"/>
  <p:tag name="OTLENDDATE" val="2024-10-20T23:59:00.0000000Z"/>
  <p:tag name="OTLSHAPETHICKNESSTYPE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767</Words>
  <Application>Microsoft Office PowerPoint</Application>
  <PresentationFormat>Widescreen</PresentationFormat>
  <Paragraphs>194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Calibri</vt:lpstr>
      <vt:lpstr>Relative Book</vt:lpstr>
      <vt:lpstr>Plus Jakarta Sans</vt:lpstr>
      <vt:lpstr>Merriweather Sans</vt:lpstr>
      <vt:lpstr>Arial</vt:lpstr>
      <vt:lpstr>Montserrat Medium</vt:lpstr>
      <vt:lpstr>Verdana</vt:lpstr>
      <vt:lpstr>Poppins SemiBold</vt:lpstr>
      <vt:lpstr>ElsevierSans</vt:lpstr>
      <vt:lpstr>Aharoni</vt:lpstr>
      <vt:lpstr>Open Sans</vt:lpstr>
      <vt:lpstr>Montserrat</vt:lpstr>
      <vt:lpstr>FSBrabo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Jagannath Sagar</cp:lastModifiedBy>
  <cp:revision>39</cp:revision>
  <dcterms:created xsi:type="dcterms:W3CDTF">2022-05-23T07:15:42Z</dcterms:created>
  <dcterms:modified xsi:type="dcterms:W3CDTF">2025-03-19T05:03:13Z</dcterms:modified>
</cp:coreProperties>
</file>