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328" r:id="rId2"/>
    <p:sldId id="327" r:id="rId3"/>
    <p:sldId id="265" r:id="rId4"/>
    <p:sldId id="266" r:id="rId5"/>
    <p:sldId id="267" r:id="rId6"/>
    <p:sldId id="268" r:id="rId7"/>
    <p:sldId id="270" r:id="rId8"/>
    <p:sldId id="272" r:id="rId9"/>
    <p:sldId id="271" r:id="rId10"/>
    <p:sldId id="269" r:id="rId11"/>
    <p:sldId id="278" r:id="rId12"/>
    <p:sldId id="279" r:id="rId13"/>
    <p:sldId id="282" r:id="rId14"/>
    <p:sldId id="330" r:id="rId15"/>
    <p:sldId id="329" r:id="rId16"/>
    <p:sldId id="325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Medium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  <p:embeddedFont>
      <p:font typeface="Roboto Slab Light" panose="020F030202020403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3" roundtripDataSignature="AMtx7mgBjZQq86jm1vwAFdy40QbBt6Qhs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e Coughlan" initials="" lastIdx="17" clrIdx="0"/>
  <p:cmAuthor id="1" name="Esther Garci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Relationship Id="rId93" Type="http://customschemas.google.com/relationships/presentationmetadata" Target="metadata"/><Relationship Id="rId98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62ad20c7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62ad20c7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2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62ad20c7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62ad20c7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8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57305ff7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e57305ff7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57305ff7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e57305ff7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57305ff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e57305ff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57305ff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e57305ff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57305ff7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e57305ff7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57305ff7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e57305ff7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57305ff7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e57305ff7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4576" y="4122678"/>
            <a:ext cx="1080274" cy="61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2981" y="3566823"/>
            <a:ext cx="2641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8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7" name="Google Shape;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43" y="4618434"/>
            <a:ext cx="673323" cy="38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">
  <p:cSld name="Text Full Width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>
            <a:spLocks noGrp="1"/>
          </p:cNvSpPr>
          <p:nvPr>
            <p:ph type="title"/>
          </p:nvPr>
        </p:nvSpPr>
        <p:spPr>
          <a:xfrm>
            <a:off x="233750" y="179822"/>
            <a:ext cx="7486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None/>
              <a:defRPr sz="2400" i="0" u="none" strike="noStrike" cap="none">
                <a:solidFill>
                  <a:srgbClr val="0037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body" idx="1"/>
          </p:nvPr>
        </p:nvSpPr>
        <p:spPr>
          <a:xfrm>
            <a:off x="233750" y="879125"/>
            <a:ext cx="8725500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Arial"/>
              <a:buChar char="●"/>
              <a:defRPr sz="18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Arial"/>
              <a:buChar char="○"/>
              <a:defRPr sz="17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600"/>
              <a:buFont typeface="Arial"/>
              <a:buChar char="■"/>
              <a:defRPr sz="16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Arial"/>
              <a:buChar char="●"/>
              <a:defRPr sz="15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400"/>
              <a:buFont typeface="Arial"/>
              <a:buChar char="○"/>
              <a:defRPr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" name="Google Shape;4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941" y="89104"/>
            <a:ext cx="1539834" cy="88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35" y="4651201"/>
            <a:ext cx="970780" cy="3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3025" y="-6"/>
            <a:ext cx="920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843" y="4618434"/>
            <a:ext cx="673323" cy="38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2981" y="3566823"/>
            <a:ext cx="2641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66">
            <a:extLst>
              <a:ext uri="{FF2B5EF4-FFF2-40B4-BE49-F238E27FC236}">
                <a16:creationId xmlns:a16="http://schemas.microsoft.com/office/drawing/2014/main" id="{1CD675CD-7721-91A7-34F4-B95616BD3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972506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5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 b="0" i="0" u="none" strike="noStrike" cap="none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hainproject.org/news/2024/06/04/openchain-international-open-source-trends-for-industries-building-the-opensource-ecosystem-in-taiwan-2024-06-04" TargetMode="External"/><Relationship Id="rId3" Type="http://schemas.openxmlformats.org/officeDocument/2006/relationships/hyperlink" Target="https://openchainproject.org/news/2024/04/17/openchain-open-source-summit-north-america-get-the-slides" TargetMode="External"/><Relationship Id="rId7" Type="http://schemas.openxmlformats.org/officeDocument/2006/relationships/hyperlink" Target="https://openchainproject.org/news/2024/05/22/supply-chain-security-compliance-may-202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hainproject.org/news/2024/05/15/openchain-ai-open-innovation-day-2024" TargetMode="External"/><Relationship Id="rId5" Type="http://schemas.openxmlformats.org/officeDocument/2006/relationships/hyperlink" Target="https://openchainproject.org/news/2024/05/14/openchain-lf-japan-executive-briefing" TargetMode="External"/><Relationship Id="rId4" Type="http://schemas.openxmlformats.org/officeDocument/2006/relationships/hyperlink" Target="https://openchainproject.org/news/2024/05/02/openchain-finos-open-source-readiness-sig-2024-05-01" TargetMode="External"/><Relationship Id="rId9" Type="http://schemas.openxmlformats.org/officeDocument/2006/relationships/hyperlink" Target="https://openchainproject.org/news/2024/06/16/coming-soon-openchain-osbc-open-source-conference-2024-2024-06-1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openchainproject.org/resources/faq#specification-development-ques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project.org/news/2024/04/09/openchain-ai-study-group-monthly-workshop-for-north-america-and-europe-2024-04-02-full-recor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openchainproject.org/news/2024/06/11/openchain-ai-study-group-monthly-workshop-for-north-america-and-europe-2024-06-04-recording" TargetMode="External"/><Relationship Id="rId4" Type="http://schemas.openxmlformats.org/officeDocument/2006/relationships/hyperlink" Target="https://openchainproject.org/news/2024/05/12/openchain-ai-study-group-monthly-workshop-for-north-america-and-europe-2024-05-07-full-record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E02B-AE22-C904-D131-4AB14A8FD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OpenChain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AB4B7-A275-CA74-111D-5A6D07E5D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Korea Work Group Meeting #22 – 2024-06-20</a:t>
            </a:r>
          </a:p>
        </p:txBody>
      </p:sp>
    </p:spTree>
    <p:extLst>
      <p:ext uri="{BB962C8B-B14F-4D97-AF65-F5344CB8AC3E}">
        <p14:creationId xmlns:p14="http://schemas.microsoft.com/office/powerpoint/2010/main" val="44990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57305ff78_0_6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OpenChain @ Events</a:t>
            </a:r>
            <a:endParaRPr dirty="0"/>
          </a:p>
        </p:txBody>
      </p:sp>
      <p:sp>
        <p:nvSpPr>
          <p:cNvPr id="192" name="Google Shape;192;g2e57305ff78_0_66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OpenChain @ Open Source Summit North America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3"/>
              </a:rPr>
              <a:t>https://openchainproject.org/news/2024/04/17/openchain-open-source-summit-north-america-get-the-slides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OpenChain @ FINOS Open Source Readiness SIG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4"/>
              </a:rPr>
              <a:t>https://openchainproject.org/news/2024/05/02/openchain-finos-open-source-readiness-sig-2024-05-01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OpenChain @ LF Japan Executive Briefing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5"/>
              </a:rPr>
              <a:t>https://openchainproject.org/news/2024/05/14/openchain-lf-japan-executive-briefing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OpenChain @ AI Open Innovation Day 2024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6"/>
              </a:rPr>
              <a:t>https://openchainproject.org/news/2024/05/15/openchain-ai-open-innovation-day-2024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OpenChain Supply Chain Security &amp; Compliance Workshop in Shenzhen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7"/>
              </a:rPr>
              <a:t>https://openchainproject.org/news/2024/05/22/supply-chain-security-compliance-may-2024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OpenChain @ International Open Source Trends For Industries in Taipei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8"/>
              </a:rPr>
              <a:t>https://openchainproject.org/news/2024/06/04/openchain-international-open-source-trends-for-industries-building-the-opensource-ecosystem-in-taiwan-2024-06-04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OpenChain @ </a:t>
            </a:r>
            <a:r>
              <a:rPr lang="en-US" sz="2200" b="1" dirty="0">
                <a:solidFill>
                  <a:srgbClr val="252525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OSBC Open Source Conference 2024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u="sng" dirty="0">
                <a:solidFill>
                  <a:schemeClr val="hlink"/>
                </a:solidFill>
                <a:hlinkClick r:id="rId9"/>
              </a:rPr>
              <a:t>https://openchainproject.org/news/2024/06/16/coming-soon-openchain-osbc-open-source-conference-2024-2024-06-19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>
            <a:spLocks noGrp="1"/>
          </p:cNvSpPr>
          <p:nvPr>
            <p:ph type="ctrTitle"/>
          </p:nvPr>
        </p:nvSpPr>
        <p:spPr>
          <a:xfrm>
            <a:off x="598100" y="1226375"/>
            <a:ext cx="83853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Data-Driven Approaches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249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62ad20c76_0_1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LFX Health Metrics: Insights So Far</a:t>
            </a:r>
            <a:endParaRPr/>
          </a:p>
        </p:txBody>
      </p:sp>
      <p:pic>
        <p:nvPicPr>
          <p:cNvPr id="254" name="Google Shape;254;g2e62ad20c76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00" y="1518716"/>
            <a:ext cx="2973401" cy="16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e62ad20c76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751" y="3130091"/>
            <a:ext cx="3185300" cy="137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2B81C483-1250-1285-4F89-351C09058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7" y="1272240"/>
            <a:ext cx="5945123" cy="37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62ad20c76_0_2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 Media - LinkedIn Focus and Snapshot</a:t>
            </a:r>
            <a:endParaRPr/>
          </a:p>
        </p:txBody>
      </p:sp>
      <p:pic>
        <p:nvPicPr>
          <p:cNvPr id="289" name="Google Shape;289;g2e62ad20c76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93" y="1170200"/>
            <a:ext cx="2369407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e62ad20c76_0_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789" y="1170200"/>
            <a:ext cx="215858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e62ad20c76_0_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365" y="1170200"/>
            <a:ext cx="2352616" cy="382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5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96CF-5E40-AE58-F963-B3BE888F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Thing…</a:t>
            </a:r>
          </a:p>
        </p:txBody>
      </p:sp>
    </p:spTree>
    <p:extLst>
      <p:ext uri="{BB962C8B-B14F-4D97-AF65-F5344CB8AC3E}">
        <p14:creationId xmlns:p14="http://schemas.microsoft.com/office/powerpoint/2010/main" val="258882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2049-D1AE-D746-849F-08185972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350" y="1812896"/>
            <a:ext cx="8520600" cy="2792553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Starting 2024-06-19 ~ Ending 2024-012-19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OpenChain Project has announced the beginning of its six month Public Comment Period for proposed draft updates to the open source license compliance (ISO/IEC 5230:2020) and open source security assurance (ISO/IEC 18974:2023) specifications.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 per our </a:t>
            </a:r>
            <a:r>
              <a:rPr lang="en-US" b="0" i="0" u="none" strike="noStrike" dirty="0">
                <a:solidFill>
                  <a:srgbClr val="00AEB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specification development process outlined in the project FAQ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this Public Comment Period will run for six months, and it will be followed by a three month Freeze Period.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8CF393D-6EC5-481A-A695-B6BCCA06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12480" cy="1729232"/>
          </a:xfrm>
          <a:prstGeom prst="rect">
            <a:avLst/>
          </a:prstGeom>
        </p:spPr>
      </p:pic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5F6DC9E-53E8-B4F3-6078-DDE5C1391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616" y="0"/>
            <a:ext cx="1733383" cy="17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6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586" name="Google Shape;586;p6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US" dirty="0"/>
              <a:t>Let’s Keep Building The Future Of A Trusted Supply Chain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96CF-5E40-AE58-F963-B3BE888F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Community News</a:t>
            </a:r>
          </a:p>
        </p:txBody>
      </p:sp>
    </p:spTree>
    <p:extLst>
      <p:ext uri="{BB962C8B-B14F-4D97-AF65-F5344CB8AC3E}">
        <p14:creationId xmlns:p14="http://schemas.microsoft.com/office/powerpoint/2010/main" val="302319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Volvo Cars Announces Adoption of ISO/IEC 5230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037" y="1787151"/>
            <a:ext cx="7119926" cy="8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1388342-E3C7-EDA1-EFF6-D125E47E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786" y="2935642"/>
            <a:ext cx="2154428" cy="2154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57305ff78_0_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openEuler</a:t>
            </a:r>
            <a:r>
              <a:rPr lang="en-US" dirty="0"/>
              <a:t> Adopts ISO/IEC 18974 + Case Study</a:t>
            </a:r>
            <a:endParaRPr dirty="0"/>
          </a:p>
        </p:txBody>
      </p:sp>
      <p:pic>
        <p:nvPicPr>
          <p:cNvPr id="169" name="Google Shape;169;g2e57305ff7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912" y="1311475"/>
            <a:ext cx="5310175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e57305ff78_0_21"/>
          <p:cNvSpPr txBox="1"/>
          <p:nvPr/>
        </p:nvSpPr>
        <p:spPr>
          <a:xfrm>
            <a:off x="1252728" y="2902366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News</a:t>
            </a:r>
            <a:endParaRPr sz="1800" dirty="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" name="Google Shape;171;g2e57305ff78_0_21">
            <a:extLst>
              <a:ext uri="{FF2B5EF4-FFF2-40B4-BE49-F238E27FC236}">
                <a16:creationId xmlns:a16="http://schemas.microsoft.com/office/drawing/2014/main" id="{746479C1-E165-20C0-26C6-939893D8586B}"/>
              </a:ext>
            </a:extLst>
          </p:cNvPr>
          <p:cNvSpPr txBox="1"/>
          <p:nvPr/>
        </p:nvSpPr>
        <p:spPr>
          <a:xfrm>
            <a:off x="3776472" y="2902366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Case Study</a:t>
            </a:r>
            <a:endParaRPr sz="1800" dirty="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6" name="Picture 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69B43300-3E6B-00ED-A779-7A9CE1DB1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2" y="3364066"/>
            <a:ext cx="1477772" cy="1477772"/>
          </a:xfrm>
          <a:prstGeom prst="rect">
            <a:avLst/>
          </a:prstGeom>
        </p:spPr>
      </p:pic>
      <p:pic>
        <p:nvPicPr>
          <p:cNvPr id="8" name="Picture 7" descr="A qr code with a few squares&#10;&#10;Description automatically generated">
            <a:extLst>
              <a:ext uri="{FF2B5EF4-FFF2-40B4-BE49-F238E27FC236}">
                <a16:creationId xmlns:a16="http://schemas.microsoft.com/office/drawing/2014/main" id="{487AD834-F54D-647E-DFE4-21BBF6FC8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988" y="3364066"/>
            <a:ext cx="1477772" cy="1477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57305ff78_0_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Socionext Recertification of ISO/IEC 5230</a:t>
            </a:r>
            <a:endParaRPr/>
          </a:p>
        </p:txBody>
      </p:sp>
      <p:pic>
        <p:nvPicPr>
          <p:cNvPr id="178" name="Google Shape;178;g2e57305ff7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2" y="1224246"/>
            <a:ext cx="73056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E212E5F8-5686-2CEC-0062-B60A1E76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786" y="2935643"/>
            <a:ext cx="2154428" cy="2154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57305ff78_0_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ISO/IEC 5230 Three-Way Case Study</a:t>
            </a:r>
            <a:endParaRPr/>
          </a:p>
        </p:txBody>
      </p:sp>
      <p:pic>
        <p:nvPicPr>
          <p:cNvPr id="184" name="Google Shape;184;g2e57305ff78_0_5" descr="A black text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50" y="1382312"/>
            <a:ext cx="4311400" cy="7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e57305ff7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50" y="1382312"/>
            <a:ext cx="4311399" cy="26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584415FB-3959-3790-E63C-778DAD94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91" y="2256028"/>
            <a:ext cx="2165918" cy="21659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57305ff78_0_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Policy and Regulation Webinar Series:</a:t>
            </a:r>
            <a:endParaRPr dirty="0"/>
          </a:p>
        </p:txBody>
      </p:sp>
      <p:pic>
        <p:nvPicPr>
          <p:cNvPr id="5" name="Picture 4" descr="A blue and white background with text&#10;&#10;Description automatically generated">
            <a:extLst>
              <a:ext uri="{FF2B5EF4-FFF2-40B4-BE49-F238E27FC236}">
                <a16:creationId xmlns:a16="http://schemas.microsoft.com/office/drawing/2014/main" id="{20C2B534-C0A6-5F13-8118-72F3E8EF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167"/>
            <a:ext cx="8638412" cy="3813049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5F1A83D-E492-091E-586A-D7BBC7A1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0" y="2948940"/>
            <a:ext cx="219456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57305ff78_0_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AI Study Group Update</a:t>
            </a:r>
            <a:endParaRPr dirty="0"/>
          </a:p>
        </p:txBody>
      </p:sp>
      <p:sp>
        <p:nvSpPr>
          <p:cNvPr id="211" name="Google Shape;211;g2e57305ff78_0_4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Workshops held once per month: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April:</a:t>
            </a:r>
            <a:br>
              <a:rPr lang="en-US" dirty="0"/>
            </a:br>
            <a:r>
              <a:rPr lang="en-US" sz="1400" u="sng" dirty="0">
                <a:solidFill>
                  <a:schemeClr val="hlink"/>
                </a:solidFill>
                <a:hlinkClick r:id="rId3"/>
              </a:rPr>
              <a:t>https://openchainproject.org/news/2024/04/09/openchain-ai-study-group-monthly-workshop-for-north-america-and-europe-2024-04-02-full-recording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hlinkClick r:id="rId4"/>
              </a:rPr>
              <a:t>https://openchainproject.org/news/2024/05/12/openchain-ai-study-group-monthly-workshop-for-north-america-and-europe-2024-05-07-full-recording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June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hlinkClick r:id="rId5"/>
              </a:rPr>
              <a:t>https://openchainproject.org/news/2024/06/11/openchain-ai-study-group-monthly-workshop-for-north-america-and-europe-2024-06-04-recording</a:t>
            </a:r>
            <a:r>
              <a:rPr lang="en-US" sz="1400" dirty="0"/>
              <a:t> </a:t>
            </a:r>
            <a:endParaRPr sz="1400" dirty="0"/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20EDD756-79FA-DE31-A7D6-316A54347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003" y="538050"/>
            <a:ext cx="1587500" cy="1587500"/>
          </a:xfrm>
          <a:prstGeom prst="rect">
            <a:avLst/>
          </a:prstGeom>
        </p:spPr>
      </p:pic>
      <p:sp>
        <p:nvSpPr>
          <p:cNvPr id="4" name="Google Shape;171;g2e57305ff78_0_21">
            <a:extLst>
              <a:ext uri="{FF2B5EF4-FFF2-40B4-BE49-F238E27FC236}">
                <a16:creationId xmlns:a16="http://schemas.microsoft.com/office/drawing/2014/main" id="{7AFD81EA-CC1A-D28E-F27B-795A3305CD22}"/>
              </a:ext>
            </a:extLst>
          </p:cNvPr>
          <p:cNvSpPr txBox="1"/>
          <p:nvPr/>
        </p:nvSpPr>
        <p:spPr>
          <a:xfrm>
            <a:off x="6551466" y="115125"/>
            <a:ext cx="180057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June</a:t>
            </a:r>
            <a:endParaRPr sz="1800" dirty="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57305ff78_0_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Webinars Held Q2 2024:</a:t>
            </a:r>
            <a:endParaRPr dirty="0"/>
          </a:p>
        </p:txBody>
      </p:sp>
      <p:sp>
        <p:nvSpPr>
          <p:cNvPr id="204" name="Google Shape;204;g2e57305ff78_0_57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webinar series has ~90 freely available talks, include these new releases:</a:t>
            </a:r>
            <a:endParaRPr dirty="0"/>
          </a:p>
          <a:p>
            <a:pPr marL="457200" lvl="0" indent="-3408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AboutCode</a:t>
            </a:r>
            <a:r>
              <a:rPr lang="en-US" dirty="0">
                <a:solidFill>
                  <a:schemeClr val="dk1"/>
                </a:solidFill>
              </a:rPr>
              <a:t> and Beyond – End-to-End SCA</a:t>
            </a:r>
            <a:endParaRPr dirty="0">
              <a:solidFill>
                <a:schemeClr val="dk1"/>
              </a:solidFill>
            </a:endParaRPr>
          </a:p>
          <a:p>
            <a:pPr marL="457200" lvl="0" indent="-3408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dirty="0">
                <a:solidFill>
                  <a:schemeClr val="dk1"/>
                </a:solidFill>
              </a:rPr>
              <a:t>Eclipse Apoapsis</a:t>
            </a:r>
          </a:p>
          <a:p>
            <a:pPr marL="457200" lvl="0" indent="-3408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dirty="0">
                <a:solidFill>
                  <a:schemeClr val="dk1"/>
                </a:solidFill>
              </a:rPr>
              <a:t>LF Management &amp; Best Practices Portal</a:t>
            </a:r>
          </a:p>
        </p:txBody>
      </p:sp>
      <p:sp>
        <p:nvSpPr>
          <p:cNvPr id="2" name="Google Shape;171;g2e57305ff78_0_21">
            <a:extLst>
              <a:ext uri="{FF2B5EF4-FFF2-40B4-BE49-F238E27FC236}">
                <a16:creationId xmlns:a16="http://schemas.microsoft.com/office/drawing/2014/main" id="{4343B9A7-C0CB-0F8C-9470-13503863EA8A}"/>
              </a:ext>
            </a:extLst>
          </p:cNvPr>
          <p:cNvSpPr txBox="1"/>
          <p:nvPr/>
        </p:nvSpPr>
        <p:spPr>
          <a:xfrm>
            <a:off x="2514600" y="3094300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All Our Webinars</a:t>
            </a:r>
            <a:endParaRPr sz="1800" dirty="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6F27EB56-C3BB-EBBD-FF70-0401E627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00" y="3556000"/>
            <a:ext cx="1587500" cy="158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394</Words>
  <Application>Microsoft Macintosh PowerPoint</Application>
  <PresentationFormat>On-screen Show (16:9)</PresentationFormat>
  <Paragraphs>42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Roboto Slab Light</vt:lpstr>
      <vt:lpstr>Open Sans</vt:lpstr>
      <vt:lpstr>Open Sans Medium</vt:lpstr>
      <vt:lpstr>Roboto Slab</vt:lpstr>
      <vt:lpstr>Roboto</vt:lpstr>
      <vt:lpstr>Linux Foundation EU Theme 2023</vt:lpstr>
      <vt:lpstr>OpenChain Update</vt:lpstr>
      <vt:lpstr>Our Community News</vt:lpstr>
      <vt:lpstr>Volvo Cars Announces Adoption of ISO/IEC 5230</vt:lpstr>
      <vt:lpstr>openEuler Adopts ISO/IEC 18974 + Case Study</vt:lpstr>
      <vt:lpstr>Socionext Recertification of ISO/IEC 5230</vt:lpstr>
      <vt:lpstr>ISO/IEC 5230 Three-Way Case Study</vt:lpstr>
      <vt:lpstr>Policy and Regulation Webinar Series:</vt:lpstr>
      <vt:lpstr>AI Study Group Update</vt:lpstr>
      <vt:lpstr>Webinars Held Q2 2024:</vt:lpstr>
      <vt:lpstr>OpenChain @ Events</vt:lpstr>
      <vt:lpstr>Data-Driven Approaches</vt:lpstr>
      <vt:lpstr>LFX Health Metrics: Insights So Far</vt:lpstr>
      <vt:lpstr>Social Media - LinkedIn Focus and Snapshot</vt:lpstr>
      <vt:lpstr>One More Thing…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Shane Coughlan</cp:lastModifiedBy>
  <cp:revision>8</cp:revision>
  <dcterms:modified xsi:type="dcterms:W3CDTF">2024-06-20T03:09:41Z</dcterms:modified>
</cp:coreProperties>
</file>