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1" r:id="rId4"/>
  </p:sldMasterIdLst>
  <p:notesMasterIdLst>
    <p:notesMasterId r:id="rId13"/>
  </p:notesMasterIdLst>
  <p:handoutMasterIdLst>
    <p:handoutMasterId r:id="rId14"/>
  </p:handoutMasterIdLst>
  <p:sldIdLst>
    <p:sldId id="325" r:id="rId5"/>
    <p:sldId id="353" r:id="rId6"/>
    <p:sldId id="395" r:id="rId7"/>
    <p:sldId id="396" r:id="rId8"/>
    <p:sldId id="397" r:id="rId9"/>
    <p:sldId id="399" r:id="rId10"/>
    <p:sldId id="398" r:id="rId11"/>
    <p:sldId id="401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8" orient="horz" pos="391" userDrawn="1">
          <p15:clr>
            <a:srgbClr val="A4A3A4"/>
          </p15:clr>
        </p15:guide>
        <p15:guide id="9" pos="3120">
          <p15:clr>
            <a:srgbClr val="A4A3A4"/>
          </p15:clr>
        </p15:guide>
        <p15:guide id="10" pos="6068">
          <p15:clr>
            <a:srgbClr val="A4A3A4"/>
          </p15:clr>
        </p15:guide>
        <p15:guide id="11" pos="172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029" userDrawn="1">
          <p15:clr>
            <a:srgbClr val="A4A3A4"/>
          </p15:clr>
        </p15:guide>
        <p15:guide id="14" orient="horz" pos="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1FA906-7991-F32D-7D97-C1B6F0D3F485}" name="전미진( JEON MI JIN ) R&amp;D기술운영팀" initials="전JMJ)R" userId="S::1608340@mobis.com::1ca206cc-7f92-4f58-96e2-51ea162b58c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" initials="1" lastIdx="1" clrIdx="0">
    <p:extLst>
      <p:ext uri="{19B8F6BF-5375-455C-9EA6-DF929625EA0E}">
        <p15:presenceInfo xmlns:p15="http://schemas.microsoft.com/office/powerpoint/2012/main" userId="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FDF3ED"/>
    <a:srgbClr val="FFEBEB"/>
    <a:srgbClr val="0000FF"/>
    <a:srgbClr val="E6E6E6"/>
    <a:srgbClr val="F5F5F5"/>
    <a:srgbClr val="D9D9D9"/>
    <a:srgbClr val="FFF3F3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9" autoAdjust="0"/>
    <p:restoredTop sz="96353" autoAdjust="0"/>
  </p:normalViewPr>
  <p:slideViewPr>
    <p:cSldViewPr showGuides="1">
      <p:cViewPr varScale="1">
        <p:scale>
          <a:sx n="114" d="100"/>
          <a:sy n="114" d="100"/>
        </p:scale>
        <p:origin x="1722" y="96"/>
      </p:cViewPr>
      <p:guideLst>
        <p:guide orient="horz" pos="4110"/>
        <p:guide orient="horz" pos="482"/>
        <p:guide orient="horz" pos="1253"/>
        <p:guide orient="horz" pos="2160"/>
        <p:guide orient="horz" pos="391"/>
        <p:guide pos="3120"/>
        <p:guide pos="6068"/>
        <p:guide pos="172"/>
        <p:guide pos="3211"/>
        <p:guide pos="3029"/>
        <p:guide orient="horz" pos="5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0" d="100"/>
          <a:sy n="80" d="100"/>
        </p:scale>
        <p:origin x="4014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FD006-3D59-49D3-BC2C-A1659E8F849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E827D-C523-472B-81F5-6AE841B24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35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5710"/>
            <a:ext cx="5438775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42"/>
            <a:ext cx="2944813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28242"/>
            <a:ext cx="2944813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C20937-50B8-4AB2-8A26-4784E80DE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50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F564B-F756-4577-B041-7A4998240D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0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F564B-F756-4577-B041-7A4998240D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45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F564B-F756-4577-B041-7A4998240D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1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F564B-F756-4577-B041-7A4998240D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76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F564B-F756-4577-B041-7A4998240D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9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79437" y="1916832"/>
            <a:ext cx="8713787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198" y="5378169"/>
            <a:ext cx="1433758" cy="283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2023.03.01</a:t>
            </a:r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714846" y="5718854"/>
            <a:ext cx="1767375" cy="3024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OO</a:t>
            </a:r>
            <a:r>
              <a:rPr lang="ko-KR" altLang="en-US" dirty="0"/>
              <a:t>부문 </a:t>
            </a:r>
            <a:r>
              <a:rPr lang="en-US" altLang="ko-KR" dirty="0"/>
              <a:t>OO</a:t>
            </a:r>
            <a:r>
              <a:rPr lang="ko-KR" altLang="en-US" dirty="0"/>
              <a:t>팀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16" name="텍스트 개체 틀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4845" y="6087580"/>
            <a:ext cx="1933899" cy="293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홍길동 매니저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0512" y="1386109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kern="120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제목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B 28</a:t>
            </a:r>
            <a:endParaRPr lang="ko-KR" altLang="en-US" dirty="0"/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560512" y="191683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400" kern="120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소제목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M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78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579437" y="1916832"/>
            <a:ext cx="8713787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198" y="5378169"/>
            <a:ext cx="1433758" cy="283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2023.03.01</a:t>
            </a:r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714846" y="5718854"/>
            <a:ext cx="1767375" cy="3024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OO</a:t>
            </a:r>
            <a:r>
              <a:rPr lang="ko-KR" altLang="en-US" dirty="0"/>
              <a:t>부문 </a:t>
            </a:r>
            <a:r>
              <a:rPr lang="en-US" altLang="ko-KR" dirty="0"/>
              <a:t>OO</a:t>
            </a:r>
            <a:r>
              <a:rPr lang="ko-KR" altLang="en-US" dirty="0"/>
              <a:t>팀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16" name="텍스트 개체 틀 11"/>
          <p:cNvSpPr>
            <a:spLocks noGrp="1"/>
          </p:cNvSpPr>
          <p:nvPr>
            <p:ph type="body" sz="quarter" idx="17" hasCustomPrompt="1"/>
          </p:nvPr>
        </p:nvSpPr>
        <p:spPr>
          <a:xfrm>
            <a:off x="714845" y="6087580"/>
            <a:ext cx="1933899" cy="293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홍길동 매니저</a:t>
            </a:r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0512" y="1386109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800" kern="120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제목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B 28</a:t>
            </a:r>
            <a:endParaRPr lang="ko-KR" altLang="en-US" dirty="0"/>
          </a:p>
        </p:txBody>
      </p:sp>
      <p:sp>
        <p:nvSpPr>
          <p:cNvPr id="18" name="텍스트 개체 틀 14"/>
          <p:cNvSpPr>
            <a:spLocks noGrp="1"/>
          </p:cNvSpPr>
          <p:nvPr>
            <p:ph type="body" sz="quarter" idx="19" hasCustomPrompt="1"/>
          </p:nvPr>
        </p:nvSpPr>
        <p:spPr>
          <a:xfrm>
            <a:off x="560512" y="1916832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2400" kern="120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 dirty="0"/>
              <a:t>소제목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M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7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31825" y="2060575"/>
            <a:ext cx="8858250" cy="32400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540000" indent="-216000">
              <a:buFont typeface="현대산스 Head Bold" panose="020B0600000101010101" pitchFamily="50" charset="-127"/>
              <a:buChar char="-"/>
              <a:defRPr sz="200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9774" y="181916"/>
            <a:ext cx="4313186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차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B 20</a:t>
            </a:r>
          </a:p>
        </p:txBody>
      </p:sp>
    </p:spTree>
    <p:extLst>
      <p:ext uri="{BB962C8B-B14F-4D97-AF65-F5344CB8AC3E}">
        <p14:creationId xmlns:p14="http://schemas.microsoft.com/office/powerpoint/2010/main" val="3774456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 양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272478" y="1986502"/>
            <a:ext cx="9360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14" name="Rectangle 82"/>
          <p:cNvSpPr>
            <a:spLocks noChangeArrowheads="1"/>
          </p:cNvSpPr>
          <p:nvPr userDrawn="1"/>
        </p:nvSpPr>
        <p:spPr bwMode="auto">
          <a:xfrm>
            <a:off x="282394" y="2113236"/>
            <a:ext cx="9360154" cy="4320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9" rIns="91449" anchor="ctr"/>
          <a:lstStyle/>
          <a:p>
            <a:pPr defTabSz="957263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>
              <a:solidFill>
                <a:srgbClr val="1E3AF8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26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31"/>
          </p:nvPr>
        </p:nvSpPr>
        <p:spPr>
          <a:xfrm>
            <a:off x="273050" y="685972"/>
            <a:ext cx="9359900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현대산스 Head Bold" panose="020B0600000101010101" pitchFamily="50" charset="-127"/>
              <a:buNone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465750" indent="-285750">
              <a:lnSpc>
                <a:spcPct val="120000"/>
              </a:lnSpc>
              <a:spcBef>
                <a:spcPts val="0"/>
              </a:spcBef>
              <a:buFont typeface="현대산스 Head" panose="020B0600000101010101" pitchFamily="50" charset="-127"/>
              <a:buChar char="－"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279202" y="1682918"/>
            <a:ext cx="5472112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Title / </a:t>
            </a:r>
            <a:r>
              <a:rPr lang="ko-KR" altLang="en-US" dirty="0" err="1"/>
              <a:t>현대하모니</a:t>
            </a:r>
            <a:r>
              <a:rPr lang="en-US" altLang="ko-KR" dirty="0"/>
              <a:t>M 14</a:t>
            </a:r>
            <a:endParaRPr lang="ko-KR" altLang="en-US" dirty="0"/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33"/>
          </p:nvPr>
        </p:nvSpPr>
        <p:spPr>
          <a:xfrm>
            <a:off x="291530" y="2213626"/>
            <a:ext cx="5328094" cy="694342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625914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 양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31"/>
          </p:nvPr>
        </p:nvSpPr>
        <p:spPr>
          <a:xfrm>
            <a:off x="273050" y="685972"/>
            <a:ext cx="9359900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현대산스 Head Bold" panose="020B0600000101010101" pitchFamily="50" charset="-127"/>
              <a:buNone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465750" indent="-285750">
              <a:lnSpc>
                <a:spcPct val="120000"/>
              </a:lnSpc>
              <a:spcBef>
                <a:spcPts val="0"/>
              </a:spcBef>
              <a:buFont typeface="현대산스 Head" panose="020B0600000101010101" pitchFamily="50" charset="-127"/>
              <a:buChar char="－"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279202" y="1682918"/>
            <a:ext cx="5472112" cy="2857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Title / </a:t>
            </a:r>
            <a:r>
              <a:rPr lang="ko-KR" altLang="en-US" dirty="0" err="1"/>
              <a:t>현대하모니</a:t>
            </a:r>
            <a:r>
              <a:rPr lang="en-US" altLang="ko-KR" dirty="0"/>
              <a:t>M 14</a:t>
            </a:r>
            <a:endParaRPr lang="ko-KR" altLang="en-US" dirty="0"/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33"/>
          </p:nvPr>
        </p:nvSpPr>
        <p:spPr>
          <a:xfrm>
            <a:off x="291530" y="2213626"/>
            <a:ext cx="5328094" cy="694342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75804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양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272479" y="1986502"/>
            <a:ext cx="4535587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 userDrawn="1"/>
        </p:nvSpPr>
        <p:spPr bwMode="auto">
          <a:xfrm>
            <a:off x="5107112" y="1986502"/>
            <a:ext cx="4535436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22" name="Rectangle 82"/>
          <p:cNvSpPr>
            <a:spLocks noChangeArrowheads="1"/>
          </p:cNvSpPr>
          <p:nvPr userDrawn="1"/>
        </p:nvSpPr>
        <p:spPr bwMode="auto">
          <a:xfrm>
            <a:off x="282394" y="2113236"/>
            <a:ext cx="4526144" cy="43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9" rIns="91449" anchor="ctr"/>
          <a:lstStyle/>
          <a:p>
            <a:pPr defTabSz="957263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1E3AF8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23" name="Rectangle 82"/>
          <p:cNvSpPr>
            <a:spLocks noChangeArrowheads="1"/>
          </p:cNvSpPr>
          <p:nvPr userDrawn="1"/>
        </p:nvSpPr>
        <p:spPr bwMode="auto">
          <a:xfrm>
            <a:off x="5097463" y="2113236"/>
            <a:ext cx="4535487" cy="43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9" rIns="91449" anchor="ctr"/>
          <a:lstStyle/>
          <a:p>
            <a:pPr defTabSz="957263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ko-KR" sz="160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1E3AF8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28" name="텍스트 개체 틀 6"/>
          <p:cNvSpPr>
            <a:spLocks noGrp="1"/>
          </p:cNvSpPr>
          <p:nvPr>
            <p:ph type="body" sz="quarter" idx="31"/>
          </p:nvPr>
        </p:nvSpPr>
        <p:spPr>
          <a:xfrm>
            <a:off x="273050" y="685972"/>
            <a:ext cx="9359900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현대산스 Head Bold" panose="020B0600000101010101" pitchFamily="50" charset="-127"/>
              <a:buNone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465750" indent="-285750">
              <a:lnSpc>
                <a:spcPct val="120000"/>
              </a:lnSpc>
              <a:spcBef>
                <a:spcPts val="0"/>
              </a:spcBef>
              <a:buFont typeface="현대산스 Head" panose="020B0600000101010101" pitchFamily="50" charset="-127"/>
              <a:buChar char="－"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292600" y="1684601"/>
            <a:ext cx="4515466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 / </a:t>
            </a:r>
            <a:r>
              <a:rPr lang="ko-KR" altLang="en-US" dirty="0" err="1"/>
              <a:t>현대하모니</a:t>
            </a:r>
            <a:r>
              <a:rPr lang="en-US" altLang="ko-KR" dirty="0"/>
              <a:t>M 14</a:t>
            </a:r>
            <a:endParaRPr lang="ko-KR" altLang="en-US" dirty="0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37" hasCustomPrompt="1"/>
          </p:nvPr>
        </p:nvSpPr>
        <p:spPr>
          <a:xfrm>
            <a:off x="5096748" y="1684601"/>
            <a:ext cx="4545799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 / </a:t>
            </a:r>
            <a:r>
              <a:rPr lang="ko-KR" altLang="en-US" dirty="0" err="1"/>
              <a:t>현대하모니</a:t>
            </a:r>
            <a:r>
              <a:rPr lang="en-US" altLang="ko-KR" dirty="0"/>
              <a:t>M 14</a:t>
            </a:r>
            <a:endParaRPr lang="ko-KR" altLang="en-US" dirty="0"/>
          </a:p>
        </p:txBody>
      </p:sp>
      <p:sp>
        <p:nvSpPr>
          <p:cNvPr id="32" name="텍스트 개체 틀 6"/>
          <p:cNvSpPr>
            <a:spLocks noGrp="1"/>
          </p:cNvSpPr>
          <p:nvPr>
            <p:ph type="body" sz="quarter" idx="33"/>
          </p:nvPr>
        </p:nvSpPr>
        <p:spPr>
          <a:xfrm>
            <a:off x="291530" y="2218664"/>
            <a:ext cx="4445446" cy="694342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3" name="텍스트 개체 틀 6"/>
          <p:cNvSpPr>
            <a:spLocks noGrp="1"/>
          </p:cNvSpPr>
          <p:nvPr>
            <p:ph type="body" sz="quarter" idx="38"/>
          </p:nvPr>
        </p:nvSpPr>
        <p:spPr>
          <a:xfrm>
            <a:off x="5108026" y="2218664"/>
            <a:ext cx="4445446" cy="694342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74511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 양식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72479" y="1986502"/>
            <a:ext cx="2268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6537496" y="1986502"/>
            <a:ext cx="3096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7" name="오각형 6"/>
          <p:cNvSpPr/>
          <p:nvPr userDrawn="1"/>
        </p:nvSpPr>
        <p:spPr bwMode="gray">
          <a:xfrm rot="5400000">
            <a:off x="686479" y="4688933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8" name="오각형 7"/>
          <p:cNvSpPr/>
          <p:nvPr userDrawn="1"/>
        </p:nvSpPr>
        <p:spPr bwMode="gray">
          <a:xfrm rot="5400000">
            <a:off x="686479" y="3277015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9" name="오각형 8"/>
          <p:cNvSpPr/>
          <p:nvPr userDrawn="1"/>
        </p:nvSpPr>
        <p:spPr bwMode="gray">
          <a:xfrm rot="5400000">
            <a:off x="686479" y="1865096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720752" y="1986502"/>
            <a:ext cx="3600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849580" y="3501008"/>
            <a:ext cx="338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849580" y="4932944"/>
            <a:ext cx="338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 userDrawn="1"/>
        </p:nvSpPr>
        <p:spPr bwMode="gray">
          <a:xfrm rot="5400000">
            <a:off x="10047584" y="2733451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4" name="이등변 삼각형 13"/>
          <p:cNvSpPr/>
          <p:nvPr userDrawn="1"/>
        </p:nvSpPr>
        <p:spPr bwMode="gray">
          <a:xfrm rot="5400000">
            <a:off x="10053199" y="4145369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5" name="이등변 삼각형 14"/>
          <p:cNvSpPr/>
          <p:nvPr userDrawn="1"/>
        </p:nvSpPr>
        <p:spPr bwMode="gray">
          <a:xfrm rot="5400000">
            <a:off x="10047584" y="5585369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31"/>
          </p:nvPr>
        </p:nvSpPr>
        <p:spPr>
          <a:xfrm>
            <a:off x="273050" y="685972"/>
            <a:ext cx="9359900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현대산스 Head Bold" panose="020B0600000101010101" pitchFamily="50" charset="-127"/>
              <a:buNone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465750" indent="-285750">
              <a:lnSpc>
                <a:spcPct val="120000"/>
              </a:lnSpc>
              <a:spcBef>
                <a:spcPts val="0"/>
              </a:spcBef>
              <a:buFont typeface="현대산스 Head" panose="020B0600000101010101" pitchFamily="50" charset="-127"/>
              <a:buChar char="－"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37" hasCustomPrompt="1"/>
          </p:nvPr>
        </p:nvSpPr>
        <p:spPr>
          <a:xfrm>
            <a:off x="292600" y="1676938"/>
            <a:ext cx="2247879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2720752" y="1676938"/>
            <a:ext cx="3600000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537496" y="1693363"/>
            <a:ext cx="3095454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33"/>
          </p:nvPr>
        </p:nvSpPr>
        <p:spPr>
          <a:xfrm>
            <a:off x="2720752" y="2189499"/>
            <a:ext cx="3600000" cy="735445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40"/>
          </p:nvPr>
        </p:nvSpPr>
        <p:spPr>
          <a:xfrm>
            <a:off x="6537496" y="2189499"/>
            <a:ext cx="3095454" cy="735445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2448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자유 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973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슬라이드 엔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18652-69C9-5166-F6C0-EE52E4C21C89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8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631825" y="2060575"/>
            <a:ext cx="8858250" cy="32400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540000" indent="-216000">
              <a:buFont typeface="현대산스 Head Bold" panose="020B0600000101010101" pitchFamily="50" charset="-127"/>
              <a:buChar char="-"/>
              <a:defRPr sz="2000">
                <a:ln>
                  <a:solidFill>
                    <a:srgbClr val="000000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9774" y="181916"/>
            <a:ext cx="4313186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목 차 </a:t>
            </a:r>
            <a:r>
              <a:rPr lang="en-US" altLang="ko-KR" dirty="0"/>
              <a:t>/ </a:t>
            </a:r>
            <a:r>
              <a:rPr lang="ko-KR" altLang="en-US" dirty="0" err="1"/>
              <a:t>현대하모니</a:t>
            </a:r>
            <a:r>
              <a:rPr lang="en-US" altLang="ko-KR" dirty="0"/>
              <a:t>B 20</a:t>
            </a:r>
          </a:p>
        </p:txBody>
      </p:sp>
    </p:spTree>
    <p:extLst>
      <p:ext uri="{BB962C8B-B14F-4D97-AF65-F5344CB8AC3E}">
        <p14:creationId xmlns:p14="http://schemas.microsoft.com/office/powerpoint/2010/main" val="43888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 양식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72479" y="1986502"/>
            <a:ext cx="2268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6537496" y="1986502"/>
            <a:ext cx="3096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7" name="오각형 6"/>
          <p:cNvSpPr/>
          <p:nvPr userDrawn="1"/>
        </p:nvSpPr>
        <p:spPr bwMode="gray">
          <a:xfrm rot="5400000">
            <a:off x="686479" y="4688933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8" name="오각형 7"/>
          <p:cNvSpPr/>
          <p:nvPr userDrawn="1"/>
        </p:nvSpPr>
        <p:spPr bwMode="gray">
          <a:xfrm rot="5400000">
            <a:off x="686479" y="3277015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9" name="오각형 8"/>
          <p:cNvSpPr/>
          <p:nvPr userDrawn="1"/>
        </p:nvSpPr>
        <p:spPr bwMode="gray">
          <a:xfrm rot="5400000">
            <a:off x="686479" y="1865096"/>
            <a:ext cx="1440000" cy="1944790"/>
          </a:xfrm>
          <a:prstGeom prst="homePlate">
            <a:avLst>
              <a:gd name="adj" fmla="val 17968"/>
            </a:avLst>
          </a:prstGeom>
          <a:solidFill>
            <a:srgbClr val="F8F8F8">
              <a:alpha val="50196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0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2720752" y="1986502"/>
            <a:ext cx="36000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77800" marR="0" lvl="0" indent="-177800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849580" y="3501008"/>
            <a:ext cx="338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849580" y="4932944"/>
            <a:ext cx="3384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 userDrawn="1"/>
        </p:nvSpPr>
        <p:spPr bwMode="gray">
          <a:xfrm rot="5400000">
            <a:off x="10047584" y="2733451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4" name="이등변 삼각형 13"/>
          <p:cNvSpPr/>
          <p:nvPr userDrawn="1"/>
        </p:nvSpPr>
        <p:spPr bwMode="gray">
          <a:xfrm rot="5400000">
            <a:off x="10053199" y="4145369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15" name="이등변 삼각형 14"/>
          <p:cNvSpPr/>
          <p:nvPr userDrawn="1"/>
        </p:nvSpPr>
        <p:spPr bwMode="gray">
          <a:xfrm rot="5400000">
            <a:off x="10047584" y="5585369"/>
            <a:ext cx="504000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ko-KR" altLang="en-US" sz="13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산스 Head" panose="020B0600000101010101" pitchFamily="50" charset="-127"/>
              <a:ea typeface="현대산스 Head" panose="020B0600000101010101" pitchFamily="50" charset="-127"/>
            </a:endParaRPr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0" name="텍스트 개체 틀 6"/>
          <p:cNvSpPr>
            <a:spLocks noGrp="1"/>
          </p:cNvSpPr>
          <p:nvPr>
            <p:ph type="body" sz="quarter" idx="31"/>
          </p:nvPr>
        </p:nvSpPr>
        <p:spPr>
          <a:xfrm>
            <a:off x="273050" y="685972"/>
            <a:ext cx="9359900" cy="887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Font typeface="현대산스 Head Bold" panose="020B0600000101010101" pitchFamily="50" charset="-127"/>
              <a:buNone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  <a:lvl2pPr marL="465750" indent="-285750">
              <a:lnSpc>
                <a:spcPct val="120000"/>
              </a:lnSpc>
              <a:spcBef>
                <a:spcPts val="0"/>
              </a:spcBef>
              <a:buFont typeface="현대산스 Head" panose="020B0600000101010101" pitchFamily="50" charset="-127"/>
              <a:buChar char="－"/>
              <a:defRPr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37" hasCustomPrompt="1"/>
          </p:nvPr>
        </p:nvSpPr>
        <p:spPr>
          <a:xfrm>
            <a:off x="292600" y="1676938"/>
            <a:ext cx="2247879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2720752" y="1676938"/>
            <a:ext cx="3600000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537496" y="1693363"/>
            <a:ext cx="3095454" cy="2321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34" name="텍스트 개체 틀 6"/>
          <p:cNvSpPr>
            <a:spLocks noGrp="1"/>
          </p:cNvSpPr>
          <p:nvPr>
            <p:ph type="body" sz="quarter" idx="33"/>
          </p:nvPr>
        </p:nvSpPr>
        <p:spPr>
          <a:xfrm>
            <a:off x="2720752" y="2189499"/>
            <a:ext cx="3600000" cy="735445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35" name="텍스트 개체 틀 6"/>
          <p:cNvSpPr>
            <a:spLocks noGrp="1"/>
          </p:cNvSpPr>
          <p:nvPr>
            <p:ph type="body" sz="quarter" idx="40"/>
          </p:nvPr>
        </p:nvSpPr>
        <p:spPr>
          <a:xfrm>
            <a:off x="6537496" y="2189499"/>
            <a:ext cx="3095454" cy="735445"/>
          </a:xfrm>
          <a:prstGeom prst="rect">
            <a:avLst/>
          </a:prstGeom>
        </p:spPr>
        <p:txBody>
          <a:bodyPr/>
          <a:lstStyle>
            <a:lvl1pPr marL="87313" indent="-87313">
              <a:buFont typeface="Arial" panose="020B0604020202020204" pitchFamily="34" charset="0"/>
              <a:buChar char="•"/>
              <a:defRPr sz="13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268288" indent="-179388">
              <a:spcBef>
                <a:spcPts val="0"/>
              </a:spcBef>
              <a:buFont typeface="현대산스 Head" panose="020B0600000101010101" pitchFamily="50" charset="-127"/>
              <a:buChar char="－"/>
              <a:defRPr sz="12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83254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자유 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sz="quarter" idx="11" hasCustomPrompt="1"/>
          </p:nvPr>
        </p:nvSpPr>
        <p:spPr>
          <a:xfrm>
            <a:off x="3361505" y="173853"/>
            <a:ext cx="2592883" cy="433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1) Sub-Title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79774" y="181916"/>
            <a:ext cx="1655614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pPr lvl="0"/>
            <a:r>
              <a:rPr lang="en-US" altLang="ko-KR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97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슬라이드 엔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18652-69C9-5166-F6C0-EE52E4C21C89}"/>
              </a:ext>
            </a:extLst>
          </p:cNvPr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5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F11BB4E8-3B9D-4461-9CCB-B403B8236A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774" y="181916"/>
            <a:ext cx="4313186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목 차 </a:t>
            </a:r>
            <a:r>
              <a:rPr lang="en-US" altLang="ko-KR"/>
              <a:t>/ </a:t>
            </a:r>
            <a:r>
              <a:rPr lang="ko-KR" altLang="en-US" err="1"/>
              <a:t>현대하모니</a:t>
            </a:r>
            <a:r>
              <a:rPr lang="ko-KR" altLang="en-US"/>
              <a:t> </a:t>
            </a:r>
            <a:r>
              <a:rPr lang="en-US" altLang="ko-KR"/>
              <a:t>M 20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7E0176B1-5421-455C-8F29-B8DD53BA0B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20688"/>
            <a:ext cx="921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2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>
            <a:extLst>
              <a:ext uri="{FF2B5EF4-FFF2-40B4-BE49-F238E27FC236}">
                <a16:creationId xmlns:a16="http://schemas.microsoft.com/office/drawing/2014/main" id="{D38134FD-6D32-4B51-955A-B392A7EF52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9437" y="2406650"/>
            <a:ext cx="8713787" cy="0"/>
          </a:xfrm>
          <a:prstGeom prst="line">
            <a:avLst/>
          </a:prstGeom>
          <a:noFill/>
          <a:ln w="25400">
            <a:solidFill>
              <a:srgbClr val="AEAEA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A95EB16-57C2-42E2-B93D-53FBD7F1EA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5198" y="5378169"/>
            <a:ext cx="1433758" cy="2830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lvl="0"/>
            <a:r>
              <a:rPr lang="en-US" altLang="ko-KR"/>
              <a:t>2022.03.30</a:t>
            </a:r>
            <a:endParaRPr lang="ko-KR" altLang="en-US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684E0E4E-9C48-4C9A-A045-1FC9855F6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4846" y="5718854"/>
            <a:ext cx="1767375" cy="3024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OO</a:t>
            </a:r>
            <a:r>
              <a:rPr lang="ko-KR" altLang="en-US"/>
              <a:t>부문 </a:t>
            </a:r>
            <a:r>
              <a:rPr lang="en-US" altLang="ko-KR"/>
              <a:t>OO</a:t>
            </a:r>
            <a:r>
              <a:rPr lang="ko-KR" altLang="en-US"/>
              <a:t>팀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DFE91C0-60D0-4D9C-82FC-CE6CC61245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4845" y="6087580"/>
            <a:ext cx="2019390" cy="2937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pPr lvl="0"/>
            <a:r>
              <a:rPr lang="ko-KR" altLang="en-US"/>
              <a:t>작성자 </a:t>
            </a:r>
            <a:r>
              <a:rPr lang="en-US" altLang="ko-KR"/>
              <a:t>: </a:t>
            </a:r>
            <a:r>
              <a:rPr lang="ko-KR" altLang="en-US"/>
              <a:t>홍길동 매니저</a:t>
            </a:r>
          </a:p>
        </p:txBody>
      </p:sp>
    </p:spTree>
    <p:extLst>
      <p:ext uri="{BB962C8B-B14F-4D97-AF65-F5344CB8AC3E}">
        <p14:creationId xmlns:p14="http://schemas.microsoft.com/office/powerpoint/2010/main" val="18099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2902B8FB-560E-B1D7-CD80-963FE2914C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774" y="181916"/>
            <a:ext cx="4313186" cy="432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pPr lvl="0"/>
            <a:r>
              <a:rPr lang="ko-KR" altLang="en-US"/>
              <a:t>목 차 </a:t>
            </a:r>
            <a:r>
              <a:rPr lang="en-US" altLang="ko-KR"/>
              <a:t>/ </a:t>
            </a:r>
            <a:r>
              <a:rPr lang="ko-KR" altLang="en-US" err="1"/>
              <a:t>현대하모니</a:t>
            </a:r>
            <a:r>
              <a:rPr lang="ko-KR" altLang="en-US"/>
              <a:t> </a:t>
            </a:r>
            <a:r>
              <a:rPr lang="en-US" altLang="ko-KR"/>
              <a:t>M 20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23C1E41E-3158-F2EB-19E4-B47453014A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20688"/>
            <a:ext cx="921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97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0"/>
          <p:cNvSpPr>
            <a:spLocks noChangeShapeType="1"/>
          </p:cNvSpPr>
          <p:nvPr userDrawn="1"/>
        </p:nvSpPr>
        <p:spPr bwMode="auto">
          <a:xfrm>
            <a:off x="273050" y="620688"/>
            <a:ext cx="9216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CD83FEA6-A9F6-F8CE-60F1-619D7ADCE9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10736" y="6597352"/>
            <a:ext cx="1066800" cy="25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897" tIns="40448" rIns="80897" bIns="40448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048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09625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128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61766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0748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5320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29892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4464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ko-KR" sz="10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fld id="{3DF88437-EB3C-49CC-ACAB-5AE315704231}" type="slidenum">
              <a:rPr lang="en-US" altLang="ko-KR" sz="105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10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/ 6 </a:t>
            </a:r>
            <a:r>
              <a:rPr lang="en-US" altLang="ko-KR" sz="10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8010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7" r:id="rId3"/>
    <p:sldLayoutId id="2147483708" r:id="rId4"/>
    <p:sldLayoutId id="2147483709" r:id="rId5"/>
    <p:sldLayoutId id="2147483729" r:id="rId6"/>
    <p:sldLayoutId id="2147483730" r:id="rId7"/>
    <p:sldLayoutId id="2147483711" r:id="rId8"/>
    <p:sldLayoutId id="2147483713" r:id="rId9"/>
    <p:sldLayoutId id="2147483728" r:id="rId10"/>
    <p:sldLayoutId id="2147483690" r:id="rId11"/>
    <p:sldLayoutId id="2147483661" r:id="rId12"/>
    <p:sldLayoutId id="2147483696" r:id="rId13"/>
    <p:sldLayoutId id="2147483675" r:id="rId14"/>
    <p:sldLayoutId id="2147483682" r:id="rId15"/>
    <p:sldLayoutId id="2147483683" r:id="rId16"/>
    <p:sldLayoutId id="2147483694" r:id="rId1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0C6BD3EE-6EBF-3196-3A11-97FA335A03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2024.08.13</a:t>
            </a:r>
            <a:endParaRPr lang="ko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DAD54430-C47E-6896-AFB0-3100A2EFC3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5198" y="5661248"/>
            <a:ext cx="3734098" cy="950506"/>
          </a:xfrm>
        </p:spPr>
        <p:txBody>
          <a:bodyPr/>
          <a:lstStyle/>
          <a:p>
            <a:r>
              <a:rPr lang="ko-KR" altLang="en-US"/>
              <a:t>현대모비스 김형진 책임연구원</a:t>
            </a:r>
            <a:endParaRPr lang="en-US" altLang="ko-KR"/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8B23F666-6A80-916A-501E-B8965BB2E9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512" y="1386109"/>
            <a:ext cx="8424936" cy="523220"/>
          </a:xfrm>
        </p:spPr>
        <p:txBody>
          <a:bodyPr/>
          <a:lstStyle/>
          <a:p>
            <a:r>
              <a:rPr lang="en-US" altLang="ko-KR"/>
              <a:t>Jacobsen v. Katzer </a:t>
            </a:r>
            <a:r>
              <a:rPr lang="ko-KR" altLang="en-US"/>
              <a:t>판례 분석</a:t>
            </a:r>
            <a:endParaRPr lang="ko-KR" altLang="en-US" dirty="0"/>
          </a:p>
        </p:txBody>
      </p:sp>
      <p:sp>
        <p:nvSpPr>
          <p:cNvPr id="3" name="텍스트 개체 틀 56">
            <a:extLst>
              <a:ext uri="{FF2B5EF4-FFF2-40B4-BE49-F238E27FC236}">
                <a16:creationId xmlns:a16="http://schemas.microsoft.com/office/drawing/2014/main" id="{2F0DB56F-C1AA-805C-25CF-10780FF0889D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732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5639D8-1C70-84B9-BF4D-197261766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480" y="692968"/>
            <a:ext cx="8858250" cy="5904384"/>
          </a:xfrm>
        </p:spPr>
        <p:txBody>
          <a:bodyPr/>
          <a:lstStyle/>
          <a:p>
            <a:r>
              <a:rPr lang="ko-KR" altLang="en-US"/>
              <a:t>소송 배경</a:t>
            </a:r>
            <a:endParaRPr lang="en-US" altLang="ko-KR"/>
          </a:p>
          <a:p>
            <a:r>
              <a:rPr lang="ko-KR" altLang="en-US"/>
              <a:t>타임 라인</a:t>
            </a:r>
            <a:endParaRPr lang="en-US" altLang="ko-KR"/>
          </a:p>
          <a:p>
            <a:r>
              <a:rPr lang="ko-KR" altLang="en-US"/>
              <a:t>주요 판결 내용</a:t>
            </a:r>
            <a:endParaRPr lang="en-US" altLang="ko-KR"/>
          </a:p>
          <a:p>
            <a:r>
              <a:rPr lang="ko-KR" altLang="en-US"/>
              <a:t>시사점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FC2F9-878E-672C-ECD5-D4235AE5B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" name="텍스트 개체 틀 56">
            <a:extLst>
              <a:ext uri="{FF2B5EF4-FFF2-40B4-BE49-F238E27FC236}">
                <a16:creationId xmlns:a16="http://schemas.microsoft.com/office/drawing/2014/main" id="{EE948316-296A-1F93-6BBD-C356AA2C60A3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534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BAC6667-6172-5156-4970-42B2B24F0548}"/>
              </a:ext>
            </a:extLst>
          </p:cNvPr>
          <p:cNvSpPr txBox="1">
            <a:spLocks/>
          </p:cNvSpPr>
          <p:nvPr/>
        </p:nvSpPr>
        <p:spPr>
          <a:xfrm>
            <a:off x="279773" y="181916"/>
            <a:ext cx="3027088" cy="43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■ 소송 배경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</p:txBody>
      </p:sp>
      <p:sp>
        <p:nvSpPr>
          <p:cNvPr id="18" name="텍스트 개체 틀 56">
            <a:extLst>
              <a:ext uri="{FF2B5EF4-FFF2-40B4-BE49-F238E27FC236}">
                <a16:creationId xmlns:a16="http://schemas.microsoft.com/office/drawing/2014/main" id="{DF2D9863-668D-BA5C-C9A1-36918319E7DE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20BAD7D-5E7D-E306-E9A3-024E0FCC2893}"/>
              </a:ext>
            </a:extLst>
          </p:cNvPr>
          <p:cNvSpPr txBox="1">
            <a:spLocks/>
          </p:cNvSpPr>
          <p:nvPr/>
        </p:nvSpPr>
        <p:spPr>
          <a:xfrm>
            <a:off x="273050" y="685972"/>
            <a:ext cx="9359900" cy="547933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현대산스 Head Bold" panose="020B0600000101010101" pitchFamily="50" charset="-127"/>
              <a:buNone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465750" indent="-28575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현대산스 Head" panose="020B0600000101010101" pitchFamily="50" charset="-127"/>
              <a:buChar char="－"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9388" marR="0" lvl="0" indent="-179388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Robert Jacobsen (</a:t>
            </a:r>
            <a:r>
              <a:rPr kumimoji="1" lang="ko-KR" altLang="en-US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원고</a:t>
            </a:r>
            <a:r>
              <a:rPr kumimoji="1" lang="en-US" altLang="ko-KR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,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Plaintiff</a:t>
            </a:r>
            <a:r>
              <a:rPr kumimoji="1" lang="en-US" altLang="ko-KR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)</a:t>
            </a:r>
          </a:p>
          <a:p>
            <a:pPr marL="645138" lvl="1" indent="-179388" latinLnBrk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kumimoji="1" lang="en-US" altLang="ko-KR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Ja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va Model Railroad Interface(JMRI)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오픈소스 저작권자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645138" lvl="1" indent="-179388" latinLnBrk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Leading member of the JMRI Project</a:t>
            </a:r>
          </a:p>
          <a:p>
            <a:pPr marL="645138" lvl="1" indent="-179388" latinLnBrk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Model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train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hobbyist</a:t>
            </a:r>
          </a:p>
          <a:p>
            <a:pPr marL="645138" lvl="1" indent="-179388" latinLnBrk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오픈소스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DecoderPro – Artistic License</a:t>
            </a:r>
            <a:endParaRPr kumimoji="1" lang="en-US" altLang="ko-KR" b="0" i="0" u="none" strike="noStrike" kern="0" cap="none" spc="0" normalizeH="0" baseline="0" noProof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kumimoji="1" lang="en-US" altLang="ko-KR" b="0" i="0" u="none" strike="noStrike" kern="0" cap="none" spc="0" normalizeH="0" baseline="0" noProof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kumimoji="1" lang="en-US" altLang="ko-KR" b="0" i="0" u="none" strike="noStrike" kern="0" cap="none" spc="0" normalizeH="0" baseline="0" noProof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kumimoji="1" lang="en-US" altLang="ko-KR" b="0" i="0" u="none" strike="noStrike" kern="0" cap="none" spc="0" normalizeH="0" baseline="0" noProof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kumimoji="1" lang="en-US" altLang="ko-KR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Matthew Katzer/Kamind Associates (</a:t>
            </a:r>
            <a:r>
              <a:rPr kumimoji="1" lang="ko-KR" altLang="en-US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피고</a:t>
            </a:r>
            <a:r>
              <a:rPr kumimoji="1" lang="en-US" altLang="ko-KR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,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defendant)</a:t>
            </a: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CEO</a:t>
            </a: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회사 위치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: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포틀랜드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,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오리건 주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model railroad software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판매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독점 소프트웨어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Decoder Commander </a:t>
            </a: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DecoderPro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의 일부 소스를 적용 후 특허 취득</a:t>
            </a: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645138" lvl="1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pic>
        <p:nvPicPr>
          <p:cNvPr id="2" name="Picture 2" descr="JMRI Logo">
            <a:extLst>
              <a:ext uri="{FF2B5EF4-FFF2-40B4-BE49-F238E27FC236}">
                <a16:creationId xmlns:a16="http://schemas.microsoft.com/office/drawing/2014/main" id="{5951A95E-DA46-67BF-F87C-0B1767A3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53" y="764704"/>
            <a:ext cx="2592288" cy="218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MIND IT">
            <a:extLst>
              <a:ext uri="{FF2B5EF4-FFF2-40B4-BE49-F238E27FC236}">
                <a16:creationId xmlns:a16="http://schemas.microsoft.com/office/drawing/2014/main" id="{2B3B71A2-352D-43ED-25E6-4F76D7BB4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02" y="3717032"/>
            <a:ext cx="3683148" cy="115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BAC6667-6172-5156-4970-42B2B24F0548}"/>
              </a:ext>
            </a:extLst>
          </p:cNvPr>
          <p:cNvSpPr txBox="1">
            <a:spLocks/>
          </p:cNvSpPr>
          <p:nvPr/>
        </p:nvSpPr>
        <p:spPr>
          <a:xfrm>
            <a:off x="279773" y="181916"/>
            <a:ext cx="3027088" cy="43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■ </a:t>
            </a:r>
            <a:r>
              <a:rPr lang="ko-KR" altLang="en-US" kern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타임 라인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</p:txBody>
      </p:sp>
      <p:sp>
        <p:nvSpPr>
          <p:cNvPr id="18" name="텍스트 개체 틀 56">
            <a:extLst>
              <a:ext uri="{FF2B5EF4-FFF2-40B4-BE49-F238E27FC236}">
                <a16:creationId xmlns:a16="http://schemas.microsoft.com/office/drawing/2014/main" id="{DF2D9863-668D-BA5C-C9A1-36918319E7DE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20BAD7D-5E7D-E306-E9A3-024E0FCC2893}"/>
              </a:ext>
            </a:extLst>
          </p:cNvPr>
          <p:cNvSpPr txBox="1">
            <a:spLocks/>
          </p:cNvSpPr>
          <p:nvPr/>
        </p:nvSpPr>
        <p:spPr>
          <a:xfrm>
            <a:off x="272480" y="692696"/>
            <a:ext cx="9359900" cy="547933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현대산스 Head Bold" panose="020B0600000101010101" pitchFamily="50" charset="-127"/>
              <a:buNone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465750" indent="-28575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현대산스 Head" panose="020B0600000101010101" pitchFamily="50" charset="-127"/>
              <a:buChar char="－"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Katzer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사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JMRI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상대로 특허 침해 제기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Jacobsen katzer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상대로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 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저작권 침해 소송 제기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1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심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: U.S. District Court(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지방법원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) N.D. California</a:t>
            </a:r>
          </a:p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항소심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: U.S. Court of Appeals(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고등법원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), Federal Circuit</a:t>
            </a:r>
          </a:p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파기환송심 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: U.S. District Court(</a:t>
            </a: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지방법원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) N.D. California</a:t>
            </a:r>
          </a:p>
          <a:p>
            <a:pPr marL="342900" indent="-342900" latinLnBrk="0">
              <a:lnSpc>
                <a:spcPct val="130000"/>
              </a:lnSpc>
              <a:buFont typeface="+mj-lt"/>
              <a:buAutoNum type="arabicPeriod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합의</a:t>
            </a:r>
            <a:r>
              <a:rPr lang="en-US" altLang="ko-KR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(Settlement)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78C0C1-A968-B42F-FC15-6F1826C2D85F}"/>
              </a:ext>
            </a:extLst>
          </p:cNvPr>
          <p:cNvSpPr/>
          <p:nvPr/>
        </p:nvSpPr>
        <p:spPr>
          <a:xfrm>
            <a:off x="560512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0D0E28-7BF6-A139-327A-6F6179897E3B}"/>
              </a:ext>
            </a:extLst>
          </p:cNvPr>
          <p:cNvSpPr/>
          <p:nvPr/>
        </p:nvSpPr>
        <p:spPr>
          <a:xfrm>
            <a:off x="2259901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1AC9FC-5028-A84E-3F1F-D64744EBDCD8}"/>
              </a:ext>
            </a:extLst>
          </p:cNvPr>
          <p:cNvSpPr/>
          <p:nvPr/>
        </p:nvSpPr>
        <p:spPr>
          <a:xfrm>
            <a:off x="3959290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736C3F3-6B3B-6005-2996-1E8E8EF3B544}"/>
              </a:ext>
            </a:extLst>
          </p:cNvPr>
          <p:cNvSpPr/>
          <p:nvPr/>
        </p:nvSpPr>
        <p:spPr>
          <a:xfrm>
            <a:off x="5658679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6E98652-7431-5DC6-BC31-056D8F342813}"/>
              </a:ext>
            </a:extLst>
          </p:cNvPr>
          <p:cNvSpPr/>
          <p:nvPr/>
        </p:nvSpPr>
        <p:spPr>
          <a:xfrm>
            <a:off x="7358068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AA386C-4E47-788E-6322-4CE2DB6688EA}"/>
              </a:ext>
            </a:extLst>
          </p:cNvPr>
          <p:cNvSpPr/>
          <p:nvPr/>
        </p:nvSpPr>
        <p:spPr>
          <a:xfrm>
            <a:off x="9057456" y="4986450"/>
            <a:ext cx="144016" cy="14401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0387F1-2DAE-2B51-9621-16F99681D662}"/>
              </a:ext>
            </a:extLst>
          </p:cNvPr>
          <p:cNvCxnSpPr>
            <a:cxnSpLocks/>
          </p:cNvCxnSpPr>
          <p:nvPr/>
        </p:nvCxnSpPr>
        <p:spPr>
          <a:xfrm>
            <a:off x="704528" y="5058458"/>
            <a:ext cx="155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70D1F0-2037-0317-EAF6-DCC0B0602B52}"/>
              </a:ext>
            </a:extLst>
          </p:cNvPr>
          <p:cNvCxnSpPr>
            <a:cxnSpLocks/>
          </p:cNvCxnSpPr>
          <p:nvPr/>
        </p:nvCxnSpPr>
        <p:spPr>
          <a:xfrm flipH="1">
            <a:off x="2403917" y="5058458"/>
            <a:ext cx="155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9310241-4DA0-DC0B-D4E4-E378794C0EAF}"/>
              </a:ext>
            </a:extLst>
          </p:cNvPr>
          <p:cNvCxnSpPr>
            <a:cxnSpLocks/>
          </p:cNvCxnSpPr>
          <p:nvPr/>
        </p:nvCxnSpPr>
        <p:spPr>
          <a:xfrm>
            <a:off x="4103306" y="5058458"/>
            <a:ext cx="155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EF2E962-28DE-BBA4-0F92-896077A3B517}"/>
              </a:ext>
            </a:extLst>
          </p:cNvPr>
          <p:cNvCxnSpPr>
            <a:cxnSpLocks/>
          </p:cNvCxnSpPr>
          <p:nvPr/>
        </p:nvCxnSpPr>
        <p:spPr>
          <a:xfrm flipH="1">
            <a:off x="5802695" y="5058458"/>
            <a:ext cx="1555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A15F2CD-346A-92AD-9BA6-3F9D69E40260}"/>
              </a:ext>
            </a:extLst>
          </p:cNvPr>
          <p:cNvCxnSpPr>
            <a:cxnSpLocks/>
          </p:cNvCxnSpPr>
          <p:nvPr/>
        </p:nvCxnSpPr>
        <p:spPr>
          <a:xfrm>
            <a:off x="7502084" y="5058458"/>
            <a:ext cx="155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B2086-5D43-136F-F5A0-AA1B9453329F}"/>
              </a:ext>
            </a:extLst>
          </p:cNvPr>
          <p:cNvSpPr txBox="1"/>
          <p:nvPr/>
        </p:nvSpPr>
        <p:spPr>
          <a:xfrm>
            <a:off x="280500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2005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7B40C0-97FB-88D5-D110-3BE047931C93}"/>
              </a:ext>
            </a:extLst>
          </p:cNvPr>
          <p:cNvSpPr txBox="1"/>
          <p:nvPr/>
        </p:nvSpPr>
        <p:spPr>
          <a:xfrm>
            <a:off x="1979889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2007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D5122-5C1B-696D-CDA8-E6E05D686425}"/>
              </a:ext>
            </a:extLst>
          </p:cNvPr>
          <p:cNvSpPr txBox="1"/>
          <p:nvPr/>
        </p:nvSpPr>
        <p:spPr>
          <a:xfrm>
            <a:off x="3679278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2008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1ECFF-4037-B70B-7D2C-E41DB76AFF13}"/>
              </a:ext>
            </a:extLst>
          </p:cNvPr>
          <p:cNvSpPr txBox="1"/>
          <p:nvPr/>
        </p:nvSpPr>
        <p:spPr>
          <a:xfrm>
            <a:off x="5375461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2009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F99972-F79D-D85C-F064-B906D5122D75}"/>
              </a:ext>
            </a:extLst>
          </p:cNvPr>
          <p:cNvSpPr txBox="1"/>
          <p:nvPr/>
        </p:nvSpPr>
        <p:spPr>
          <a:xfrm>
            <a:off x="7074850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2010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7E150-E201-71C9-1AB9-580FE43B16E5}"/>
              </a:ext>
            </a:extLst>
          </p:cNvPr>
          <p:cNvSpPr txBox="1"/>
          <p:nvPr/>
        </p:nvSpPr>
        <p:spPr>
          <a:xfrm>
            <a:off x="8774238" y="51827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L" panose="02020603020101020101" pitchFamily="18" charset="-127"/>
                <a:ea typeface="현대하모니 L" panose="02020603020101020101" pitchFamily="18" charset="-127"/>
              </a:rPr>
              <a:t>2011</a:t>
            </a:r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A0B72AB-2D24-AF03-5C34-C2A81E0B4BF1}"/>
              </a:ext>
            </a:extLst>
          </p:cNvPr>
          <p:cNvGrpSpPr/>
          <p:nvPr/>
        </p:nvGrpSpPr>
        <p:grpSpPr>
          <a:xfrm>
            <a:off x="1712640" y="4916016"/>
            <a:ext cx="302434" cy="290599"/>
            <a:chOff x="1345569" y="5014750"/>
            <a:chExt cx="302434" cy="290599"/>
          </a:xfrm>
        </p:grpSpPr>
        <p:sp>
          <p:nvSpPr>
            <p:cNvPr id="46" name="순서도: 천공 테이프 45">
              <a:extLst>
                <a:ext uri="{FF2B5EF4-FFF2-40B4-BE49-F238E27FC236}">
                  <a16:creationId xmlns:a16="http://schemas.microsoft.com/office/drawing/2014/main" id="{BE8CDF2B-EA08-E85F-12C1-CB2D53D36AEE}"/>
                </a:ext>
              </a:extLst>
            </p:cNvPr>
            <p:cNvSpPr/>
            <p:nvPr/>
          </p:nvSpPr>
          <p:spPr>
            <a:xfrm rot="5400000">
              <a:off x="1414802" y="5103483"/>
              <a:ext cx="176668" cy="113771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E42D5DE-AF96-6133-9023-D6444D7C5482}"/>
                </a:ext>
              </a:extLst>
            </p:cNvPr>
            <p:cNvSpPr/>
            <p:nvPr/>
          </p:nvSpPr>
          <p:spPr>
            <a:xfrm>
              <a:off x="1345569" y="5014750"/>
              <a:ext cx="302434" cy="72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FC6675-0FA6-4DA7-6936-5EBA276E8EFF}"/>
                </a:ext>
              </a:extLst>
            </p:cNvPr>
            <p:cNvSpPr/>
            <p:nvPr/>
          </p:nvSpPr>
          <p:spPr>
            <a:xfrm>
              <a:off x="1345569" y="5233343"/>
              <a:ext cx="302434" cy="72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B17E69F3-2956-CCEF-EC7B-8B8F35D7C3D8}"/>
              </a:ext>
            </a:extLst>
          </p:cNvPr>
          <p:cNvSpPr/>
          <p:nvPr/>
        </p:nvSpPr>
        <p:spPr>
          <a:xfrm>
            <a:off x="1268027" y="500550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8C5456-C68B-7B60-CFFC-DFB8AFEECD58}"/>
              </a:ext>
            </a:extLst>
          </p:cNvPr>
          <p:cNvCxnSpPr>
            <a:cxnSpLocks/>
            <a:stCxn id="53" idx="0"/>
            <a:endCxn id="60" idx="4"/>
          </p:cNvCxnSpPr>
          <p:nvPr/>
        </p:nvCxnSpPr>
        <p:spPr>
          <a:xfrm flipV="1">
            <a:off x="1322027" y="4648790"/>
            <a:ext cx="6904" cy="3567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E29E57C0-42FE-4146-13CD-E572A20A0E6A}"/>
              </a:ext>
            </a:extLst>
          </p:cNvPr>
          <p:cNvSpPr/>
          <p:nvPr/>
        </p:nvSpPr>
        <p:spPr>
          <a:xfrm>
            <a:off x="1274931" y="454079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3C1274-E70C-2DAB-E8A4-5061BEC1367D}"/>
              </a:ext>
            </a:extLst>
          </p:cNvPr>
          <p:cNvSpPr txBox="1"/>
          <p:nvPr/>
        </p:nvSpPr>
        <p:spPr>
          <a:xfrm>
            <a:off x="391014" y="3870840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2005.06.21</a:t>
            </a:r>
          </a:p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Katzer 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특허 취득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3145DA1-9A6D-85FB-CA1B-D3313FBD1764}"/>
              </a:ext>
            </a:extLst>
          </p:cNvPr>
          <p:cNvSpPr/>
          <p:nvPr/>
        </p:nvSpPr>
        <p:spPr>
          <a:xfrm>
            <a:off x="3168632" y="500550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8AE4FDB-1307-723C-8F9B-EF62D2CD4B46}"/>
              </a:ext>
            </a:extLst>
          </p:cNvPr>
          <p:cNvCxnSpPr>
            <a:cxnSpLocks/>
            <a:stCxn id="63" idx="0"/>
            <a:endCxn id="66" idx="4"/>
          </p:cNvCxnSpPr>
          <p:nvPr/>
        </p:nvCxnSpPr>
        <p:spPr>
          <a:xfrm flipV="1">
            <a:off x="3222632" y="4648790"/>
            <a:ext cx="6904" cy="3567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568A25B5-B6E9-AE9E-EAF2-814A178CF4E5}"/>
              </a:ext>
            </a:extLst>
          </p:cNvPr>
          <p:cNvSpPr/>
          <p:nvPr/>
        </p:nvSpPr>
        <p:spPr>
          <a:xfrm>
            <a:off x="3175536" y="454079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69C0745-8924-0452-02C3-9FBA5DA4EF38}"/>
              </a:ext>
            </a:extLst>
          </p:cNvPr>
          <p:cNvSpPr/>
          <p:nvPr/>
        </p:nvSpPr>
        <p:spPr>
          <a:xfrm>
            <a:off x="4868427" y="500550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CBC31B0-C166-5C9C-D167-1450DA05E534}"/>
              </a:ext>
            </a:extLst>
          </p:cNvPr>
          <p:cNvCxnSpPr>
            <a:cxnSpLocks/>
            <a:stCxn id="73" idx="0"/>
            <a:endCxn id="76" idx="4"/>
          </p:cNvCxnSpPr>
          <p:nvPr/>
        </p:nvCxnSpPr>
        <p:spPr>
          <a:xfrm flipV="1">
            <a:off x="4922427" y="4648790"/>
            <a:ext cx="6904" cy="3567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BBD31D38-7FBF-CB69-1D85-C193D974AD34}"/>
              </a:ext>
            </a:extLst>
          </p:cNvPr>
          <p:cNvSpPr/>
          <p:nvPr/>
        </p:nvSpPr>
        <p:spPr>
          <a:xfrm>
            <a:off x="4875331" y="454079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9B4149-EFDB-EAC5-4522-00A86AC76E66}"/>
              </a:ext>
            </a:extLst>
          </p:cNvPr>
          <p:cNvSpPr txBox="1"/>
          <p:nvPr/>
        </p:nvSpPr>
        <p:spPr>
          <a:xfrm>
            <a:off x="4245491" y="387084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2008.08.13</a:t>
            </a:r>
          </a:p>
          <a:p>
            <a:pPr algn="ctr"/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항소심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2BE3C0-57BD-283B-E01B-32712FBF8287}"/>
              </a:ext>
            </a:extLst>
          </p:cNvPr>
          <p:cNvSpPr txBox="1"/>
          <p:nvPr/>
        </p:nvSpPr>
        <p:spPr>
          <a:xfrm>
            <a:off x="2545696" y="387084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2007.08.17</a:t>
            </a:r>
          </a:p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심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2A6F919-83FF-FBEE-F95C-D577DAD78D3C}"/>
              </a:ext>
            </a:extLst>
          </p:cNvPr>
          <p:cNvSpPr/>
          <p:nvPr/>
        </p:nvSpPr>
        <p:spPr>
          <a:xfrm>
            <a:off x="6511372" y="500550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F7939FF-FE62-A88C-822E-B7D0CF3F3F8E}"/>
              </a:ext>
            </a:extLst>
          </p:cNvPr>
          <p:cNvCxnSpPr>
            <a:cxnSpLocks/>
            <a:stCxn id="83" idx="0"/>
            <a:endCxn id="85" idx="4"/>
          </p:cNvCxnSpPr>
          <p:nvPr/>
        </p:nvCxnSpPr>
        <p:spPr>
          <a:xfrm flipV="1">
            <a:off x="6565372" y="4648790"/>
            <a:ext cx="6904" cy="3567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3A586C1-C65A-2591-26C6-9A5E882B8B3F}"/>
              </a:ext>
            </a:extLst>
          </p:cNvPr>
          <p:cNvSpPr/>
          <p:nvPr/>
        </p:nvSpPr>
        <p:spPr>
          <a:xfrm>
            <a:off x="6518276" y="454079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9FAB60-191F-4F69-6C60-F291E809323B}"/>
              </a:ext>
            </a:extLst>
          </p:cNvPr>
          <p:cNvSpPr txBox="1"/>
          <p:nvPr/>
        </p:nvSpPr>
        <p:spPr>
          <a:xfrm>
            <a:off x="5888436" y="3870840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2009.10.10</a:t>
            </a:r>
          </a:p>
          <a:p>
            <a:pPr algn="ctr"/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파기환송심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F850C1C-FA78-BE20-B00C-296F746BD542}"/>
              </a:ext>
            </a:extLst>
          </p:cNvPr>
          <p:cNvSpPr/>
          <p:nvPr/>
        </p:nvSpPr>
        <p:spPr>
          <a:xfrm>
            <a:off x="8206620" y="500550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F0A9807-D77A-0FC6-9E5E-B0B5AE366F67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8260620" y="4648790"/>
            <a:ext cx="6904" cy="3567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73801FB-501D-A085-DB98-6C402D59C690}"/>
              </a:ext>
            </a:extLst>
          </p:cNvPr>
          <p:cNvSpPr/>
          <p:nvPr/>
        </p:nvSpPr>
        <p:spPr>
          <a:xfrm>
            <a:off x="8213524" y="4540790"/>
            <a:ext cx="108000" cy="108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E01933-0AB3-93B3-585D-76F5439A5241}"/>
              </a:ext>
            </a:extLst>
          </p:cNvPr>
          <p:cNvSpPr txBox="1"/>
          <p:nvPr/>
        </p:nvSpPr>
        <p:spPr>
          <a:xfrm>
            <a:off x="7648604" y="3870840"/>
            <a:ext cx="12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현대하모니 B" panose="02020603020101020101" pitchFamily="18" charset="-127"/>
                <a:ea typeface="현대하모니 B" panose="02020603020101020101" pitchFamily="18" charset="-127"/>
              </a:rPr>
              <a:t>2010.2.10</a:t>
            </a:r>
          </a:p>
          <a:p>
            <a:pPr algn="ctr"/>
            <a:r>
              <a:rPr lang="ko-KR" altLang="en-US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합의</a:t>
            </a:r>
          </a:p>
        </p:txBody>
      </p:sp>
    </p:spTree>
    <p:extLst>
      <p:ext uri="{BB962C8B-B14F-4D97-AF65-F5344CB8AC3E}">
        <p14:creationId xmlns:p14="http://schemas.microsoft.com/office/powerpoint/2010/main" val="188005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BAC6667-6172-5156-4970-42B2B24F0548}"/>
              </a:ext>
            </a:extLst>
          </p:cNvPr>
          <p:cNvSpPr txBox="1">
            <a:spLocks/>
          </p:cNvSpPr>
          <p:nvPr/>
        </p:nvSpPr>
        <p:spPr>
          <a:xfrm>
            <a:off x="279773" y="181916"/>
            <a:ext cx="3027088" cy="43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■ 주요 판결 내용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</p:txBody>
      </p:sp>
      <p:sp>
        <p:nvSpPr>
          <p:cNvPr id="18" name="텍스트 개체 틀 56">
            <a:extLst>
              <a:ext uri="{FF2B5EF4-FFF2-40B4-BE49-F238E27FC236}">
                <a16:creationId xmlns:a16="http://schemas.microsoft.com/office/drawing/2014/main" id="{DF2D9863-668D-BA5C-C9A1-36918319E7DE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6A2E4A-51AB-2D31-3724-AEEB90A602B3}"/>
              </a:ext>
            </a:extLst>
          </p:cNvPr>
          <p:cNvSpPr/>
          <p:nvPr/>
        </p:nvSpPr>
        <p:spPr>
          <a:xfrm>
            <a:off x="302016" y="846225"/>
            <a:ext cx="54000" cy="252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390EFA7A-4A46-EAC8-606D-000F55D2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90" y="1103777"/>
            <a:ext cx="6626341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6814" indent="-256814" defTabSz="1027257" fontAlgn="auto" latinLnBrk="0">
              <a:spcBef>
                <a:spcPts val="1733"/>
              </a:spcBef>
              <a:spcAft>
                <a:spcPts val="0"/>
              </a:spcAft>
              <a:buFontTx/>
              <a:buChar char="•"/>
            </a:pPr>
            <a:endParaRPr kumimoji="0" lang="ko-KR" altLang="en-US" sz="2022" b="1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CA3D30B0-80F5-19CF-3FD3-6CBE5F46D5B0}"/>
              </a:ext>
            </a:extLst>
          </p:cNvPr>
          <p:cNvSpPr txBox="1">
            <a:spLocks/>
          </p:cNvSpPr>
          <p:nvPr/>
        </p:nvSpPr>
        <p:spPr>
          <a:xfrm>
            <a:off x="329016" y="764704"/>
            <a:ext cx="7864344" cy="33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8355" tIns="69177" rIns="138355" bIns="69177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5726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심</a:t>
            </a:r>
            <a:r>
              <a:rPr lang="en-US" altLang="ko-KR"/>
              <a:t>(No. C 06-01905 JSW, United States District Court, N.D. California)</a:t>
            </a:r>
            <a:endParaRPr lang="en-US" dirty="0"/>
          </a:p>
        </p:txBody>
      </p:sp>
      <p:sp>
        <p:nvSpPr>
          <p:cNvPr id="5" name="텍스트 개체 틀 10">
            <a:extLst>
              <a:ext uri="{FF2B5EF4-FFF2-40B4-BE49-F238E27FC236}">
                <a16:creationId xmlns:a16="http://schemas.microsoft.com/office/drawing/2014/main" id="{D64F0306-5B26-F88F-760F-89A2887DC784}"/>
              </a:ext>
            </a:extLst>
          </p:cNvPr>
          <p:cNvSpPr txBox="1">
            <a:spLocks/>
          </p:cNvSpPr>
          <p:nvPr/>
        </p:nvSpPr>
        <p:spPr>
          <a:xfrm>
            <a:off x="364884" y="1193426"/>
            <a:ext cx="9013374" cy="1227462"/>
          </a:xfrm>
          <a:prstGeom prst="rect">
            <a:avLst/>
          </a:prstGeom>
        </p:spPr>
        <p:txBody>
          <a:bodyPr/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36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B" panose="020B0600000101010101" pitchFamily="50" charset="-127"/>
              <a:buChar char="-"/>
              <a:defRPr kumimoji="1" lang="ko-KR" altLang="en-US" sz="13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360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M" panose="020B0600000101010101" pitchFamily="50" charset="-127"/>
              <a:buNone/>
              <a:defRPr kumimoji="1" sz="13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B0600000101010101" pitchFamily="50" charset="-127"/>
                <a:ea typeface="현대하모니 M" panose="020B0600000101010101" pitchFamily="50" charset="-127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kern="0"/>
              <a:t>가처분 신청 기각</a:t>
            </a:r>
            <a:br>
              <a:rPr lang="en-US" altLang="ko-KR" kern="0"/>
            </a:br>
            <a:r>
              <a:rPr lang="en-US" altLang="ko-KR" sz="1300"/>
              <a:t>-</a:t>
            </a:r>
            <a:r>
              <a:rPr lang="ko-KR" altLang="en-US" sz="1300"/>
              <a:t> 사유 </a:t>
            </a:r>
            <a:r>
              <a:rPr lang="en-US" altLang="ko-KR" sz="1300"/>
              <a:t>: Katzer</a:t>
            </a:r>
            <a:r>
              <a:rPr lang="ko-KR" altLang="en-US" sz="1300"/>
              <a:t>의 행위가 일반적으로 </a:t>
            </a:r>
            <a:r>
              <a:rPr lang="en-US" altLang="ko-KR" sz="1300"/>
              <a:t>"</a:t>
            </a:r>
            <a:r>
              <a:rPr lang="ko-KR" altLang="en-US" sz="1300"/>
              <a:t>저작권법에 따른 원고의 저작권 및 독점적 권리를 침해하는 것</a:t>
            </a:r>
            <a:r>
              <a:rPr lang="en-US" altLang="ko-KR" sz="1300"/>
              <a:t>"</a:t>
            </a:r>
            <a:r>
              <a:rPr lang="ko-KR" altLang="en-US" sz="1300"/>
              <a:t>이지만 </a:t>
            </a:r>
            <a:r>
              <a:rPr lang="en-US" altLang="ko-KR" sz="1300"/>
              <a:t>Artistic </a:t>
            </a:r>
            <a:r>
              <a:rPr lang="ko-KR" altLang="en-US" sz="1300"/>
              <a:t>라이선스는 </a:t>
            </a:r>
            <a:br>
              <a:rPr lang="en-US" altLang="ko-KR" sz="1300"/>
            </a:br>
            <a:r>
              <a:rPr lang="en-US" altLang="ko-KR" sz="1300"/>
              <a:t>            </a:t>
            </a:r>
            <a:r>
              <a:rPr lang="ko-KR" altLang="en-US" sz="1300"/>
              <a:t>비독점적 라이선스이므로 저작권 침해로 간주하기는 어려움</a:t>
            </a:r>
            <a:endParaRPr lang="en-US" altLang="ko-KR" sz="13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F0FA29-B884-A75C-042B-C3656DDC0CB7}"/>
              </a:ext>
            </a:extLst>
          </p:cNvPr>
          <p:cNvSpPr/>
          <p:nvPr/>
        </p:nvSpPr>
        <p:spPr>
          <a:xfrm>
            <a:off x="302016" y="2760378"/>
            <a:ext cx="54000" cy="252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29968AED-9FB6-3495-2B44-D97A38B24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91" y="3017930"/>
            <a:ext cx="662634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6814" indent="-256814" defTabSz="1027257" fontAlgn="auto" latinLnBrk="0">
              <a:spcBef>
                <a:spcPts val="1733"/>
              </a:spcBef>
              <a:spcAft>
                <a:spcPts val="0"/>
              </a:spcAft>
              <a:buFontTx/>
              <a:buChar char="•"/>
            </a:pPr>
            <a:endParaRPr kumimoji="0" lang="ko-KR" altLang="en-US" sz="2022" b="1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15" name="텍스트 개체 틀 8">
            <a:extLst>
              <a:ext uri="{FF2B5EF4-FFF2-40B4-BE49-F238E27FC236}">
                <a16:creationId xmlns:a16="http://schemas.microsoft.com/office/drawing/2014/main" id="{DF0E5E7D-6900-04E0-9BC6-65B4A44A6892}"/>
              </a:ext>
            </a:extLst>
          </p:cNvPr>
          <p:cNvSpPr txBox="1">
            <a:spLocks/>
          </p:cNvSpPr>
          <p:nvPr/>
        </p:nvSpPr>
        <p:spPr>
          <a:xfrm>
            <a:off x="329016" y="2678857"/>
            <a:ext cx="8656432" cy="33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8355" tIns="69177" rIns="138355" bIns="69177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5726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심</a:t>
            </a:r>
            <a:r>
              <a:rPr lang="en-US" altLang="ko-KR"/>
              <a:t>(</a:t>
            </a:r>
            <a:r>
              <a:rPr lang="ko-KR" altLang="en-US"/>
              <a:t>항소심</a:t>
            </a:r>
            <a:r>
              <a:rPr lang="en-US" altLang="ko-KR"/>
              <a:t>, 535 F.3d 1373, United States Court of Appeals, Federal Circuit)</a:t>
            </a:r>
            <a:endParaRPr lang="en-US" dirty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96570D7F-ADAA-6943-468B-6537A2F3F52F}"/>
              </a:ext>
            </a:extLst>
          </p:cNvPr>
          <p:cNvSpPr txBox="1">
            <a:spLocks/>
          </p:cNvSpPr>
          <p:nvPr/>
        </p:nvSpPr>
        <p:spPr>
          <a:xfrm>
            <a:off x="364884" y="3107579"/>
            <a:ext cx="9013374" cy="785094"/>
          </a:xfrm>
          <a:prstGeom prst="rect">
            <a:avLst/>
          </a:prstGeom>
        </p:spPr>
        <p:txBody>
          <a:bodyPr/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36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B" panose="020B0600000101010101" pitchFamily="50" charset="-127"/>
              <a:buChar char="-"/>
              <a:defRPr kumimoji="1" lang="ko-KR" altLang="en-US" sz="13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360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M" panose="020B0600000101010101" pitchFamily="50" charset="-127"/>
              <a:buNone/>
              <a:defRPr kumimoji="1" sz="13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B0600000101010101" pitchFamily="50" charset="-127"/>
                <a:ea typeface="현대하모니 M" panose="020B0600000101010101" pitchFamily="50" charset="-127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kern="0"/>
              <a:t>파기환송</a:t>
            </a:r>
            <a:br>
              <a:rPr lang="en-US" altLang="ko-KR" kern="0"/>
            </a:br>
            <a:r>
              <a:rPr lang="en-US" altLang="ko-KR" sz="1300"/>
              <a:t>-</a:t>
            </a:r>
            <a:r>
              <a:rPr lang="ko-KR" altLang="en-US" sz="1300"/>
              <a:t> 사유 </a:t>
            </a:r>
            <a:r>
              <a:rPr lang="en-US" altLang="ko-KR" sz="1300"/>
              <a:t>: Jacobsen</a:t>
            </a:r>
            <a:r>
              <a:rPr lang="ko-KR" altLang="en-US" sz="1300"/>
              <a:t>의 저작권은 유효하며</a:t>
            </a:r>
            <a:r>
              <a:rPr lang="en-US" altLang="ko-KR" sz="1300"/>
              <a:t>, </a:t>
            </a:r>
            <a:r>
              <a:rPr lang="ko-KR" altLang="en-US" sz="1300"/>
              <a:t>오픈소스 라이선스에서 돈이 오가지 않는 것이 경제적 이익이 없다는 것을 의미하진 않음</a:t>
            </a:r>
            <a:br>
              <a:rPr lang="en-US" altLang="ko-KR" sz="1300"/>
            </a:br>
            <a:br>
              <a:rPr lang="en-US" altLang="ko-KR" sz="1300"/>
            </a:br>
            <a:endParaRPr lang="ko-KR" altLang="en-US" sz="13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C5413A-E1CA-1240-56F3-F0F52FC057CC}"/>
              </a:ext>
            </a:extLst>
          </p:cNvPr>
          <p:cNvSpPr/>
          <p:nvPr/>
        </p:nvSpPr>
        <p:spPr>
          <a:xfrm>
            <a:off x="302016" y="4734657"/>
            <a:ext cx="54000" cy="252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DA093919-5AAD-20BA-8621-64D74544B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90" y="4992209"/>
            <a:ext cx="6626341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6814" indent="-256814" defTabSz="1027257" fontAlgn="auto" latinLnBrk="0">
              <a:spcBef>
                <a:spcPts val="1733"/>
              </a:spcBef>
              <a:spcAft>
                <a:spcPts val="0"/>
              </a:spcAft>
              <a:buFontTx/>
              <a:buChar char="•"/>
            </a:pPr>
            <a:endParaRPr kumimoji="0" lang="ko-KR" altLang="en-US" sz="2022" b="1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CDE6364A-744F-5EE6-E5B1-9407B4679DD0}"/>
              </a:ext>
            </a:extLst>
          </p:cNvPr>
          <p:cNvSpPr txBox="1">
            <a:spLocks/>
          </p:cNvSpPr>
          <p:nvPr/>
        </p:nvSpPr>
        <p:spPr>
          <a:xfrm>
            <a:off x="329016" y="4653136"/>
            <a:ext cx="9754560" cy="33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8355" tIns="69177" rIns="138355" bIns="69177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5726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파기환송심</a:t>
            </a:r>
            <a:r>
              <a:rPr lang="en-US" altLang="ko-KR"/>
              <a:t>(No. C 06-01905 JSW, United States District Court, N.D. California)</a:t>
            </a:r>
            <a:endParaRPr lang="en-US" altLang="en-US" dirty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C770EB37-22AD-2EBD-43DA-9E62B9CF344F}"/>
              </a:ext>
            </a:extLst>
          </p:cNvPr>
          <p:cNvSpPr txBox="1">
            <a:spLocks/>
          </p:cNvSpPr>
          <p:nvPr/>
        </p:nvSpPr>
        <p:spPr>
          <a:xfrm>
            <a:off x="364884" y="5081858"/>
            <a:ext cx="9013374" cy="1227462"/>
          </a:xfrm>
          <a:prstGeom prst="rect">
            <a:avLst/>
          </a:prstGeom>
        </p:spPr>
        <p:txBody>
          <a:bodyPr/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36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B" panose="020B0600000101010101" pitchFamily="50" charset="-127"/>
              <a:buChar char="-"/>
              <a:defRPr kumimoji="1" lang="ko-KR" altLang="en-US" sz="13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360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M" panose="020B0600000101010101" pitchFamily="50" charset="-127"/>
              <a:buNone/>
              <a:defRPr kumimoji="1" sz="13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B0600000101010101" pitchFamily="50" charset="-127"/>
                <a:ea typeface="현대하모니 M" panose="020B0600000101010101" pitchFamily="50" charset="-127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kern="0"/>
              <a:t>가처분 신청 기각</a:t>
            </a:r>
            <a:br>
              <a:rPr lang="en-US" altLang="ko-KR" kern="0"/>
            </a:br>
            <a:r>
              <a:rPr lang="en-US" altLang="ko-KR" sz="1400"/>
              <a:t>-</a:t>
            </a:r>
            <a:r>
              <a:rPr lang="ko-KR" altLang="en-US" sz="1400"/>
              <a:t> 사유 </a:t>
            </a:r>
            <a:r>
              <a:rPr lang="en-US" altLang="ko-KR" sz="1400"/>
              <a:t>: </a:t>
            </a:r>
            <a:r>
              <a:rPr lang="ko-KR" altLang="en-US" sz="1400"/>
              <a:t>가처분 명령이 없는 경우 돌이킬 수 없는 피해가 발생할 가능성이 있다는 것을 입증하지 못함</a:t>
            </a:r>
            <a:endParaRPr lang="en-US" altLang="ko-KR" sz="1400"/>
          </a:p>
          <a:p>
            <a:pPr>
              <a:lnSpc>
                <a:spcPct val="120000"/>
              </a:lnSpc>
            </a:pPr>
            <a:r>
              <a:rPr lang="ko-KR" altLang="en-US"/>
              <a:t>그러나</a:t>
            </a:r>
            <a:r>
              <a:rPr lang="en-US" altLang="ko-KR"/>
              <a:t>, </a:t>
            </a:r>
            <a:r>
              <a:rPr lang="ko-KR" altLang="en-US"/>
              <a:t>원고는 자신의 이름</a:t>
            </a:r>
            <a:r>
              <a:rPr lang="en-US" altLang="ko-KR"/>
              <a:t>, </a:t>
            </a:r>
            <a:r>
              <a:rPr lang="ko-KR" altLang="en-US"/>
              <a:t>직함</a:t>
            </a:r>
            <a:r>
              <a:rPr lang="en-US" altLang="ko-KR"/>
              <a:t>, </a:t>
            </a:r>
            <a:r>
              <a:rPr lang="ko-KR" altLang="en-US"/>
              <a:t>라이선스 등을 기록함으로 기술적 보호조치를 취하였고 피고가 이를 복사하지 않고 </a:t>
            </a:r>
            <a:r>
              <a:rPr lang="en-US" altLang="ko-KR"/>
              <a:t>JMRI </a:t>
            </a:r>
            <a:r>
              <a:rPr lang="ko-KR" altLang="en-US"/>
              <a:t>파일을 자체 사용한 사실을 변함이 없으며 이는 </a:t>
            </a:r>
            <a:r>
              <a:rPr lang="en-US" altLang="ko-KR"/>
              <a:t>DMCA</a:t>
            </a:r>
            <a:r>
              <a:rPr lang="ko-KR" altLang="en-US"/>
              <a:t> 소송에는 원고에게 유리한 요소일 것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0791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BAC6667-6172-5156-4970-42B2B24F0548}"/>
              </a:ext>
            </a:extLst>
          </p:cNvPr>
          <p:cNvSpPr txBox="1">
            <a:spLocks/>
          </p:cNvSpPr>
          <p:nvPr/>
        </p:nvSpPr>
        <p:spPr>
          <a:xfrm>
            <a:off x="279773" y="181916"/>
            <a:ext cx="3027088" cy="43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■ 주요 판결 내용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</p:txBody>
      </p:sp>
      <p:sp>
        <p:nvSpPr>
          <p:cNvPr id="18" name="텍스트 개체 틀 56">
            <a:extLst>
              <a:ext uri="{FF2B5EF4-FFF2-40B4-BE49-F238E27FC236}">
                <a16:creationId xmlns:a16="http://schemas.microsoft.com/office/drawing/2014/main" id="{DF2D9863-668D-BA5C-C9A1-36918319E7DE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6A2E4A-51AB-2D31-3724-AEEB90A602B3}"/>
              </a:ext>
            </a:extLst>
          </p:cNvPr>
          <p:cNvSpPr/>
          <p:nvPr/>
        </p:nvSpPr>
        <p:spPr>
          <a:xfrm>
            <a:off x="302016" y="846225"/>
            <a:ext cx="54000" cy="25200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390EFA7A-4A46-EAC8-606D-000F55D2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90" y="1103777"/>
            <a:ext cx="6626341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56814" indent="-256814" defTabSz="1027257" fontAlgn="auto" latinLnBrk="0">
              <a:spcBef>
                <a:spcPts val="1733"/>
              </a:spcBef>
              <a:spcAft>
                <a:spcPts val="0"/>
              </a:spcAft>
              <a:buFontTx/>
              <a:buChar char="•"/>
            </a:pPr>
            <a:endParaRPr kumimoji="0" lang="ko-KR" altLang="en-US" sz="2022" b="1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현대하모니 L" pitchFamily="18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CA3D30B0-80F5-19CF-3FD3-6CBE5F46D5B0}"/>
              </a:ext>
            </a:extLst>
          </p:cNvPr>
          <p:cNvSpPr txBox="1">
            <a:spLocks/>
          </p:cNvSpPr>
          <p:nvPr/>
        </p:nvSpPr>
        <p:spPr>
          <a:xfrm>
            <a:off x="329016" y="764704"/>
            <a:ext cx="7864344" cy="33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8355" tIns="69177" rIns="138355" bIns="69177" anchor="ctr"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57263" fontAlgn="auto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/>
              <a:t>합의</a:t>
            </a:r>
            <a:endParaRPr lang="en-US" dirty="0"/>
          </a:p>
        </p:txBody>
      </p:sp>
      <p:sp>
        <p:nvSpPr>
          <p:cNvPr id="5" name="텍스트 개체 틀 10">
            <a:extLst>
              <a:ext uri="{FF2B5EF4-FFF2-40B4-BE49-F238E27FC236}">
                <a16:creationId xmlns:a16="http://schemas.microsoft.com/office/drawing/2014/main" id="{D64F0306-5B26-F88F-760F-89A2887DC784}"/>
              </a:ext>
            </a:extLst>
          </p:cNvPr>
          <p:cNvSpPr txBox="1">
            <a:spLocks/>
          </p:cNvSpPr>
          <p:nvPr/>
        </p:nvSpPr>
        <p:spPr>
          <a:xfrm>
            <a:off x="364884" y="1193426"/>
            <a:ext cx="9013374" cy="1227462"/>
          </a:xfrm>
          <a:prstGeom prst="rect">
            <a:avLst/>
          </a:prstGeom>
        </p:spPr>
        <p:txBody>
          <a:bodyPr/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4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defRPr>
            </a:lvl1pPr>
            <a:lvl2pPr marL="36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B" panose="020B0600000101010101" pitchFamily="50" charset="-127"/>
              <a:buChar char="-"/>
              <a:defRPr kumimoji="1" lang="ko-KR" altLang="en-US" sz="13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360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현대하모니 M" panose="020B0600000101010101" pitchFamily="50" charset="-127"/>
              <a:buNone/>
              <a:defRPr kumimoji="1" sz="13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B0600000101010101" pitchFamily="50" charset="-127"/>
                <a:ea typeface="현대하모니 M" panose="020B0600000101010101" pitchFamily="50" charset="-127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1300"/>
              <a:t>피고</a:t>
            </a:r>
            <a:r>
              <a:rPr lang="en-US" altLang="ko-KR" sz="1300"/>
              <a:t>(Katzer)</a:t>
            </a:r>
            <a:r>
              <a:rPr lang="ko-KR" altLang="en-US" sz="1300"/>
              <a:t>는 </a:t>
            </a:r>
            <a:r>
              <a:rPr lang="en-US" altLang="ko-KR" sz="1300"/>
              <a:t>Jacobsen(</a:t>
            </a:r>
            <a:r>
              <a:rPr lang="ko-KR" altLang="en-US" sz="1300"/>
              <a:t>원고</a:t>
            </a:r>
            <a:r>
              <a:rPr lang="en-US" altLang="ko-KR" sz="1300"/>
              <a:t>)</a:t>
            </a:r>
            <a:r>
              <a:rPr lang="ko-KR" altLang="en-US" sz="1300"/>
              <a:t>에 </a:t>
            </a:r>
            <a:r>
              <a:rPr lang="en-US" altLang="ko-KR" sz="1300"/>
              <a:t>$100,000 </a:t>
            </a:r>
            <a:r>
              <a:rPr lang="ko-KR" altLang="en-US" sz="1300"/>
              <a:t>지불</a:t>
            </a:r>
            <a:endParaRPr lang="en-US" altLang="ko-KR" sz="1300"/>
          </a:p>
          <a:p>
            <a:pPr lvl="1">
              <a:lnSpc>
                <a:spcPct val="120000"/>
              </a:lnSpc>
            </a:pPr>
            <a:r>
              <a:rPr lang="en-US" altLang="ko-KR" sz="1200"/>
              <a:t>$20,000 in 30 days, $40,000 within 6 months, $40,000 within 18 months</a:t>
            </a:r>
          </a:p>
          <a:p>
            <a:pPr>
              <a:lnSpc>
                <a:spcPct val="120000"/>
              </a:lnSpc>
            </a:pPr>
            <a:r>
              <a:rPr lang="ko-KR" altLang="en-US" sz="1300"/>
              <a:t>피고</a:t>
            </a:r>
            <a:r>
              <a:rPr lang="en-US" altLang="ko-KR" sz="1300"/>
              <a:t>(Katzer)</a:t>
            </a:r>
            <a:r>
              <a:rPr lang="ko-KR" altLang="en-US" sz="1300"/>
              <a:t>는 </a:t>
            </a:r>
            <a:r>
              <a:rPr lang="en-US" altLang="ko-KR" sz="1300"/>
              <a:t>JMRI </a:t>
            </a:r>
            <a:r>
              <a:rPr lang="ko-KR" altLang="en-US" sz="1300"/>
              <a:t>의 어떤 소스코드</a:t>
            </a:r>
            <a:r>
              <a:rPr lang="en-US" altLang="ko-KR" sz="1300"/>
              <a:t>, </a:t>
            </a:r>
            <a:r>
              <a:rPr lang="ko-KR" altLang="en-US" sz="1300"/>
              <a:t>문서</a:t>
            </a:r>
            <a:r>
              <a:rPr lang="en-US" altLang="ko-KR" sz="1300"/>
              <a:t>, </a:t>
            </a:r>
            <a:r>
              <a:rPr lang="ko-KR" altLang="en-US" sz="1300"/>
              <a:t>이미지</a:t>
            </a:r>
            <a:r>
              <a:rPr lang="en-US" altLang="ko-KR" sz="1300"/>
              <a:t> </a:t>
            </a:r>
            <a:r>
              <a:rPr lang="ko-KR" altLang="en-US" sz="1300"/>
              <a:t>등의 데이터를 수정</a:t>
            </a:r>
            <a:r>
              <a:rPr lang="en-US" altLang="ko-KR" sz="1300"/>
              <a:t>, </a:t>
            </a:r>
            <a:r>
              <a:rPr lang="ko-KR" altLang="en-US" sz="1300"/>
              <a:t>복제하는 것을 영구히 금지</a:t>
            </a:r>
            <a:endParaRPr lang="en-US" altLang="ko-KR" sz="1300"/>
          </a:p>
          <a:p>
            <a:pPr>
              <a:lnSpc>
                <a:spcPct val="120000"/>
              </a:lnSpc>
            </a:pPr>
            <a:r>
              <a:rPr lang="ko-KR" altLang="en-US" sz="1300"/>
              <a:t>피고</a:t>
            </a:r>
            <a:r>
              <a:rPr lang="en-US" altLang="ko-KR" sz="1300"/>
              <a:t>(Katzer) JMRI </a:t>
            </a:r>
            <a:r>
              <a:rPr lang="ko-KR" altLang="en-US" sz="1300"/>
              <a:t>에서 사용하는 모든 상표를 사용 불가</a:t>
            </a:r>
            <a:r>
              <a:rPr lang="en-US" altLang="ko-KR" sz="1300"/>
              <a:t>(Computer Dispatcher Pro </a:t>
            </a:r>
            <a:r>
              <a:rPr lang="ko-KR" altLang="en-US" sz="1300"/>
              <a:t>제외</a:t>
            </a:r>
            <a:r>
              <a:rPr lang="en-US" altLang="ko-KR" sz="13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99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BAC6667-6172-5156-4970-42B2B24F0548}"/>
              </a:ext>
            </a:extLst>
          </p:cNvPr>
          <p:cNvSpPr txBox="1">
            <a:spLocks/>
          </p:cNvSpPr>
          <p:nvPr/>
        </p:nvSpPr>
        <p:spPr>
          <a:xfrm>
            <a:off x="279773" y="181916"/>
            <a:ext cx="3027088" cy="432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0" cap="none" spc="0" normalizeH="0" baseline="0" noProof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■ 시사점</a:t>
            </a:r>
            <a:endParaRPr kumimoji="1" lang="ko-KR" altLang="en-US" sz="2000" b="0" i="0" u="none" strike="noStrike" kern="0" cap="none" spc="0" normalizeH="0" baseline="0" noProof="0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</p:txBody>
      </p:sp>
      <p:sp>
        <p:nvSpPr>
          <p:cNvPr id="18" name="텍스트 개체 틀 56">
            <a:extLst>
              <a:ext uri="{FF2B5EF4-FFF2-40B4-BE49-F238E27FC236}">
                <a16:creationId xmlns:a16="http://schemas.microsoft.com/office/drawing/2014/main" id="{DF2D9863-668D-BA5C-C9A1-36918319E7DE}"/>
              </a:ext>
            </a:extLst>
          </p:cNvPr>
          <p:cNvSpPr txBox="1">
            <a:spLocks/>
          </p:cNvSpPr>
          <p:nvPr/>
        </p:nvSpPr>
        <p:spPr>
          <a:xfrm>
            <a:off x="8625408" y="179015"/>
            <a:ext cx="864000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57600" rIns="83969" bIns="41985" anchor="ctr" anchorCtr="0">
            <a:noAutofit/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lang="ko-KR" altLang="en-US" sz="1100" kern="1200" dirty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838200" eaLnBrk="1" hangingPunct="1">
              <a:spcBef>
                <a:spcPct val="0"/>
              </a:spcBef>
            </a:pPr>
            <a:r>
              <a:rPr lang="ko-KR" altLang="en-US" sz="1200">
                <a:gradFill>
                  <a:gsLst>
                    <a:gs pos="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</a:rPr>
              <a:t>일반</a:t>
            </a:r>
            <a:endParaRPr lang="ko-KR" altLang="en-US" sz="1400" dirty="0">
              <a:gradFill>
                <a:gsLst>
                  <a:gs pos="0">
                    <a:srgbClr val="FF0000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28039449-1328-AE2B-EA6C-5271A47B449C}"/>
              </a:ext>
            </a:extLst>
          </p:cNvPr>
          <p:cNvSpPr txBox="1">
            <a:spLocks/>
          </p:cNvSpPr>
          <p:nvPr/>
        </p:nvSpPr>
        <p:spPr>
          <a:xfrm>
            <a:off x="273050" y="685972"/>
            <a:ext cx="9359900" cy="5479332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현대산스 Head Bold" panose="020B0600000101010101" pitchFamily="50" charset="-127"/>
              <a:buNone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defRPr>
            </a:lvl1pPr>
            <a:lvl2pPr marL="465750" indent="-285750" algn="l" rtl="0" eaLnBrk="0" fontAlgn="base" latinLnBrk="1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현대산스 Head" panose="020B0600000101010101" pitchFamily="50" charset="-127"/>
              <a:buChar char="－"/>
              <a:defRPr kumimoji="1" sz="16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30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9388" marR="0" lvl="0" indent="-179388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kumimoji="1" lang="ko-KR" altLang="en-US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오픈소스 라이선스의 </a:t>
            </a:r>
            <a:r>
              <a:rPr kumimoji="1" lang="en-US" altLang="ko-KR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Enforceability </a:t>
            </a:r>
            <a:r>
              <a:rPr kumimoji="1" lang="ko-KR" altLang="en-US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와 </a:t>
            </a:r>
            <a:r>
              <a:rPr kumimoji="1" lang="en-US" altLang="ko-KR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Copyright </a:t>
            </a:r>
            <a:r>
              <a:rPr kumimoji="1" lang="ko-KR" altLang="en-US" sz="1600" b="0" i="0" u="none" strike="noStrike" kern="0" cap="none" spc="0" normalizeH="0" baseline="0" noProof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B" panose="02020603020101020101" pitchFamily="18" charset="-127"/>
                <a:ea typeface="현대하모니 B" panose="02020603020101020101" pitchFamily="18" charset="-127"/>
                <a:cs typeface="+mn-cs"/>
              </a:rPr>
              <a:t>를 확립해주는 소송</a:t>
            </a:r>
            <a:endParaRPr kumimoji="1" lang="en-US" altLang="ko-KR" sz="1600" b="0" i="0" u="none" strike="noStrike" kern="0" cap="none" spc="0" normalizeH="0" baseline="0" noProof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B" panose="02020603020101020101" pitchFamily="18" charset="-127"/>
              <a:ea typeface="현대하모니 B" panose="02020603020101020101" pitchFamily="18" charset="-127"/>
              <a:cs typeface="+mn-cs"/>
            </a:endParaRPr>
          </a:p>
          <a:p>
            <a:pPr marL="645138" lvl="1" indent="-179388" latinLnBrk="0"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가처분 신청은 기각됐지만 판결문에서 오픈소스 라이선스의 법적 구속력과 저작권 침해 가능성을 열어둠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오픈소스의 경제적 파급력 및 경제적 동기가 발생할 수 있음을 인정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marL="179388" indent="-179388" latinLnBrk="0">
              <a:lnSpc>
                <a:spcPct val="130000"/>
              </a:lnSpc>
              <a:buFont typeface="Wingdings" panose="05000000000000000000" pitchFamily="2" charset="2"/>
              <a:buChar char="§"/>
              <a:tabLst>
                <a:tab pos="84138" algn="l"/>
              </a:tabLst>
              <a:defRPr/>
            </a:pPr>
            <a:r>
              <a:rPr lang="ko-KR" altLang="en-US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참고문헌</a:t>
            </a:r>
            <a:endParaRPr lang="en-US" altLang="ko-KR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  <a:p>
            <a:pPr latinLnBrk="0">
              <a:lnSpc>
                <a:spcPct val="130000"/>
              </a:lnSpc>
              <a:tabLst>
                <a:tab pos="84138" algn="l"/>
              </a:tabLst>
              <a:defRPr/>
            </a:pPr>
            <a:r>
              <a:rPr lang="en-US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[1] Reddy, Hersh R. "Jacobsen v. Katzer: the Federal Circuit weighs in on the enforceability of free and open source software licenses." Berkeley Tech. LJ 24 (2009): 299. </a:t>
            </a:r>
          </a:p>
          <a:p>
            <a:pPr latinLnBrk="0">
              <a:lnSpc>
                <a:spcPct val="130000"/>
              </a:lnSpc>
              <a:tabLst>
                <a:tab pos="84138" algn="l"/>
              </a:tabLst>
              <a:defRPr/>
            </a:pPr>
            <a:r>
              <a:rPr lang="en-US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[2] Narodick, Benjamin I. "Smothered by Judicial Love: How Jacobson v. Katzer Could Bring Open Source Software Development to a Standstill." BUJ Sci. &amp; Tech. L. 16 (2010): 264.</a:t>
            </a:r>
          </a:p>
          <a:p>
            <a:pPr latinLnBrk="0">
              <a:lnSpc>
                <a:spcPct val="130000"/>
              </a:lnSpc>
              <a:tabLst>
                <a:tab pos="84138" algn="l"/>
              </a:tabLst>
              <a:defRPr/>
            </a:pPr>
            <a:r>
              <a:rPr lang="en-US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[3] Jacobsen v. Katzer, No. C 06-01905 JSW (N.D. Cal. Aug. 17, 2007)</a:t>
            </a:r>
            <a:br>
              <a:rPr lang="en-US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</a:br>
            <a:r>
              <a:rPr lang="en-US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[4] </a:t>
            </a:r>
            <a:r>
              <a:rPr lang="de-DE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Jacobsen v. Katzer, 535 F.3d 1373 (Fed. Cir. 2008)</a:t>
            </a:r>
            <a:br>
              <a:rPr lang="de-DE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</a:br>
            <a:r>
              <a:rPr lang="de-DE" altLang="ko-KR" sz="1200" ker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/>
                </a:solidFill>
              </a:rPr>
              <a:t>[5] Jacobsen v. Katzer, 609 F. Supp. 2d 925 (N.D. Cal. 2009)</a:t>
            </a:r>
            <a:endParaRPr lang="en-US" altLang="ko-KR" sz="1200" kern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9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F6B51-B71C-7249-35A0-4F4184B34049}"/>
              </a:ext>
            </a:extLst>
          </p:cNvPr>
          <p:cNvSpPr txBox="1"/>
          <p:nvPr/>
        </p:nvSpPr>
        <p:spPr>
          <a:xfrm>
            <a:off x="4314043" y="3075057"/>
            <a:ext cx="1277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Q&amp;A</a:t>
            </a:r>
            <a:endParaRPr lang="ko-KR" altLang="en-US" sz="40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20831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F8F8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1000"/>
          </a:spcBef>
          <a:defRPr sz="1300" smtClean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300" dirty="0" err="1" smtClean="0">
            <a:ln>
              <a:solidFill>
                <a:srgbClr val="000000">
                  <a:alpha val="0"/>
                </a:srgbClr>
              </a:solidFill>
            </a:ln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0F476FF9581CD4FA05127B8927F907A" ma:contentTypeVersion="14" ma:contentTypeDescription="새 문서를 만듭니다." ma:contentTypeScope="" ma:versionID="2577a2e19f90f7c8ae75b37c41677b5a">
  <xsd:schema xmlns:xsd="http://www.w3.org/2001/XMLSchema" xmlns:xs="http://www.w3.org/2001/XMLSchema" xmlns:p="http://schemas.microsoft.com/office/2006/metadata/properties" xmlns:ns2="d9eadc1d-76f7-4a74-a5c6-33aa031b401f" xmlns:ns3="82cce309-91a3-4810-93ab-228ee8c0d7d1" targetNamespace="http://schemas.microsoft.com/office/2006/metadata/properties" ma:root="true" ma:fieldsID="3bc8796dd6d3458e0d0d2aaa1dd863ba" ns2:_="" ns3:_="">
    <xsd:import namespace="d9eadc1d-76f7-4a74-a5c6-33aa031b401f"/>
    <xsd:import namespace="82cce309-91a3-4810-93ab-228ee8c0d7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eadc1d-76f7-4a74-a5c6-33aa031b4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98b4ddb5-9792-4103-acad-6387fb66c9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ce309-91a3-4810-93ab-228ee8c0d7d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4abc589-0358-4586-b20a-b509e2b34036}" ma:internalName="TaxCatchAll" ma:showField="CatchAllData" ma:web="82cce309-91a3-4810-93ab-228ee8c0d7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cce309-91a3-4810-93ab-228ee8c0d7d1" xsi:nil="true"/>
    <lcf76f155ced4ddcb4097134ff3c332f xmlns="d9eadc1d-76f7-4a74-a5c6-33aa031b401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2B562C-BDD6-490F-B96E-D31C1BF04B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eadc1d-76f7-4a74-a5c6-33aa031b401f"/>
    <ds:schemaRef ds:uri="82cce309-91a3-4810-93ab-228ee8c0d7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5D3153-17C8-4DE7-96D4-22B1712D8253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82cce309-91a3-4810-93ab-228ee8c0d7d1"/>
    <ds:schemaRef ds:uri="d9eadc1d-76f7-4a74-a5c6-33aa031b401f"/>
  </ds:schemaRefs>
</ds:datastoreItem>
</file>

<file path=customXml/itemProps3.xml><?xml version="1.0" encoding="utf-8"?>
<ds:datastoreItem xmlns:ds="http://schemas.openxmlformats.org/officeDocument/2006/customXml" ds:itemID="{59C73BD4-9D4F-452B-9B48-80AD10E6F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MMClips>0</MMClips>
  <HiddenSlides>0</HiddenSlides>
  <LinksUpToDate>false</LinksUpToDate>
  <Notes>5</Notes>
  <Paragraphs>86</Paragraphs>
  <PresentationFormat>A4 용지(210x297mm)</PresentationFormat>
  <ScaleCrop>false</ScaleCrop>
  <Slides>8</Slides>
  <SharedDoc>false</SharedDoc>
  <HyperlinksChanged>false</HyperlinksChanged>
  <AppVersion>16.0000</AppVersion>
  <Words>624</Words>
  <TotalTime>0</TotalTime>
  <Application>Microsoft Office PowerPoint</Application>
  <Template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</dc:creator>
  <dcterms:modified xsi:type="dcterms:W3CDTF">2024-08-13T22:39:46Z</dcterms:modified>
  <dc:title>슬라이드 0</dc:title>
  <cp:lastPrinted>2023-05-03T00:20:36Z</cp:lastPrinted>
  <cp:lastModifiedBy>김형진( KIM HYEONG JIN ) R&amp;D기술운영팀</cp:lastModifiedBy>
  <dcterms:created xsi:type="dcterms:W3CDTF">2010-10-13T05:26:30Z</dcterms:created>
  <cp:revision>1334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0x01010070F476FF9581CD4FA05127B8927F907A</vt:lpwstr>
  </property>
  <property fmtid="{D5CDD505-2E9C-101B-9397-08002B2CF9AE}" pid="3" name="MediaServiceImageTags">
    <vt:lpwstr/>
  </property>
</Properties>
</file>