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sldIdLst>
    <p:sldId id="269" r:id="rId2"/>
    <p:sldId id="338" r:id="rId3"/>
    <p:sldId id="336" r:id="rId4"/>
    <p:sldId id="325" r:id="rId5"/>
    <p:sldId id="349" r:id="rId6"/>
    <p:sldId id="339" r:id="rId7"/>
    <p:sldId id="341" r:id="rId8"/>
    <p:sldId id="351" r:id="rId9"/>
    <p:sldId id="352" r:id="rId10"/>
    <p:sldId id="350" r:id="rId11"/>
    <p:sldId id="344" r:id="rId12"/>
    <p:sldId id="354" r:id="rId13"/>
    <p:sldId id="353" r:id="rId14"/>
    <p:sldId id="356" r:id="rId15"/>
    <p:sldId id="355" r:id="rId16"/>
    <p:sldId id="358" r:id="rId17"/>
    <p:sldId id="359" r:id="rId18"/>
    <p:sldId id="316" r:id="rId19"/>
  </p:sldIdLst>
  <p:sldSz cx="12192000" cy="6858000"/>
  <p:notesSz cx="6881813" cy="9296400"/>
  <p:embeddedFontLst>
    <p:embeddedFont>
      <p:font typeface="NanumSquare ExtraBold" panose="020B0600000101010101" pitchFamily="34" charset="-127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0"/>
    <p:restoredTop sz="97348"/>
  </p:normalViewPr>
  <p:slideViewPr>
    <p:cSldViewPr snapToGrid="0" snapToObjects="1">
      <p:cViewPr varScale="1">
        <p:scale>
          <a:sx n="170" d="100"/>
          <a:sy n="170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>
            <a:lvl1pPr>
              <a:defRPr b="1" i="0"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pPr algn="r"/>
            <a:fld id="{00000000-1234-1234-1234-123412341234}" type="slidenum">
              <a:rPr lang="en-CA" sz="1200" smtClean="0">
                <a:solidFill>
                  <a:schemeClr val="dk1"/>
                </a:solidFill>
                <a:cs typeface="Calibri"/>
                <a:sym typeface="Calibri"/>
              </a:rPr>
              <a:pPr algn="r"/>
              <a:t>‹#›</a:t>
            </a:fld>
            <a:endParaRPr lang="en-CA" sz="1200" dirty="0">
              <a:solidFill>
                <a:schemeClr val="dk1"/>
              </a:solidFill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1" i="0" u="none" strike="noStrike" cap="none">
        <a:solidFill>
          <a:srgbClr val="000000"/>
        </a:solidFill>
        <a:latin typeface="NanumSquare ExtraBold" panose="020B0600000101010101" pitchFamily="34" charset="-127"/>
        <a:ea typeface="NanumSquare ExtraBold" panose="020B0600000101010101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588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90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71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37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14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4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77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16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3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984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eb45ff1_4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4" name="Google Shape;184;g2c4eb45ff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83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7F7F7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800"/>
              <a:buFont typeface="Arial"/>
              <a:buNone/>
              <a:defRPr sz="2400" b="1" i="0" u="none" strike="noStrike" cap="none">
                <a:solidFill>
                  <a:srgbClr val="00B4C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71D42AB-B5C7-3445-B365-D53D600DF9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42" y="6086955"/>
            <a:ext cx="2027583" cy="5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737350"/>
            <a:ext cx="4029075" cy="12065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3" y="6737350"/>
            <a:ext cx="4029075" cy="12065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75" cy="12065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00B4C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7F7F7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7F7F7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72C345-2F1C-DD46-9457-1079926AA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542" y="6086955"/>
            <a:ext cx="2027583" cy="54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ore-KR" altLang="en-US"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 ExtraBold" panose="020B0600000101010101" pitchFamily="34" charset="-127"/>
          <a:ea typeface="NanumSquare Extra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 ExtraBold" panose="020B0600000101010101" pitchFamily="34" charset="-127"/>
          <a:ea typeface="NanumSquare Extra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 ExtraBold" panose="020B0600000101010101" pitchFamily="34" charset="-127"/>
          <a:ea typeface="NanumSquare ExtraBold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about/chart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chainproject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blog/2024/20240219_orange_lass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KWG/meeting/discussions/5#discussioncomment-879629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kwg.slack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hain-project.github.io/OpenChain-KWG/meeting/20t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subgroup/tool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subgroup/leg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KWG/subgroup/plan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D246-4EEC-FC4B-947E-ADB3A5EE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2024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분기 </a:t>
            </a:r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E765C-316C-4F43-9123-588DB77A3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2024-03-26</a:t>
            </a:r>
            <a:endParaRPr kumimoji="1" lang="ko-Kore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B932F6-9FAD-9A48-A5CE-EB75A2C4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0287" y="1516137"/>
            <a:ext cx="7779026" cy="21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u="none" strike="noStrike" cap="none" dirty="0" err="1">
                <a:solidFill>
                  <a:srgbClr val="00B4C2"/>
                </a:solidFill>
                <a:sym typeface="Calibri"/>
              </a:rPr>
              <a:t>OpenChain</a:t>
            </a:r>
            <a:r>
              <a:rPr lang="en-US" sz="3200" u="none" strike="noStrike" cap="none" dirty="0">
                <a:solidFill>
                  <a:srgbClr val="00B4C2"/>
                </a:solidFill>
                <a:sym typeface="Calibri"/>
              </a:rPr>
              <a:t> KWG </a:t>
            </a:r>
            <a:r>
              <a:rPr lang="ko-KR" altLang="en-US" sz="3200" u="none" strike="noStrike" cap="none" dirty="0">
                <a:solidFill>
                  <a:srgbClr val="00B4C2"/>
                </a:solidFill>
                <a:sym typeface="Calibri"/>
              </a:rPr>
              <a:t>가입 조건</a:t>
            </a:r>
            <a:r>
              <a:rPr lang="en-US" altLang="ko-KR" sz="3200" u="none" strike="noStrike" cap="none" dirty="0">
                <a:solidFill>
                  <a:srgbClr val="00B4C2"/>
                </a:solidFill>
                <a:sym typeface="Calibri"/>
              </a:rPr>
              <a:t> </a:t>
            </a:r>
            <a:r>
              <a:rPr lang="ko-KR" altLang="en-US" sz="3200" dirty="0"/>
              <a:t>논의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altLang="ko-Kore-KR" sz="2000" dirty="0">
                <a:effectLst/>
                <a:hlinkClick r:id="rId3"/>
              </a:rPr>
              <a:t>https://openchain-project.github.io/OpenChain-KWG/about/charter/</a:t>
            </a:r>
            <a:r>
              <a:rPr lang="ko-KR" altLang="en-US" sz="2000" dirty="0">
                <a:effectLst/>
              </a:rPr>
              <a:t> </a:t>
            </a:r>
            <a:endParaRPr lang="en" altLang="ko-Kore-KR" sz="2000" dirty="0">
              <a:effectLst/>
            </a:endParaRPr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소프트웨어를 개발하고 배포하는 기업 혹은 기관의 오픈소스 컴플라이언스 담당자</a:t>
            </a:r>
            <a:r>
              <a:rPr lang="en-US" altLang="ko-KR" sz="2000" dirty="0"/>
              <a:t>”</a:t>
            </a:r>
          </a:p>
          <a:p>
            <a:r>
              <a:rPr lang="ko-KR" altLang="en-US" sz="2000" dirty="0"/>
              <a:t>원활한 그룹 내 논의를 위한 목적</a:t>
            </a:r>
            <a:endParaRPr lang="en-US" altLang="ko-KR" sz="2000" dirty="0"/>
          </a:p>
          <a:p>
            <a:r>
              <a:rPr lang="ko-KR" altLang="en-US" sz="2000" dirty="0"/>
              <a:t>법무법인</a:t>
            </a:r>
            <a:r>
              <a:rPr lang="en-US" altLang="ko-KR" sz="2000" dirty="0"/>
              <a:t>, </a:t>
            </a:r>
            <a:r>
              <a:rPr lang="ko-KR" altLang="en-US" sz="2000" dirty="0"/>
              <a:t>상용 도구 공급 업체 등에서의 가입 요청을 부득이 거절하고 있음</a:t>
            </a:r>
            <a:endParaRPr lang="en-US" altLang="ko-KR" sz="2000" dirty="0"/>
          </a:p>
          <a:p>
            <a:endParaRPr lang="en-US" altLang="ko-Kore-KR" sz="2000" dirty="0">
              <a:effectLst/>
            </a:endParaRP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참고</a:t>
            </a:r>
            <a:r>
              <a:rPr lang="en-US" altLang="ko-KR" sz="2000" dirty="0"/>
              <a:t>)</a:t>
            </a:r>
          </a:p>
          <a:p>
            <a:r>
              <a:rPr lang="en" altLang="ko-Kore-KR" sz="2000" dirty="0" err="1">
                <a:effectLst/>
              </a:rPr>
              <a:t>OpenChain</a:t>
            </a:r>
            <a:r>
              <a:rPr lang="en" altLang="ko-Kore-KR" sz="2000" dirty="0">
                <a:effectLst/>
              </a:rPr>
              <a:t> Project(</a:t>
            </a:r>
            <a:r>
              <a:rPr lang="en" altLang="ko-Kore-KR" sz="2000" dirty="0">
                <a:effectLst/>
                <a:hlinkClick r:id="rId4"/>
              </a:rPr>
              <a:t>https://www.openchainproject.org/</a:t>
            </a:r>
            <a:r>
              <a:rPr lang="en" altLang="ko-Kore-KR" sz="2000" dirty="0">
                <a:effectLst/>
              </a:rPr>
              <a:t> )</a:t>
            </a:r>
            <a:r>
              <a:rPr lang="ko-KR" altLang="en-US" sz="2000" dirty="0">
                <a:effectLst/>
              </a:rPr>
              <a:t>는 누구나 자유롭게 참여하고 협업하는 </a:t>
            </a:r>
            <a:r>
              <a:rPr lang="en" altLang="ko-Kore-KR" sz="2000" dirty="0">
                <a:effectLst/>
              </a:rPr>
              <a:t>Linux Foundation </a:t>
            </a:r>
            <a:r>
              <a:rPr lang="ko-KR" altLang="en-US" sz="2000" dirty="0">
                <a:effectLst/>
              </a:rPr>
              <a:t>산하 프로젝트</a:t>
            </a:r>
            <a:r>
              <a:rPr lang="en-US" altLang="ko-KR" sz="2000" dirty="0">
                <a:effectLst/>
              </a:rPr>
              <a:t>. </a:t>
            </a:r>
            <a:r>
              <a:rPr lang="ko-KR" altLang="en-US" sz="2000" dirty="0">
                <a:effectLst/>
              </a:rPr>
              <a:t>당연히 누구나 가입하시고 활동 가능</a:t>
            </a:r>
            <a:endParaRPr lang="en-US" altLang="ko-KR" sz="2000" dirty="0">
              <a:effectLst/>
            </a:endParaRPr>
          </a:p>
          <a:p>
            <a:r>
              <a:rPr lang="ko-KR" altLang="en-US" sz="2000" dirty="0">
                <a:effectLst/>
              </a:rPr>
              <a:t>다만</a:t>
            </a:r>
            <a:r>
              <a:rPr lang="en-US" altLang="ko-KR" sz="2000" dirty="0">
                <a:effectLst/>
              </a:rPr>
              <a:t>, </a:t>
            </a:r>
            <a:r>
              <a:rPr lang="en" altLang="ko-Kore-KR" sz="2000" dirty="0">
                <a:effectLst/>
              </a:rPr>
              <a:t>Korea Work Group</a:t>
            </a:r>
            <a:r>
              <a:rPr lang="ko-KR" altLang="en-US" sz="2000" dirty="0">
                <a:effectLst/>
              </a:rPr>
              <a:t>은 기업 오픈소스 담당자가 모여서 시작된 그룹 특성 상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일부 제약 조건을 갖고 있음</a:t>
            </a:r>
            <a:endParaRPr lang="en" altLang="ko-Kore-KR" sz="2000" dirty="0">
              <a:effectLst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10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080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u="none" strike="noStrike" cap="none" dirty="0">
                <a:solidFill>
                  <a:srgbClr val="00B4C2"/>
                </a:solidFill>
                <a:sym typeface="Calibri"/>
              </a:rPr>
              <a:t>Blog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544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2000" dirty="0"/>
              <a:t>프랑스 법원</a:t>
            </a:r>
            <a:r>
              <a:rPr lang="en-US" altLang="ko-KR" sz="2000" dirty="0"/>
              <a:t>, </a:t>
            </a:r>
            <a:r>
              <a:rPr lang="ko-KR" altLang="en-US" sz="2000" dirty="0"/>
              <a:t>대형 통신사 </a:t>
            </a:r>
            <a:r>
              <a:rPr lang="en" altLang="ko-KR" sz="2000" dirty="0"/>
              <a:t>Orange</a:t>
            </a:r>
            <a:r>
              <a:rPr lang="ko-KR" altLang="en-US" sz="2000" dirty="0"/>
              <a:t>에게 </a:t>
            </a:r>
            <a:r>
              <a:rPr lang="en" altLang="ko-KR" sz="2000" dirty="0"/>
              <a:t>GPL </a:t>
            </a:r>
            <a:r>
              <a:rPr lang="ko-KR" altLang="en-US" sz="2000" dirty="0"/>
              <a:t>위반으로 손해배상 판결</a:t>
            </a:r>
            <a:endParaRPr lang="en-US" altLang="ko-KR" sz="2000" dirty="0"/>
          </a:p>
          <a:p>
            <a:pPr marL="685800" lvl="1" indent="-228600">
              <a:lnSpc>
                <a:spcPct val="115000"/>
              </a:lnSpc>
              <a:spcBef>
                <a:spcPts val="0"/>
              </a:spcBef>
            </a:pPr>
            <a:r>
              <a:rPr lang="en" altLang="ko-KR" sz="1600" dirty="0">
                <a:hlinkClick r:id="rId3"/>
              </a:rPr>
              <a:t>https://openchain-project.github.io/OpenChain-KWG/blog/2024/20240219_orange_lasso/</a:t>
            </a:r>
            <a:r>
              <a:rPr lang="en-US" altLang="ko-KR" sz="1600" dirty="0"/>
              <a:t> </a:t>
            </a:r>
            <a:endParaRPr lang="en" altLang="ko-KR" sz="16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altLang="ko-KR" sz="16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11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85284D-6E37-B3F9-8309-081391B1A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28" y="2175645"/>
            <a:ext cx="5852506" cy="3487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81F9AA-0CC4-A075-BB37-E95C02606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034" y="2163962"/>
            <a:ext cx="4925131" cy="44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3200" u="none" strike="noStrike" cap="none" dirty="0">
                <a:solidFill>
                  <a:srgbClr val="00B4C2"/>
                </a:solidFill>
                <a:sym typeface="Calibri"/>
              </a:rPr>
              <a:t>커뮤니케이션 채널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2000" dirty="0">
                <a:effectLst/>
              </a:rPr>
              <a:t>국내 기업 오픈소스 </a:t>
            </a:r>
            <a:r>
              <a:rPr lang="ko-KR" altLang="en-US" sz="2000" dirty="0"/>
              <a:t>담당자끼리 자유롭게 소통할 수 있는 채널</a:t>
            </a:r>
            <a:endParaRPr lang="en-US" altLang="ko-KR" sz="2000" dirty="0"/>
          </a:p>
          <a:p>
            <a:pPr lvl="1"/>
            <a:r>
              <a:rPr lang="en-US" altLang="ko-KR" sz="1600" dirty="0">
                <a:hlinkClick r:id="rId3"/>
              </a:rPr>
              <a:t>https://github.com/OpenChain-KWG/meeting/discussions/5#discussioncomment-8796297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12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A1301F-C64C-C9B4-884D-25E8051C7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8" y="2635635"/>
            <a:ext cx="11108144" cy="24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3200" u="none" strike="noStrike" cap="none" dirty="0">
                <a:solidFill>
                  <a:srgbClr val="00B4C2"/>
                </a:solidFill>
                <a:sym typeface="Calibri"/>
              </a:rPr>
              <a:t>커뮤니케이션 채널 </a:t>
            </a:r>
            <a:r>
              <a:rPr lang="en-US" altLang="ko-KR" sz="3200" u="none" strike="noStrike" cap="none" dirty="0">
                <a:solidFill>
                  <a:srgbClr val="00B4C2"/>
                </a:solidFill>
                <a:sym typeface="Calibri"/>
              </a:rPr>
              <a:t>:</a:t>
            </a:r>
            <a:r>
              <a:rPr lang="ko-KR" altLang="en-US" sz="3200" u="none" strike="noStrike" cap="none" dirty="0">
                <a:solidFill>
                  <a:srgbClr val="00B4C2"/>
                </a:solidFill>
                <a:sym typeface="Calibri"/>
              </a:rPr>
              <a:t> </a:t>
            </a:r>
            <a:r>
              <a:rPr lang="en-US" altLang="ko-KR" sz="3200" u="none" strike="noStrike" cap="none" dirty="0">
                <a:solidFill>
                  <a:srgbClr val="00B4C2"/>
                </a:solidFill>
                <a:sym typeface="Calibri"/>
              </a:rPr>
              <a:t>Slack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2000" dirty="0">
                <a:effectLst/>
              </a:rPr>
              <a:t>국내 기업 오픈소스 </a:t>
            </a:r>
            <a:r>
              <a:rPr lang="ko-KR" altLang="en-US" sz="2000" dirty="0"/>
              <a:t>담당자끼리 자유롭게 소통할 수 있는 채널</a:t>
            </a:r>
            <a:endParaRPr lang="en-US" altLang="ko-KR" sz="2000" dirty="0"/>
          </a:p>
          <a:p>
            <a:r>
              <a:rPr lang="en-US" altLang="ko-Kore-KR" sz="2000" dirty="0" err="1">
                <a:effectLst/>
              </a:rPr>
              <a:t>OpeChain</a:t>
            </a:r>
            <a:r>
              <a:rPr lang="en-US" altLang="ko-Kore-KR" sz="2000" dirty="0">
                <a:effectLst/>
              </a:rPr>
              <a:t> </a:t>
            </a:r>
            <a:r>
              <a:rPr lang="en-US" altLang="ko-Kore-KR" sz="2000" dirty="0" err="1">
                <a:effectLst/>
              </a:rPr>
              <a:t>Koera</a:t>
            </a:r>
            <a:r>
              <a:rPr lang="en-US" altLang="ko-Kore-KR" sz="2000" dirty="0">
                <a:effectLst/>
              </a:rPr>
              <a:t> Work Group</a:t>
            </a:r>
          </a:p>
          <a:p>
            <a:r>
              <a:rPr lang="en-US" altLang="ko-Kore-KR" sz="2000" dirty="0">
                <a:hlinkClick r:id="rId3"/>
              </a:rPr>
              <a:t>https://openchain-kwg.slack.com</a:t>
            </a:r>
            <a:endParaRPr lang="en-US" altLang="ko-Kore-KR" sz="2000" dirty="0"/>
          </a:p>
          <a:p>
            <a:endParaRPr lang="en-US" altLang="ko-Kore-KR" sz="2000" dirty="0">
              <a:effectLst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13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749711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2000" dirty="0">
                <a:effectLst/>
              </a:rPr>
              <a:t>Slack </a:t>
            </a:r>
            <a:r>
              <a:rPr lang="en-US" altLang="ko-KR" sz="2000" dirty="0">
                <a:effectLst/>
                <a:sym typeface="Wingdings" pitchFamily="2" charset="2"/>
              </a:rPr>
              <a:t>:</a:t>
            </a:r>
            <a:r>
              <a:rPr lang="ko-KR" altLang="en-US" sz="2000" dirty="0">
                <a:effectLst/>
                <a:sym typeface="Wingdings" pitchFamily="2" charset="2"/>
              </a:rPr>
              <a:t> </a:t>
            </a:r>
            <a:r>
              <a:rPr lang="en-US" altLang="ko-KR" sz="2000" dirty="0">
                <a:effectLst/>
                <a:sym typeface="Wingdings" pitchFamily="2" charset="2"/>
              </a:rPr>
              <a:t>90</a:t>
            </a:r>
            <a:r>
              <a:rPr lang="ko-KR" altLang="en-US" sz="2000" dirty="0">
                <a:effectLst/>
                <a:sym typeface="Wingdings" pitchFamily="2" charset="2"/>
              </a:rPr>
              <a:t>일 이내 메시지만 보임 </a:t>
            </a:r>
            <a:r>
              <a:rPr lang="ko-KR" altLang="en-US" sz="2000" dirty="0" err="1">
                <a:effectLst/>
                <a:sym typeface="Wingdings" pitchFamily="2" charset="2"/>
              </a:rPr>
              <a:t>ㅠㅠ</a:t>
            </a:r>
            <a:endParaRPr lang="en-US" altLang="ko-KR" sz="20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14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1CBA97-52E0-22EF-F3D8-4E81CBA7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274" y="1164432"/>
            <a:ext cx="7240062" cy="54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4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2000" dirty="0">
                <a:sym typeface="Wingdings" pitchFamily="2" charset="2"/>
              </a:rPr>
              <a:t>Discord</a:t>
            </a:r>
            <a:r>
              <a:rPr lang="ko-KR" altLang="en-US" sz="2000" dirty="0">
                <a:sym typeface="Wingdings" pitchFamily="2" charset="2"/>
              </a:rPr>
              <a:t>는 </a:t>
            </a:r>
            <a:r>
              <a:rPr lang="en-US" altLang="ko-KR" sz="2000" dirty="0">
                <a:sym typeface="Wingdings" pitchFamily="2" charset="2"/>
              </a:rPr>
              <a:t>Slack</a:t>
            </a:r>
            <a:r>
              <a:rPr lang="ko-KR" altLang="en-US" sz="2000" dirty="0">
                <a:sym typeface="Wingdings" pitchFamily="2" charset="2"/>
              </a:rPr>
              <a:t>과 유사한 </a:t>
            </a:r>
            <a:r>
              <a:rPr lang="en-US" altLang="ko-KR" sz="2000" dirty="0">
                <a:sym typeface="Wingdings" pitchFamily="2" charset="2"/>
              </a:rPr>
              <a:t>UI </a:t>
            </a:r>
            <a:r>
              <a:rPr lang="ko-KR" altLang="en-US" sz="2000" dirty="0">
                <a:sym typeface="Wingdings" pitchFamily="2" charset="2"/>
              </a:rPr>
              <a:t>제공</a:t>
            </a:r>
            <a:r>
              <a:rPr lang="en-US" altLang="ko-KR" sz="2000" dirty="0">
                <a:sym typeface="Wingdings" pitchFamily="2" charset="2"/>
              </a:rPr>
              <a:t>.</a:t>
            </a:r>
            <a:r>
              <a:rPr lang="ko-KR" altLang="en-US" sz="2000" dirty="0">
                <a:sym typeface="Wingdings" pitchFamily="2" charset="2"/>
              </a:rPr>
              <a:t> 무료</a:t>
            </a:r>
            <a:endParaRPr lang="en-US" altLang="ko-KR" sz="20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15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  <p:sp>
        <p:nvSpPr>
          <p:cNvPr id="5" name="Google Shape;186;p25">
            <a:extLst>
              <a:ext uri="{FF2B5EF4-FFF2-40B4-BE49-F238E27FC236}">
                <a16:creationId xmlns:a16="http://schemas.microsoft.com/office/drawing/2014/main" id="{BE5FD87C-D695-D09B-406B-AD68DF533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3200" u="none" strike="noStrike" cap="none" dirty="0">
                <a:solidFill>
                  <a:srgbClr val="00B4C2"/>
                </a:solidFill>
                <a:sym typeface="Calibri"/>
              </a:rPr>
              <a:t>커뮤니케이션 채널</a:t>
            </a:r>
            <a:r>
              <a:rPr lang="en-US" altLang="ko-KR" sz="3200" u="none" strike="noStrike" cap="none" dirty="0">
                <a:solidFill>
                  <a:srgbClr val="00B4C2"/>
                </a:solidFill>
                <a:sym typeface="Calibri"/>
              </a:rPr>
              <a:t> </a:t>
            </a:r>
            <a:r>
              <a:rPr lang="ko-KR" altLang="en-US" sz="3200" u="none" strike="noStrike" cap="none" dirty="0">
                <a:solidFill>
                  <a:srgbClr val="00B4C2"/>
                </a:solidFill>
                <a:sym typeface="Calibri"/>
              </a:rPr>
              <a:t>대안</a:t>
            </a:r>
            <a:r>
              <a:rPr lang="en-US" altLang="ko-KR" sz="3200" u="none" strike="noStrike" cap="none" dirty="0">
                <a:solidFill>
                  <a:srgbClr val="00B4C2"/>
                </a:solidFill>
                <a:sym typeface="Calibri"/>
              </a:rPr>
              <a:t>:</a:t>
            </a:r>
            <a:r>
              <a:rPr lang="ko-KR" altLang="en-US" sz="3200" u="none" strike="noStrike" cap="none" dirty="0">
                <a:solidFill>
                  <a:srgbClr val="00B4C2"/>
                </a:solidFill>
                <a:sym typeface="Wingdings" pitchFamily="2" charset="2"/>
              </a:rPr>
              <a:t> </a:t>
            </a:r>
            <a:r>
              <a:rPr lang="en-US" altLang="ko-KR" sz="3200" u="none" strike="noStrike" cap="none" dirty="0">
                <a:solidFill>
                  <a:srgbClr val="00B4C2"/>
                </a:solidFill>
                <a:sym typeface="Wingdings" pitchFamily="2" charset="2"/>
              </a:rPr>
              <a:t>Discord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13971-E676-18FC-84DC-27B4B063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098653"/>
            <a:ext cx="7772400" cy="41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0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CC1-C6E8-FE48-9312-F7DE6985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분기를 앞두고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E29D-16A9-A247-99AA-5EC482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OpenChain Korea Work Group</a:t>
            </a:r>
          </a:p>
        </p:txBody>
      </p:sp>
    </p:spTree>
    <p:extLst>
      <p:ext uri="{BB962C8B-B14F-4D97-AF65-F5344CB8AC3E}">
        <p14:creationId xmlns:p14="http://schemas.microsoft.com/office/powerpoint/2010/main" val="2990300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2000" dirty="0">
                <a:sym typeface="Wingdings" pitchFamily="2" charset="2"/>
              </a:rPr>
              <a:t>2</a:t>
            </a:r>
            <a:r>
              <a:rPr lang="ko-KR" altLang="en-US" sz="2000" dirty="0">
                <a:sym typeface="Wingdings" pitchFamily="2" charset="2"/>
              </a:rPr>
              <a:t>분기 모임 장소를 찾고 있습니다</a:t>
            </a:r>
            <a:r>
              <a:rPr lang="en-US" altLang="ko-KR" sz="2000" dirty="0">
                <a:sym typeface="Wingdings" pitchFamily="2" charset="2"/>
              </a:rPr>
              <a:t>.</a:t>
            </a:r>
            <a:r>
              <a:rPr lang="ko-KR" altLang="en-US" sz="2000" dirty="0">
                <a:sym typeface="Wingdings" pitchFamily="2" charset="2"/>
              </a:rPr>
              <a:t> </a:t>
            </a:r>
            <a:endParaRPr lang="en-US" altLang="ko-KR" sz="2000" dirty="0">
              <a:sym typeface="Wingdings" pitchFamily="2" charset="2"/>
            </a:endParaRPr>
          </a:p>
          <a:p>
            <a:r>
              <a:rPr lang="en-US" altLang="ko-KR" sz="2000" dirty="0">
                <a:sym typeface="Wingdings" pitchFamily="2" charset="2"/>
              </a:rPr>
              <a:t>3</a:t>
            </a:r>
            <a:r>
              <a:rPr lang="ko-KR" altLang="en-US" sz="2000" dirty="0">
                <a:sym typeface="Wingdings" pitchFamily="2" charset="2"/>
              </a:rPr>
              <a:t>분기 모임은 </a:t>
            </a:r>
            <a:r>
              <a:rPr lang="en-US" altLang="ko-KR" sz="2000" dirty="0">
                <a:sym typeface="Wingdings" pitchFamily="2" charset="2"/>
              </a:rPr>
              <a:t>KTDS</a:t>
            </a:r>
            <a:r>
              <a:rPr lang="ko-KR" altLang="en-US" sz="2000" dirty="0">
                <a:sym typeface="Wingdings" pitchFamily="2" charset="2"/>
              </a:rPr>
              <a:t>에서 자원해 주셨습니다</a:t>
            </a:r>
            <a:r>
              <a:rPr lang="en-US" altLang="ko-KR" sz="2000" dirty="0">
                <a:sym typeface="Wingdings" pitchFamily="2" charset="2"/>
              </a:rPr>
              <a:t>.</a:t>
            </a:r>
            <a:endParaRPr lang="en-US" altLang="ko-KR" sz="2000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17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  <p:sp>
        <p:nvSpPr>
          <p:cNvPr id="5" name="Google Shape;186;p25">
            <a:extLst>
              <a:ext uri="{FF2B5EF4-FFF2-40B4-BE49-F238E27FC236}">
                <a16:creationId xmlns:a16="http://schemas.microsoft.com/office/drawing/2014/main" id="{BE5FD87C-D695-D09B-406B-AD68DF533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200" u="none" strike="noStrike" cap="none" dirty="0">
                <a:solidFill>
                  <a:srgbClr val="00B4C2"/>
                </a:solidFill>
                <a:sym typeface="Calibri"/>
              </a:rPr>
              <a:t>2</a:t>
            </a:r>
            <a:r>
              <a:rPr lang="ko-KR" altLang="en-US" sz="3200" u="none" strike="noStrike" cap="none" dirty="0">
                <a:solidFill>
                  <a:srgbClr val="00B4C2"/>
                </a:solidFill>
                <a:sym typeface="Calibri"/>
              </a:rPr>
              <a:t>분기 모임은 어디에서</a:t>
            </a:r>
            <a:r>
              <a:rPr lang="en-US" altLang="ko-KR" sz="3200" u="none" strike="noStrike" cap="none" dirty="0">
                <a:solidFill>
                  <a:srgbClr val="00B4C2"/>
                </a:solidFill>
                <a:sym typeface="Calibri"/>
              </a:rPr>
              <a:t>?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10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u="none" strike="noStrike" cap="none" dirty="0">
                <a:solidFill>
                  <a:srgbClr val="00B4C2"/>
                </a:solidFill>
                <a:cs typeface="Calibri"/>
                <a:sym typeface="Calibri"/>
              </a:rPr>
              <a:t>감사합니다</a:t>
            </a:r>
            <a:r>
              <a:rPr lang="en-US" altLang="ko-KR" sz="4800" u="none" strike="noStrike" cap="none" dirty="0">
                <a:solidFill>
                  <a:srgbClr val="00B4C2"/>
                </a:solidFill>
                <a:cs typeface="Calibri"/>
                <a:sym typeface="Calibri"/>
              </a:rPr>
              <a:t>.</a:t>
            </a:r>
            <a:endParaRPr sz="4800" u="none" strike="noStrike" cap="none" dirty="0">
              <a:solidFill>
                <a:srgbClr val="00B4C2"/>
              </a:solidFill>
              <a:cs typeface="Calibri"/>
              <a:sym typeface="Calibri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B363C02-236C-B147-8C3A-566C6CD9A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you. </a:t>
            </a:r>
            <a:endParaRPr lang="en-KR"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4294967295"/>
          </p:nvPr>
        </p:nvSpPr>
        <p:spPr>
          <a:xfrm>
            <a:off x="10887075" y="6235700"/>
            <a:ext cx="1304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18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91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CC1-C6E8-FE48-9312-F7DE6985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새로 오신 분을 환영합니다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E29D-16A9-A247-99AA-5EC482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OpenChain Korea Work Group</a:t>
            </a:r>
          </a:p>
        </p:txBody>
      </p:sp>
    </p:spTree>
    <p:extLst>
      <p:ext uri="{BB962C8B-B14F-4D97-AF65-F5344CB8AC3E}">
        <p14:creationId xmlns:p14="http://schemas.microsoft.com/office/powerpoint/2010/main" val="5943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3200" dirty="0"/>
              <a:t>새로 오신 분을 환영합니다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2000" dirty="0" err="1"/>
              <a:t>공희재</a:t>
            </a:r>
            <a:r>
              <a:rPr lang="ko-KR" altLang="en-US" sz="2000" dirty="0"/>
              <a:t> 님 </a:t>
            </a:r>
            <a:r>
              <a:rPr lang="en-US" altLang="ko-KR" sz="2000" dirty="0"/>
              <a:t>	</a:t>
            </a:r>
            <a:r>
              <a:rPr lang="ko-KR" altLang="en-US" sz="2000" dirty="0" err="1"/>
              <a:t>안랩</a:t>
            </a: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2000" dirty="0" err="1"/>
              <a:t>송준희</a:t>
            </a:r>
            <a:r>
              <a:rPr lang="ko-KR" altLang="en-US" sz="2000" dirty="0"/>
              <a:t> 님</a:t>
            </a:r>
            <a:r>
              <a:rPr lang="en-US" altLang="ko-KR" sz="2000" dirty="0"/>
              <a:t>	</a:t>
            </a:r>
            <a:r>
              <a:rPr lang="ko-KR" altLang="en-US" sz="2000" dirty="0" err="1"/>
              <a:t>안랩</a:t>
            </a: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2000" dirty="0" err="1"/>
              <a:t>류현주</a:t>
            </a:r>
            <a:r>
              <a:rPr lang="ko-KR" altLang="en-US" sz="2000" dirty="0"/>
              <a:t> 님 </a:t>
            </a:r>
            <a:r>
              <a:rPr lang="en-US" altLang="ko-KR" sz="2000" dirty="0"/>
              <a:t>	</a:t>
            </a:r>
            <a:r>
              <a:rPr lang="ko-KR" altLang="en-US" sz="2000" dirty="0"/>
              <a:t>한글과컴퓨터</a:t>
            </a: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2000" dirty="0"/>
              <a:t>최형식 님</a:t>
            </a:r>
            <a:r>
              <a:rPr lang="en-US" altLang="ko-KR" sz="2000" dirty="0"/>
              <a:t>	</a:t>
            </a:r>
            <a:r>
              <a:rPr lang="ko-KR" altLang="en-US" sz="2000" dirty="0"/>
              <a:t>한글과컴퓨터</a:t>
            </a: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r>
              <a:rPr lang="ko-KR" altLang="en-US" sz="2000" dirty="0"/>
              <a:t>김준규 님</a:t>
            </a:r>
            <a:r>
              <a:rPr lang="en-US" altLang="ko-KR" sz="2000" dirty="0"/>
              <a:t>	</a:t>
            </a:r>
            <a:r>
              <a:rPr lang="ko-KR" altLang="en-US" sz="2000" dirty="0"/>
              <a:t>카카오</a:t>
            </a:r>
            <a:endParaRPr lang="en-US" altLang="ko-KR" sz="2000" dirty="0"/>
          </a:p>
          <a:p>
            <a:pPr marL="228600" indent="-228600">
              <a:lnSpc>
                <a:spcPct val="115000"/>
              </a:lnSpc>
              <a:spcBef>
                <a:spcPts val="0"/>
              </a:spcBef>
            </a:pPr>
            <a:endParaRPr lang="en-US" altLang="ko-KR" sz="2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이외에도 처음 모임에 참여하신 분은 알려주세요</a:t>
            </a:r>
            <a:r>
              <a:rPr lang="en-US" altLang="ko-KR" sz="2000" dirty="0"/>
              <a:t>!)</a:t>
            </a: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3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5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CC1-C6E8-FE48-9312-F7DE6985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이전 모임 리뷰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E29D-16A9-A247-99AA-5EC482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OpenChain Korea Work Group</a:t>
            </a:r>
          </a:p>
        </p:txBody>
      </p:sp>
    </p:spTree>
    <p:extLst>
      <p:ext uri="{BB962C8B-B14F-4D97-AF65-F5344CB8AC3E}">
        <p14:creationId xmlns:p14="http://schemas.microsoft.com/office/powerpoint/2010/main" val="24036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D914E-2245-DE76-47A0-8C69A8FD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20</a:t>
            </a:r>
            <a:r>
              <a:rPr kumimoji="1" lang="ko-KR" altLang="en-US" dirty="0"/>
              <a:t>차 미팅 </a:t>
            </a:r>
            <a:r>
              <a:rPr kumimoji="1" lang="en-US" altLang="ko-KR" dirty="0"/>
              <a:t>@</a:t>
            </a:r>
            <a:r>
              <a:rPr kumimoji="1" lang="ko-KR" altLang="en-US" dirty="0"/>
              <a:t>삼성전자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651CD-4B79-B1C0-84F8-D73B69BC4F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8AD24-920C-7987-9CCA-6A5160807A84}"/>
              </a:ext>
            </a:extLst>
          </p:cNvPr>
          <p:cNvSpPr txBox="1"/>
          <p:nvPr/>
        </p:nvSpPr>
        <p:spPr>
          <a:xfrm>
            <a:off x="838200" y="1312150"/>
            <a:ext cx="609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en-US" dirty="0">
                <a:hlinkClick r:id="rId2"/>
              </a:rPr>
              <a:t>https://openchain-project.github.io/OpenChain-KWG/meeting/20th/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sp>
        <p:nvSpPr>
          <p:cNvPr id="3" name="Google Shape;187;p25">
            <a:extLst>
              <a:ext uri="{FF2B5EF4-FFF2-40B4-BE49-F238E27FC236}">
                <a16:creationId xmlns:a16="http://schemas.microsoft.com/office/drawing/2014/main" id="{F6CEE997-044F-9D22-CA76-3CC751ABA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49582"/>
            <a:ext cx="10515600" cy="38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2000" dirty="0">
                <a:effectLst/>
              </a:rPr>
              <a:t>25</a:t>
            </a:r>
            <a:r>
              <a:rPr lang="ko-KR" altLang="en-US" sz="2000" dirty="0">
                <a:effectLst/>
              </a:rPr>
              <a:t>개 기업</a:t>
            </a:r>
            <a:r>
              <a:rPr lang="en-US" altLang="ko-KR" sz="2000" dirty="0">
                <a:effectLst/>
              </a:rPr>
              <a:t>/</a:t>
            </a:r>
            <a:r>
              <a:rPr lang="ko-KR" altLang="en-US" sz="2000" dirty="0">
                <a:effectLst/>
              </a:rPr>
              <a:t>기관 참석</a:t>
            </a:r>
            <a:endParaRPr lang="en" altLang="ko-Kore-K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61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CC1-C6E8-FE48-9312-F7DE6985C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분기 주요 소식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E29D-16A9-A247-99AA-5EC482384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OpenChain Korea Work Group</a:t>
            </a:r>
          </a:p>
        </p:txBody>
      </p:sp>
    </p:spTree>
    <p:extLst>
      <p:ext uri="{BB962C8B-B14F-4D97-AF65-F5344CB8AC3E}">
        <p14:creationId xmlns:p14="http://schemas.microsoft.com/office/powerpoint/2010/main" val="128195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200" dirty="0"/>
              <a:t>Tooling </a:t>
            </a:r>
            <a:r>
              <a:rPr lang="ko-KR" altLang="en-US" sz="3200" dirty="0"/>
              <a:t>그룹 모임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altLang="ko-Kore-KR" sz="2000" dirty="0">
                <a:effectLst/>
                <a:hlinkClick r:id="rId3"/>
              </a:rPr>
              <a:t>https://openchain-project.github.io/OpenChain-KWG/subgroup/tooling/</a:t>
            </a:r>
            <a:endParaRPr lang="en" altLang="ko-Kore-KR" sz="2000" dirty="0">
              <a:effectLst/>
            </a:endParaRPr>
          </a:p>
          <a:p>
            <a:r>
              <a:rPr lang="en-US" altLang="ko-KR" sz="2000" dirty="0"/>
              <a:t>13</a:t>
            </a:r>
            <a:r>
              <a:rPr lang="ko-KR" altLang="en-US" sz="2000" dirty="0"/>
              <a:t>차 </a:t>
            </a:r>
            <a:r>
              <a:rPr lang="en-US" altLang="ko-KR" sz="2000" dirty="0"/>
              <a:t>(2023-12-13) </a:t>
            </a:r>
          </a:p>
          <a:p>
            <a:r>
              <a:rPr lang="en-US" altLang="ko-Kore-KR" sz="2000" dirty="0">
                <a:effectLst/>
              </a:rPr>
              <a:t>1</a:t>
            </a:r>
            <a:r>
              <a:rPr lang="en-US" altLang="ko-KR" sz="2000" dirty="0">
                <a:effectLst/>
              </a:rPr>
              <a:t>4</a:t>
            </a:r>
            <a:r>
              <a:rPr lang="ko-Kore-KR" altLang="en-US" sz="2000">
                <a:effectLst/>
              </a:rPr>
              <a:t>차</a:t>
            </a:r>
            <a:r>
              <a:rPr lang="ko-KR" altLang="en-US" sz="2000">
                <a:effectLst/>
              </a:rPr>
              <a:t> </a:t>
            </a:r>
            <a:r>
              <a:rPr lang="en-US" altLang="ko-KR" sz="2000" dirty="0">
                <a:effectLst/>
              </a:rPr>
              <a:t>(2024-01-10) </a:t>
            </a:r>
          </a:p>
          <a:p>
            <a:r>
              <a:rPr lang="en-US" altLang="ko-KR" sz="2000" dirty="0"/>
              <a:t>15</a:t>
            </a:r>
            <a:r>
              <a:rPr lang="ko-KR" altLang="en-US" sz="2000" dirty="0"/>
              <a:t>차 </a:t>
            </a:r>
            <a:r>
              <a:rPr lang="en-US" altLang="ko-KR" sz="2000" dirty="0"/>
              <a:t>(2024-02-14)</a:t>
            </a:r>
            <a:endParaRPr lang="en" altLang="ko-Kore-KR" sz="1600" dirty="0">
              <a:effectLst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7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68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3200" dirty="0"/>
              <a:t>Legal </a:t>
            </a:r>
            <a:r>
              <a:rPr lang="ko-KR" altLang="en-US" sz="3200" dirty="0"/>
              <a:t>그룹 모임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altLang="ko-Kore-KR" sz="2000" dirty="0">
                <a:effectLst/>
                <a:hlinkClick r:id="rId3"/>
              </a:rPr>
              <a:t>https://openchain-project.github.io/OpenChain-KWG/subgroup/legal/</a:t>
            </a:r>
            <a:r>
              <a:rPr lang="en" altLang="ko-Kore-KR" sz="2000" dirty="0">
                <a:effectLst/>
              </a:rPr>
              <a:t> 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 </a:t>
            </a:r>
            <a:r>
              <a:rPr lang="en-US" altLang="ko-KR" sz="2000" dirty="0"/>
              <a:t>(2023-12-13)</a:t>
            </a:r>
          </a:p>
          <a:p>
            <a:r>
              <a:rPr lang="en-US" altLang="ko-KR" sz="2000" dirty="0">
                <a:effectLst/>
              </a:rPr>
              <a:t>3</a:t>
            </a:r>
            <a:r>
              <a:rPr lang="ko-KR" altLang="en-US" sz="2000" dirty="0">
                <a:effectLst/>
              </a:rPr>
              <a:t>차 </a:t>
            </a:r>
            <a:r>
              <a:rPr lang="en-US" altLang="ko-KR" sz="2000" dirty="0">
                <a:effectLst/>
              </a:rPr>
              <a:t>(2024-02-14)</a:t>
            </a:r>
          </a:p>
          <a:p>
            <a:endParaRPr lang="en" altLang="ko-Kore-KR" sz="1600" dirty="0">
              <a:effectLst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8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8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sz="3200" dirty="0"/>
              <a:t>운영위원회 </a:t>
            </a:r>
            <a:r>
              <a:rPr lang="en-US" altLang="ko-KR" sz="3200" dirty="0"/>
              <a:t>(Planning </a:t>
            </a:r>
            <a:r>
              <a:rPr lang="ko-KR" altLang="en-US" sz="3200" dirty="0"/>
              <a:t>그룹</a:t>
            </a:r>
            <a:r>
              <a:rPr lang="en-US" altLang="ko-KR" sz="3200" dirty="0"/>
              <a:t>)</a:t>
            </a:r>
            <a:r>
              <a:rPr lang="ko-KR" altLang="en-US" sz="3200" dirty="0"/>
              <a:t> 모임</a:t>
            </a:r>
            <a:endParaRPr sz="3200" u="none" strike="noStrike" cap="none" dirty="0">
              <a:solidFill>
                <a:srgbClr val="00B4C2"/>
              </a:solidFill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838200" y="1414732"/>
            <a:ext cx="10515600" cy="4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altLang="ko-Kore-KR" sz="2000" dirty="0">
                <a:effectLst/>
                <a:hlinkClick r:id="rId3"/>
              </a:rPr>
              <a:t>https://openchain-project.github.io/OpenChain-KWG/subgroup/planning/</a:t>
            </a:r>
            <a:r>
              <a:rPr lang="en" altLang="ko-Kore-KR" sz="2000" dirty="0">
                <a:effectLst/>
              </a:rPr>
              <a:t> </a:t>
            </a:r>
          </a:p>
          <a:p>
            <a:r>
              <a:rPr lang="en-US" altLang="ko-KR" sz="2000" dirty="0"/>
              <a:t>2024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분기 모임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2024-02-20</a:t>
            </a:r>
          </a:p>
          <a:p>
            <a:r>
              <a:rPr lang="ko-KR" altLang="en-US" sz="2000" dirty="0"/>
              <a:t>운영위원회 멤버</a:t>
            </a:r>
            <a:endParaRPr lang="en-US" altLang="ko-KR" sz="2000" dirty="0"/>
          </a:p>
          <a:p>
            <a:pPr lvl="1"/>
            <a:r>
              <a:rPr lang="ko-KR" altLang="en-US" sz="1600" dirty="0"/>
              <a:t>카카오 황은경</a:t>
            </a:r>
            <a:endParaRPr lang="en-US" altLang="ko-KR" sz="1600" dirty="0"/>
          </a:p>
          <a:p>
            <a:pPr lvl="1"/>
            <a:r>
              <a:rPr lang="ko-KR" altLang="en-US" sz="1600" dirty="0"/>
              <a:t>라인플러스 이서연</a:t>
            </a:r>
            <a:endParaRPr lang="en-US" altLang="ko-KR" sz="1600" dirty="0"/>
          </a:p>
          <a:p>
            <a:pPr lvl="1"/>
            <a:r>
              <a:rPr lang="en-US" altLang="ko-KR" sz="1600" dirty="0"/>
              <a:t>LG</a:t>
            </a:r>
            <a:r>
              <a:rPr lang="ko-KR" altLang="en-US" sz="1600" dirty="0"/>
              <a:t>전자 </a:t>
            </a:r>
            <a:r>
              <a:rPr lang="ko-KR" altLang="en-US" sz="1600" dirty="0" err="1"/>
              <a:t>김소임</a:t>
            </a:r>
            <a:endParaRPr lang="en-US" altLang="ko-KR" sz="1600" dirty="0"/>
          </a:p>
          <a:p>
            <a:pPr lvl="1"/>
            <a:r>
              <a:rPr lang="ko-KR" altLang="en-US" sz="1600" dirty="0"/>
              <a:t>삼성전자 정윤환</a:t>
            </a:r>
            <a:endParaRPr lang="en-US" altLang="ko-KR" sz="1600" dirty="0"/>
          </a:p>
          <a:p>
            <a:pPr lvl="1"/>
            <a:r>
              <a:rPr lang="ko-KR" altLang="en-US" sz="1600" dirty="0"/>
              <a:t>삼성전자 </a:t>
            </a:r>
            <a:r>
              <a:rPr lang="ko-KR" altLang="en-US" sz="1600" dirty="0" err="1"/>
              <a:t>안다래</a:t>
            </a:r>
            <a:endParaRPr lang="en-US" altLang="ko-KR" sz="1600" dirty="0"/>
          </a:p>
          <a:p>
            <a:pPr lvl="1"/>
            <a:r>
              <a:rPr lang="en-US" altLang="ko-KR" sz="1600" dirty="0"/>
              <a:t>NCSOFT </a:t>
            </a:r>
            <a:r>
              <a:rPr lang="ko-KR" altLang="en-US" sz="1600" dirty="0"/>
              <a:t>한지호</a:t>
            </a:r>
            <a:endParaRPr lang="en-US" altLang="ko-KR" sz="1600" dirty="0"/>
          </a:p>
          <a:p>
            <a:pPr lvl="1"/>
            <a:r>
              <a:rPr lang="en-US" altLang="ko-KR" sz="1600" dirty="0"/>
              <a:t>SK</a:t>
            </a:r>
            <a:r>
              <a:rPr lang="ko-KR" altLang="en-US" sz="1600" dirty="0"/>
              <a:t>텔레콤 </a:t>
            </a:r>
            <a:r>
              <a:rPr lang="ko-KR" altLang="en-US" sz="1600" dirty="0" err="1"/>
              <a:t>장학성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600" dirty="0">
              <a:effectLst/>
            </a:endParaRPr>
          </a:p>
          <a:p>
            <a:endParaRPr lang="en" altLang="ko-Kore-KR" sz="1600" dirty="0">
              <a:effectLst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u="none" strike="noStrike" cap="none">
                <a:solidFill>
                  <a:srgbClr val="898989"/>
                </a:solidFill>
                <a:sym typeface="Calibri"/>
              </a:rPr>
              <a:t>9</a:t>
            </a:fld>
            <a:endParaRPr sz="1200" u="none" strike="noStrike" cap="none" dirty="0">
              <a:solidFill>
                <a:srgbClr val="898989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36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16044</TotalTime>
  <Words>436</Words>
  <Application>Microsoft Macintosh PowerPoint</Application>
  <PresentationFormat>와이드스크린</PresentationFormat>
  <Paragraphs>83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Calibri</vt:lpstr>
      <vt:lpstr>Wingdings</vt:lpstr>
      <vt:lpstr>NanumSquare ExtraBold</vt:lpstr>
      <vt:lpstr>Arial</vt:lpstr>
      <vt:lpstr>Office Theme</vt:lpstr>
      <vt:lpstr>2024년 1분기 Update</vt:lpstr>
      <vt:lpstr>새로 오신 분을 환영합니다</vt:lpstr>
      <vt:lpstr>새로 오신 분을 환영합니다. </vt:lpstr>
      <vt:lpstr>이전 모임 리뷰</vt:lpstr>
      <vt:lpstr>20차 미팅 @삼성전자</vt:lpstr>
      <vt:lpstr>이번 분기 주요 소식</vt:lpstr>
      <vt:lpstr>Tooling 그룹 모임</vt:lpstr>
      <vt:lpstr>Legal 그룹 모임</vt:lpstr>
      <vt:lpstr>운영위원회 (Planning 그룹) 모임</vt:lpstr>
      <vt:lpstr>OpenChain KWG 가입 조건 논의</vt:lpstr>
      <vt:lpstr>Blog</vt:lpstr>
      <vt:lpstr>커뮤니케이션 채널</vt:lpstr>
      <vt:lpstr>커뮤니케이션 채널 : Slack</vt:lpstr>
      <vt:lpstr>PowerPoint 프레젠테이션</vt:lpstr>
      <vt:lpstr>커뮤니케이션 채널 대안: Discord</vt:lpstr>
      <vt:lpstr>2분기를 앞두고</vt:lpstr>
      <vt:lpstr>2분기 모임은 어디에서?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장학성님(HAKSUNG)/Infra Architect팀</cp:lastModifiedBy>
  <cp:revision>137</cp:revision>
  <dcterms:modified xsi:type="dcterms:W3CDTF">2024-03-26T04:49:28Z</dcterms:modified>
</cp:coreProperties>
</file>