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7" r:id="rId2"/>
    <p:sldId id="269" r:id="rId3"/>
    <p:sldId id="261" r:id="rId4"/>
    <p:sldId id="646" r:id="rId5"/>
    <p:sldId id="647" r:id="rId6"/>
    <p:sldId id="648" r:id="rId7"/>
    <p:sldId id="654" r:id="rId8"/>
    <p:sldId id="642" r:id="rId9"/>
    <p:sldId id="280" r:id="rId10"/>
    <p:sldId id="645" r:id="rId11"/>
    <p:sldId id="603" r:id="rId12"/>
    <p:sldId id="263" r:id="rId13"/>
    <p:sldId id="655" r:id="rId14"/>
    <p:sldId id="657" r:id="rId15"/>
    <p:sldId id="656" r:id="rId16"/>
    <p:sldId id="267" r:id="rId17"/>
  </p:sldIdLst>
  <p:sldSz cx="9144000" cy="5143500" type="screen16x9"/>
  <p:notesSz cx="6858000" cy="9144000"/>
  <p:embeddedFontLst>
    <p:embeddedFont>
      <p:font typeface="Open Sans Medium" panose="020B0600000101010101"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247" d="100"/>
          <a:sy n="247" d="100"/>
        </p:scale>
        <p:origin x="546"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71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7bbeb37c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17bbeb37c3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07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04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pic>
        <p:nvPicPr>
          <p:cNvPr id="11" name="Picture 10" descr="A cartoon of a penguin with a checklist&#10;&#10;Description automatically generated">
            <a:extLst>
              <a:ext uri="{FF2B5EF4-FFF2-40B4-BE49-F238E27FC236}">
                <a16:creationId xmlns:a16="http://schemas.microsoft.com/office/drawing/2014/main" id="{6EF71AF1-4754-1112-C2D6-C5EFBDBAB9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3796" y="3589156"/>
            <a:ext cx="1518571" cy="1518571"/>
          </a:xfrm>
          <a:prstGeom prst="rect">
            <a:avLst/>
          </a:prstGeom>
        </p:spPr>
      </p:pic>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5" cstate="screen">
            <a:alphaModFix/>
            <a:extLst>
              <a:ext uri="{28A0092B-C50C-407E-A947-70E740481C1C}">
                <a14:useLocalDpi xmlns:a14="http://schemas.microsoft.com/office/drawing/2010/main"/>
              </a:ext>
            </a:extLst>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84576" y="4122678"/>
            <a:ext cx="1080274" cy="618303"/>
          </a:xfrm>
          <a:prstGeom prst="rect">
            <a:avLst/>
          </a:prstGeom>
        </p:spPr>
      </p:pic>
      <p:pic>
        <p:nvPicPr>
          <p:cNvPr id="9" name="Picture 8" descr="A cartoon penguin holding a sign&#10;&#10;Description automatically generated">
            <a:extLst>
              <a:ext uri="{FF2B5EF4-FFF2-40B4-BE49-F238E27FC236}">
                <a16:creationId xmlns:a16="http://schemas.microsoft.com/office/drawing/2014/main" id="{5270FC4D-997D-8813-5161-177B94229163}"/>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55252" y="3314696"/>
            <a:ext cx="1627148" cy="16271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3" name="Picture 2" descr="A cartoon of a penguin with a checklist&#10;&#10;Description automatically generated">
            <a:extLst>
              <a:ext uri="{FF2B5EF4-FFF2-40B4-BE49-F238E27FC236}">
                <a16:creationId xmlns:a16="http://schemas.microsoft.com/office/drawing/2014/main" id="{40363B32-B11C-BE34-646F-502D3D00250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2618072D-802B-3361-E6F3-5276C2A74B9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455252" y="3314696"/>
            <a:ext cx="1627148" cy="16271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CFF28F03-C289-82C9-541F-BFB6AFB8DB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1757F637-D504-631D-9535-2997162CBB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55252" y="3314696"/>
            <a:ext cx="1627148" cy="16271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10F78444-EE19-2599-661C-6D0E86EC43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9744" y="1758029"/>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5EC4047F-C3B4-1BE9-69F2-7B9D5C5A03A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51200" y="1483569"/>
            <a:ext cx="1627148" cy="162714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F06E0DFF-6197-5D0C-D0C1-CD1AC749A6F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30002042-A79F-D259-5DB1-7F97379CB6E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55252" y="3314696"/>
            <a:ext cx="1627148" cy="162714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391222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news/2024/03/13/kosyas-is-the-first-official-third-party-certifier-in-south-korea"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webinar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webinar/2024/03/14/webinar-understanding-github-copilo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4/03/15/openchain-ai-study-group-call-europe-and-asia-2024-03-1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openchainproject.org/news/2024/03/13/outcomes-ai-workshop-2024-03-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Korea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2024-03-26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South Korean Third-Party Certifier</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KOSYAS is the first Official Third-Party Certifier in South Korea</a:t>
            </a:r>
          </a:p>
          <a:p>
            <a:pPr marL="114300" indent="0">
              <a:buNone/>
            </a:pPr>
            <a:r>
              <a:rPr lang="en-US" dirty="0">
                <a:hlinkClick r:id="rId3"/>
              </a:rPr>
              <a:t>https://www.openchainproject.org/news/2024/03/13/kosyas-is-the-first-official-third-party-certifier-in-south-korea</a:t>
            </a:r>
            <a:endParaRPr lang="en-US" b="1" dirty="0"/>
          </a:p>
          <a:p>
            <a:pPr marL="114300" indent="0">
              <a:buNone/>
            </a:pPr>
            <a:endParaRPr lang="en-US" dirty="0"/>
          </a:p>
        </p:txBody>
      </p:sp>
      <p:pic>
        <p:nvPicPr>
          <p:cNvPr id="4" name="Picture 3" descr="A blue and white rectangle with white letters and a yellow circle&#10;&#10;Description automatically generated">
            <a:extLst>
              <a:ext uri="{FF2B5EF4-FFF2-40B4-BE49-F238E27FC236}">
                <a16:creationId xmlns:a16="http://schemas.microsoft.com/office/drawing/2014/main" id="{569C739D-D32D-90C8-A614-73F4A277917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57623" y="2488503"/>
            <a:ext cx="5428753" cy="1810605"/>
          </a:xfrm>
          <a:prstGeom prst="rect">
            <a:avLst/>
          </a:prstGeom>
        </p:spPr>
      </p:pic>
    </p:spTree>
    <p:extLst>
      <p:ext uri="{BB962C8B-B14F-4D97-AF65-F5344CB8AC3E}">
        <p14:creationId xmlns:p14="http://schemas.microsoft.com/office/powerpoint/2010/main" val="369623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7bbeb37c32_0_11"/>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a:buSzPct val="111111"/>
            </a:pPr>
            <a:r>
              <a:rPr lang="en-US" dirty="0">
                <a:solidFill>
                  <a:schemeClr val="tx1"/>
                </a:solidFill>
              </a:rPr>
              <a:t>15 Official Third-Party Certifiers</a:t>
            </a:r>
            <a:endParaRPr dirty="0">
              <a:solidFill>
                <a:schemeClr val="tx1"/>
              </a:solidFill>
            </a:endParaRPr>
          </a:p>
        </p:txBody>
      </p:sp>
      <p:pic>
        <p:nvPicPr>
          <p:cNvPr id="3" name="Picture 2" descr="A group of logos with text&#10;&#10;Description automatically generated">
            <a:extLst>
              <a:ext uri="{FF2B5EF4-FFF2-40B4-BE49-F238E27FC236}">
                <a16:creationId xmlns:a16="http://schemas.microsoft.com/office/drawing/2014/main" id="{23EE59A4-D9CE-70A1-9B37-F071C860D3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57350" y="1202014"/>
            <a:ext cx="5829300" cy="3078053"/>
          </a:xfrm>
          <a:prstGeom prst="rect">
            <a:avLst/>
          </a:prstGeom>
        </p:spPr>
      </p:pic>
    </p:spTree>
    <p:extLst>
      <p:ext uri="{BB962C8B-B14F-4D97-AF65-F5344CB8AC3E}">
        <p14:creationId xmlns:p14="http://schemas.microsoft.com/office/powerpoint/2010/main" val="239478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Work Group: ISO 5230 / ISO 18974</a:t>
            </a:r>
            <a:endParaRPr dirty="0"/>
          </a:p>
        </p:txBody>
      </p:sp>
      <p:pic>
        <p:nvPicPr>
          <p:cNvPr id="3" name="Picture 2" descr="A blue hexagon with white dots and black text&#10;&#10;Description automatically generated">
            <a:extLst>
              <a:ext uri="{FF2B5EF4-FFF2-40B4-BE49-F238E27FC236}">
                <a16:creationId xmlns:a16="http://schemas.microsoft.com/office/drawing/2014/main" id="{C27E3A95-261E-0279-2BAE-3D8CBAE979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25086" y="4485670"/>
            <a:ext cx="729361" cy="607801"/>
          </a:xfrm>
          <a:prstGeom prst="rect">
            <a:avLst/>
          </a:prstGeom>
        </p:spPr>
      </p:pic>
      <p:pic>
        <p:nvPicPr>
          <p:cNvPr id="5" name="Picture 4" descr="A blue circle with black text&#10;&#10;Description automatically generated">
            <a:extLst>
              <a:ext uri="{FF2B5EF4-FFF2-40B4-BE49-F238E27FC236}">
                <a16:creationId xmlns:a16="http://schemas.microsoft.com/office/drawing/2014/main" id="{0F36A0A5-46AB-C4EA-DB87-53C500BB80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70707" y="4537806"/>
            <a:ext cx="874643" cy="503531"/>
          </a:xfrm>
          <a:prstGeom prst="rect">
            <a:avLst/>
          </a:prstGeom>
        </p:spPr>
      </p:pic>
      <p:pic>
        <p:nvPicPr>
          <p:cNvPr id="7" name="Picture 6" descr="A person standing in front of a microphone&#10;&#10;Description automatically generated">
            <a:extLst>
              <a:ext uri="{FF2B5EF4-FFF2-40B4-BE49-F238E27FC236}">
                <a16:creationId xmlns:a16="http://schemas.microsoft.com/office/drawing/2014/main" id="{5B10FEFF-9480-70C8-3299-318E0F6F255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94351" y="1017800"/>
            <a:ext cx="3349649" cy="3349649"/>
          </a:xfrm>
          <a:prstGeom prst="rect">
            <a:avLst/>
          </a:prstGeom>
        </p:spPr>
      </p:pic>
      <p:pic>
        <p:nvPicPr>
          <p:cNvPr id="9" name="Picture 8" descr="A person standing at a podium with microphones&#10;&#10;Description automatically generated">
            <a:extLst>
              <a:ext uri="{FF2B5EF4-FFF2-40B4-BE49-F238E27FC236}">
                <a16:creationId xmlns:a16="http://schemas.microsoft.com/office/drawing/2014/main" id="{C30D5E5C-1F3D-5051-BB32-50459B0EE5E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53318" y="1017800"/>
            <a:ext cx="2947446" cy="2210585"/>
          </a:xfrm>
          <a:prstGeom prst="rect">
            <a:avLst/>
          </a:prstGeom>
        </p:spPr>
      </p:pic>
      <p:pic>
        <p:nvPicPr>
          <p:cNvPr id="13" name="Picture 12" descr="A group of men standing in front of a table&#10;&#10;Description automatically generated">
            <a:extLst>
              <a:ext uri="{FF2B5EF4-FFF2-40B4-BE49-F238E27FC236}">
                <a16:creationId xmlns:a16="http://schemas.microsoft.com/office/drawing/2014/main" id="{F5A9A688-7497-359D-8AB3-20123343E7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753318" y="2709560"/>
            <a:ext cx="2947446" cy="1657889"/>
          </a:xfrm>
          <a:prstGeom prst="rect">
            <a:avLst/>
          </a:prstGeom>
        </p:spPr>
      </p:pic>
      <p:pic>
        <p:nvPicPr>
          <p:cNvPr id="15" name="Picture 14" descr="A qr code on a white background&#10;&#10;Description automatically generated">
            <a:extLst>
              <a:ext uri="{FF2B5EF4-FFF2-40B4-BE49-F238E27FC236}">
                <a16:creationId xmlns:a16="http://schemas.microsoft.com/office/drawing/2014/main" id="{B6A068D4-D52F-B407-C495-3987759528E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11700" y="1388200"/>
            <a:ext cx="2348032" cy="2367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D87D-7358-82CD-60DD-A7FE30755997}"/>
              </a:ext>
            </a:extLst>
          </p:cNvPr>
          <p:cNvSpPr>
            <a:spLocks noGrp="1"/>
          </p:cNvSpPr>
          <p:nvPr>
            <p:ph type="title"/>
          </p:nvPr>
        </p:nvSpPr>
        <p:spPr/>
        <p:txBody>
          <a:bodyPr>
            <a:normAutofit fontScale="90000"/>
          </a:bodyPr>
          <a:lstStyle/>
          <a:p>
            <a:r>
              <a:rPr lang="en-US" dirty="0"/>
              <a:t>Coming Soon: OpenChain Board Meeting</a:t>
            </a:r>
          </a:p>
        </p:txBody>
      </p:sp>
      <p:sp>
        <p:nvSpPr>
          <p:cNvPr id="3" name="Text Placeholder 2">
            <a:extLst>
              <a:ext uri="{FF2B5EF4-FFF2-40B4-BE49-F238E27FC236}">
                <a16:creationId xmlns:a16="http://schemas.microsoft.com/office/drawing/2014/main" id="{77145ADA-0DEB-3455-CA43-9FD34B6606CA}"/>
              </a:ext>
            </a:extLst>
          </p:cNvPr>
          <p:cNvSpPr>
            <a:spLocks noGrp="1"/>
          </p:cNvSpPr>
          <p:nvPr>
            <p:ph type="body" idx="1"/>
          </p:nvPr>
        </p:nvSpPr>
        <p:spPr/>
        <p:txBody>
          <a:bodyPr/>
          <a:lstStyle/>
          <a:p>
            <a:r>
              <a:rPr lang="en-US" dirty="0"/>
              <a:t>Today, 26</a:t>
            </a:r>
            <a:r>
              <a:rPr lang="en-US" baseline="30000" dirty="0"/>
              <a:t>th</a:t>
            </a:r>
            <a:r>
              <a:rPr lang="en-US" dirty="0"/>
              <a:t> March</a:t>
            </a:r>
          </a:p>
        </p:txBody>
      </p:sp>
    </p:spTree>
    <p:extLst>
      <p:ext uri="{BB962C8B-B14F-4D97-AF65-F5344CB8AC3E}">
        <p14:creationId xmlns:p14="http://schemas.microsoft.com/office/powerpoint/2010/main" val="96853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D87D-7358-82CD-60DD-A7FE30755997}"/>
              </a:ext>
            </a:extLst>
          </p:cNvPr>
          <p:cNvSpPr>
            <a:spLocks noGrp="1"/>
          </p:cNvSpPr>
          <p:nvPr>
            <p:ph type="title"/>
          </p:nvPr>
        </p:nvSpPr>
        <p:spPr/>
        <p:txBody>
          <a:bodyPr>
            <a:normAutofit fontScale="90000"/>
          </a:bodyPr>
          <a:lstStyle/>
          <a:p>
            <a:r>
              <a:rPr lang="en-US" dirty="0"/>
              <a:t>Coming Soon: New Supplier Education Leaflet</a:t>
            </a:r>
          </a:p>
        </p:txBody>
      </p:sp>
      <p:sp>
        <p:nvSpPr>
          <p:cNvPr id="3" name="Text Placeholder 2">
            <a:extLst>
              <a:ext uri="{FF2B5EF4-FFF2-40B4-BE49-F238E27FC236}">
                <a16:creationId xmlns:a16="http://schemas.microsoft.com/office/drawing/2014/main" id="{77145ADA-0DEB-3455-CA43-9FD34B6606CA}"/>
              </a:ext>
            </a:extLst>
          </p:cNvPr>
          <p:cNvSpPr>
            <a:spLocks noGrp="1"/>
          </p:cNvSpPr>
          <p:nvPr>
            <p:ph type="body" idx="1"/>
          </p:nvPr>
        </p:nvSpPr>
        <p:spPr/>
        <p:txBody>
          <a:bodyPr/>
          <a:lstStyle/>
          <a:p>
            <a:r>
              <a:rPr lang="en-US" dirty="0"/>
              <a:t>ETA April 2024</a:t>
            </a:r>
          </a:p>
        </p:txBody>
      </p:sp>
    </p:spTree>
    <p:extLst>
      <p:ext uri="{BB962C8B-B14F-4D97-AF65-F5344CB8AC3E}">
        <p14:creationId xmlns:p14="http://schemas.microsoft.com/office/powerpoint/2010/main" val="149947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D87D-7358-82CD-60DD-A7FE30755997}"/>
              </a:ext>
            </a:extLst>
          </p:cNvPr>
          <p:cNvSpPr>
            <a:spLocks noGrp="1"/>
          </p:cNvSpPr>
          <p:nvPr>
            <p:ph type="title"/>
          </p:nvPr>
        </p:nvSpPr>
        <p:spPr/>
        <p:txBody>
          <a:bodyPr>
            <a:normAutofit fontScale="90000"/>
          </a:bodyPr>
          <a:lstStyle/>
          <a:p>
            <a:r>
              <a:rPr lang="en-US" dirty="0"/>
              <a:t>Coming Soon: New Training Slides</a:t>
            </a:r>
          </a:p>
        </p:txBody>
      </p:sp>
      <p:sp>
        <p:nvSpPr>
          <p:cNvPr id="3" name="Text Placeholder 2">
            <a:extLst>
              <a:ext uri="{FF2B5EF4-FFF2-40B4-BE49-F238E27FC236}">
                <a16:creationId xmlns:a16="http://schemas.microsoft.com/office/drawing/2014/main" id="{77145ADA-0DEB-3455-CA43-9FD34B6606CA}"/>
              </a:ext>
            </a:extLst>
          </p:cNvPr>
          <p:cNvSpPr>
            <a:spLocks noGrp="1"/>
          </p:cNvSpPr>
          <p:nvPr>
            <p:ph type="body" idx="1"/>
          </p:nvPr>
        </p:nvSpPr>
        <p:spPr/>
        <p:txBody>
          <a:bodyPr/>
          <a:lstStyle/>
          <a:p>
            <a:r>
              <a:rPr lang="en-US" dirty="0"/>
              <a:t>ETA April 2024</a:t>
            </a:r>
          </a:p>
        </p:txBody>
      </p:sp>
    </p:spTree>
    <p:extLst>
      <p:ext uri="{BB962C8B-B14F-4D97-AF65-F5344CB8AC3E}">
        <p14:creationId xmlns:p14="http://schemas.microsoft.com/office/powerpoint/2010/main" val="23448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TextBox 1">
            <a:extLst>
              <a:ext uri="{FF2B5EF4-FFF2-40B4-BE49-F238E27FC236}">
                <a16:creationId xmlns:a16="http://schemas.microsoft.com/office/drawing/2014/main" id="{3378CA06-23C3-801B-72EB-6E37A3174E59}"/>
              </a:ext>
            </a:extLst>
          </p:cNvPr>
          <p:cNvSpPr txBox="1"/>
          <p:nvPr/>
        </p:nvSpPr>
        <p:spPr>
          <a:xfrm>
            <a:off x="1029203" y="1863864"/>
            <a:ext cx="7085594" cy="707886"/>
          </a:xfrm>
          <a:prstGeom prst="rect">
            <a:avLst/>
          </a:prstGeom>
          <a:noFill/>
        </p:spPr>
        <p:txBody>
          <a:bodyPr wrap="none" rtlCol="0">
            <a:spAutoFit/>
          </a:bodyPr>
          <a:lstStyle/>
          <a:p>
            <a:r>
              <a:rPr lang="en-US" sz="4000" dirty="0"/>
              <a:t>Let’s Do Our Best…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E81BE4CB-1341-092E-7E1E-2120D582624F}"/>
              </a:ext>
            </a:extLst>
          </p:cNvPr>
          <p:cNvPicPr>
            <a:picLocks noChangeAspect="1"/>
          </p:cNvPicPr>
          <p:nvPr/>
        </p:nvPicPr>
        <p:blipFill>
          <a:blip r:embed="rId3"/>
          <a:stretch>
            <a:fillRect/>
          </a:stretch>
        </p:blipFill>
        <p:spPr>
          <a:xfrm>
            <a:off x="1096735" y="741261"/>
            <a:ext cx="6950529" cy="2316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Headline News - </a:t>
            </a:r>
            <a:r>
              <a:rPr lang="en-US" dirty="0" err="1"/>
              <a:t>BlackBerrry</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1249380" y="2965748"/>
            <a:ext cx="6772457" cy="1369885"/>
          </a:xfrm>
        </p:spPr>
        <p:txBody>
          <a:bodyPr>
            <a:normAutofit lnSpcReduction="10000"/>
          </a:bodyPr>
          <a:lstStyle/>
          <a:p>
            <a:pPr marL="114300" indent="0" algn="ctr">
              <a:buNone/>
            </a:pPr>
            <a:r>
              <a:rPr lang="en-US" dirty="0"/>
              <a:t>BlackBerry, an early adopter of ISO/IEC 5230:2020 and OpenChain Security Assurance Specification 1.1 (later ISO/IEC 18974:2023), has completed regular recertification for both standards. </a:t>
            </a:r>
          </a:p>
        </p:txBody>
      </p:sp>
      <p:pic>
        <p:nvPicPr>
          <p:cNvPr id="4" name="Picture 3" descr="A black text on a white background&#10;&#10;Description automatically generated">
            <a:extLst>
              <a:ext uri="{FF2B5EF4-FFF2-40B4-BE49-F238E27FC236}">
                <a16:creationId xmlns:a16="http://schemas.microsoft.com/office/drawing/2014/main" id="{41DC2A3A-ECF8-43FB-A8F1-617E19BC00E8}"/>
              </a:ext>
            </a:extLst>
          </p:cNvPr>
          <p:cNvPicPr>
            <a:picLocks noChangeAspect="1"/>
          </p:cNvPicPr>
          <p:nvPr/>
        </p:nvPicPr>
        <p:blipFill>
          <a:blip r:embed="rId3"/>
          <a:stretch>
            <a:fillRect/>
          </a:stretch>
        </p:blipFill>
        <p:spPr>
          <a:xfrm>
            <a:off x="1157908" y="1526127"/>
            <a:ext cx="6637352" cy="1169833"/>
          </a:xfrm>
          <a:prstGeom prst="rect">
            <a:avLst/>
          </a:prstGeom>
        </p:spPr>
      </p:pic>
    </p:spTree>
    <p:extLst>
      <p:ext uri="{BB962C8B-B14F-4D97-AF65-F5344CB8AC3E}">
        <p14:creationId xmlns:p14="http://schemas.microsoft.com/office/powerpoint/2010/main" val="157380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Headline News - Circle</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1122161" y="3292669"/>
            <a:ext cx="6899678" cy="1440831"/>
          </a:xfrm>
        </p:spPr>
        <p:txBody>
          <a:bodyPr>
            <a:normAutofit lnSpcReduction="10000"/>
          </a:bodyPr>
          <a:lstStyle/>
          <a:p>
            <a:pPr marL="114300" indent="0" algn="ctr">
              <a:buNone/>
            </a:pPr>
            <a:r>
              <a:rPr lang="en-US" dirty="0"/>
              <a:t>Circle, a leading global financial technology firm and the issuer of USDC, the world’s largest, regulated U.S. dollar-backed </a:t>
            </a:r>
            <a:r>
              <a:rPr lang="en-US" dirty="0" err="1"/>
              <a:t>stablecoin</a:t>
            </a:r>
            <a:r>
              <a:rPr lang="en-US" dirty="0"/>
              <a:t>, has announced an OpenChain ISO/IEC 5230 conformant program. </a:t>
            </a:r>
          </a:p>
        </p:txBody>
      </p:sp>
      <p:pic>
        <p:nvPicPr>
          <p:cNvPr id="4" name="Graphic 3">
            <a:extLst>
              <a:ext uri="{FF2B5EF4-FFF2-40B4-BE49-F238E27FC236}">
                <a16:creationId xmlns:a16="http://schemas.microsoft.com/office/drawing/2014/main" id="{49798879-A3D7-EDEB-DE9A-5B4CC7A0A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3130" y="1092747"/>
            <a:ext cx="4177740" cy="2124974"/>
          </a:xfrm>
          <a:prstGeom prst="rect">
            <a:avLst/>
          </a:prstGeom>
        </p:spPr>
      </p:pic>
    </p:spTree>
    <p:extLst>
      <p:ext uri="{BB962C8B-B14F-4D97-AF65-F5344CB8AC3E}">
        <p14:creationId xmlns:p14="http://schemas.microsoft.com/office/powerpoint/2010/main" val="336113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Elections - Status</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lnSpcReduction="10000"/>
          </a:bodyPr>
          <a:lstStyle/>
          <a:p>
            <a:pPr marL="114300" indent="0">
              <a:buNone/>
            </a:pPr>
            <a:r>
              <a:rPr lang="en-US" b="1" dirty="0"/>
              <a:t>Elections Completed in January:</a:t>
            </a:r>
          </a:p>
          <a:p>
            <a:pPr marL="114300" indent="0">
              <a:buNone/>
            </a:pPr>
            <a:endParaRPr lang="en-US" dirty="0"/>
          </a:p>
          <a:p>
            <a:r>
              <a:rPr lang="en-US" dirty="0"/>
              <a:t>Specification Work Group Proposed Chair for 2024:</a:t>
            </a:r>
          </a:p>
          <a:p>
            <a:pPr lvl="1"/>
            <a:r>
              <a:rPr lang="en-US" dirty="0"/>
              <a:t>Chris Wood, Lockheed Martin</a:t>
            </a:r>
          </a:p>
          <a:p>
            <a:r>
              <a:rPr lang="en-US" dirty="0"/>
              <a:t>Education Work Group Proposed Chair for 2024 :</a:t>
            </a:r>
          </a:p>
          <a:p>
            <a:pPr lvl="1"/>
            <a:r>
              <a:rPr lang="en-US" dirty="0"/>
              <a:t>Andrew Katz, </a:t>
            </a:r>
            <a:r>
              <a:rPr lang="en-US" dirty="0" err="1"/>
              <a:t>Orcro</a:t>
            </a:r>
            <a:endParaRPr lang="en-US" dirty="0"/>
          </a:p>
          <a:p>
            <a:pPr marL="139700" indent="0">
              <a:buNone/>
            </a:pPr>
            <a:endParaRPr lang="en-US" dirty="0"/>
          </a:p>
          <a:p>
            <a:pPr marL="139700" indent="0">
              <a:buNone/>
            </a:pPr>
            <a:r>
              <a:rPr lang="en-US" b="1" dirty="0"/>
              <a:t>Elections Completed in February / March:</a:t>
            </a:r>
          </a:p>
          <a:p>
            <a:pPr marL="139700" indent="0">
              <a:buNone/>
            </a:pPr>
            <a:endParaRPr lang="en-US" dirty="0"/>
          </a:p>
          <a:p>
            <a:pPr marL="425450" indent="-285750"/>
            <a:r>
              <a:rPr lang="en-US" dirty="0"/>
              <a:t>Telco Work Group Proposed Chair for 2024:</a:t>
            </a:r>
          </a:p>
          <a:p>
            <a:pPr marL="882650" lvl="1" indent="-285750"/>
            <a:r>
              <a:rPr lang="en-US" dirty="0"/>
              <a:t>Marc-Etienne </a:t>
            </a:r>
            <a:r>
              <a:rPr lang="en-US" dirty="0" err="1"/>
              <a:t>Vargenau</a:t>
            </a:r>
            <a:r>
              <a:rPr lang="en-US" dirty="0"/>
              <a:t>, Nokia</a:t>
            </a:r>
          </a:p>
        </p:txBody>
      </p:sp>
    </p:spTree>
    <p:extLst>
      <p:ext uri="{BB962C8B-B14F-4D97-AF65-F5344CB8AC3E}">
        <p14:creationId xmlns:p14="http://schemas.microsoft.com/office/powerpoint/2010/main" val="1519948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Webinars: 72 Published Since 03/2020</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51187" y="4733500"/>
            <a:ext cx="5015583" cy="407689"/>
          </a:xfrm>
        </p:spPr>
        <p:txBody>
          <a:bodyPr>
            <a:normAutofit fontScale="85000" lnSpcReduction="20000"/>
          </a:bodyPr>
          <a:lstStyle/>
          <a:p>
            <a:pPr marL="114300" indent="0" algn="ctr">
              <a:buNone/>
            </a:pPr>
            <a:r>
              <a:rPr lang="en-US" dirty="0">
                <a:hlinkClick r:id="rId3"/>
              </a:rPr>
              <a:t>https://www.openchainproject.org/webinars</a:t>
            </a:r>
            <a:r>
              <a:rPr lang="en-US" dirty="0"/>
              <a:t> </a:t>
            </a:r>
          </a:p>
        </p:txBody>
      </p:sp>
      <p:pic>
        <p:nvPicPr>
          <p:cNvPr id="4" name="Picture 3" descr="A screenshot of a webinar&#10;&#10;Description automatically generated">
            <a:extLst>
              <a:ext uri="{FF2B5EF4-FFF2-40B4-BE49-F238E27FC236}">
                <a16:creationId xmlns:a16="http://schemas.microsoft.com/office/drawing/2014/main" id="{B5D98763-9EC9-D92A-D792-314766FED91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56858" y="1030929"/>
            <a:ext cx="5375442" cy="3689441"/>
          </a:xfrm>
          <a:prstGeom prst="rect">
            <a:avLst/>
          </a:prstGeom>
          <a:effectLst>
            <a:outerShdw blurRad="63500" sx="102000" sy="102000" algn="ctr" rotWithShape="0">
              <a:prstClr val="black">
                <a:alpha val="40000"/>
              </a:prstClr>
            </a:outerShdw>
          </a:effectLst>
        </p:spPr>
      </p:pic>
      <p:pic>
        <p:nvPicPr>
          <p:cNvPr id="5" name="Picture 4" descr="A qr code on a white background&#10;&#10;Description automatically generated">
            <a:extLst>
              <a:ext uri="{FF2B5EF4-FFF2-40B4-BE49-F238E27FC236}">
                <a16:creationId xmlns:a16="http://schemas.microsoft.com/office/drawing/2014/main" id="{8A2F59B2-DF80-885B-9DD3-BA81B583798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84919" y="1415878"/>
            <a:ext cx="2717957" cy="2765483"/>
          </a:xfrm>
          <a:prstGeom prst="rect">
            <a:avLst/>
          </a:prstGeom>
        </p:spPr>
      </p:pic>
    </p:spTree>
    <p:extLst>
      <p:ext uri="{BB962C8B-B14F-4D97-AF65-F5344CB8AC3E}">
        <p14:creationId xmlns:p14="http://schemas.microsoft.com/office/powerpoint/2010/main" val="281712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Understanding GitHub Copilot</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613845"/>
          </a:xfrm>
        </p:spPr>
        <p:txBody>
          <a:bodyPr>
            <a:normAutofit fontScale="40000" lnSpcReduction="20000"/>
          </a:bodyPr>
          <a:lstStyle/>
          <a:p>
            <a:pPr marL="114300" indent="0" algn="ctr">
              <a:buNone/>
            </a:pPr>
            <a:r>
              <a:rPr lang="en-US" dirty="0">
                <a:hlinkClick r:id="rId3"/>
              </a:rPr>
              <a:t>https://www.openchainproject.org/webinar/2024/03/14/webinar-understanding-github-copilot</a:t>
            </a:r>
            <a:r>
              <a:rPr lang="en-US" dirty="0"/>
              <a:t> </a:t>
            </a:r>
          </a:p>
          <a:p>
            <a:pPr marL="114300" indent="0" algn="ctr">
              <a:buNone/>
            </a:pPr>
            <a:endParaRPr lang="en-US" dirty="0"/>
          </a:p>
          <a:p>
            <a:pPr marL="114300" indent="0" algn="ctr">
              <a:buNone/>
            </a:pPr>
            <a:r>
              <a:rPr lang="en-US" dirty="0"/>
              <a:t>Please note: webinar numbers are non-sequential due to merging categories</a:t>
            </a:r>
          </a:p>
        </p:txBody>
      </p:sp>
      <p:pic>
        <p:nvPicPr>
          <p:cNvPr id="5" name="Picture 4" descr="A screenshot of a video&#10;&#10;Description automatically generated">
            <a:extLst>
              <a:ext uri="{FF2B5EF4-FFF2-40B4-BE49-F238E27FC236}">
                <a16:creationId xmlns:a16="http://schemas.microsoft.com/office/drawing/2014/main" id="{38F2F969-2024-AC13-0A1E-39A7F6244B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60423" y="1083158"/>
            <a:ext cx="5015583" cy="3381138"/>
          </a:xfrm>
          <a:prstGeom prst="rect">
            <a:avLst/>
          </a:prstGeom>
        </p:spPr>
      </p:pic>
    </p:spTree>
    <p:extLst>
      <p:ext uri="{BB962C8B-B14F-4D97-AF65-F5344CB8AC3E}">
        <p14:creationId xmlns:p14="http://schemas.microsoft.com/office/powerpoint/2010/main" val="313144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AI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92500" lnSpcReduction="20000"/>
          </a:bodyPr>
          <a:lstStyle/>
          <a:p>
            <a:pPr marL="114300" indent="0">
              <a:buNone/>
            </a:pPr>
            <a:r>
              <a:rPr lang="en-US" dirty="0"/>
              <a:t>The OpenChain AI Study Group - as discussed by the board last year – has held its first meetings. The issue of AI Compliance is still being scoped, but progress is being made.</a:t>
            </a:r>
          </a:p>
          <a:p>
            <a:pPr marL="114300" indent="0">
              <a:buNone/>
            </a:pPr>
            <a:endParaRPr lang="en-US" b="1" dirty="0"/>
          </a:p>
          <a:p>
            <a:pPr marL="114300" indent="0">
              <a:buNone/>
            </a:pPr>
            <a:r>
              <a:rPr lang="en-US" b="1" dirty="0"/>
              <a:t>OpenChain AI Study Group Call (Europe and Asia) – 2024-03-14 – Full Recording</a:t>
            </a:r>
          </a:p>
          <a:p>
            <a:pPr marL="114300" indent="0">
              <a:buNone/>
            </a:pPr>
            <a:r>
              <a:rPr lang="en-US" dirty="0">
                <a:hlinkClick r:id="rId3"/>
              </a:rPr>
              <a:t>https://www.openchainproject.org/news/2024/03/15/openchain-ai-study-group-call-europe-and-asia-2024-03-14</a:t>
            </a:r>
            <a:r>
              <a:rPr lang="en-US" b="1" dirty="0"/>
              <a:t> </a:t>
            </a:r>
          </a:p>
          <a:p>
            <a:pPr marL="114300" indent="0">
              <a:buNone/>
            </a:pPr>
            <a:endParaRPr lang="en-US" b="1" dirty="0"/>
          </a:p>
          <a:p>
            <a:pPr marL="114300" indent="0">
              <a:buNone/>
            </a:pPr>
            <a:r>
              <a:rPr lang="en-US" b="1" dirty="0"/>
              <a:t>Outcomes of the Special OpenChain AI Workshop – 2024-03-06</a:t>
            </a:r>
          </a:p>
          <a:p>
            <a:pPr marL="114300" indent="0">
              <a:buNone/>
            </a:pPr>
            <a:r>
              <a:rPr lang="en-US" dirty="0">
                <a:hlinkClick r:id="rId4"/>
              </a:rPr>
              <a:t>https://www.openchainproject.org/news/2024/03/13/outcomes-ai-workshop-2024-03-06</a:t>
            </a:r>
            <a:r>
              <a:rPr lang="en-US" dirty="0"/>
              <a:t> </a:t>
            </a:r>
          </a:p>
        </p:txBody>
      </p:sp>
    </p:spTree>
    <p:extLst>
      <p:ext uri="{BB962C8B-B14F-4D97-AF65-F5344CB8AC3E}">
        <p14:creationId xmlns:p14="http://schemas.microsoft.com/office/powerpoint/2010/main" val="419160677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510</Words>
  <Application>Microsoft Office PowerPoint</Application>
  <PresentationFormat>화면 슬라이드 쇼(16:9)</PresentationFormat>
  <Paragraphs>47</Paragraphs>
  <Slides>16</Slides>
  <Notes>13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Open Sans Medium</vt:lpstr>
      <vt:lpstr>Roboto Slab Light</vt:lpstr>
      <vt:lpstr>Roboto</vt:lpstr>
      <vt:lpstr>Arial</vt:lpstr>
      <vt:lpstr>Linux Foundation EU Theme 2023</vt:lpstr>
      <vt:lpstr>OpenChain Korea Work Group</vt:lpstr>
      <vt:lpstr>Anti-Trust Policy Notice</vt:lpstr>
      <vt:lpstr>PowerPoint 프레젠테이션</vt:lpstr>
      <vt:lpstr>Headline News - BlackBerrry</vt:lpstr>
      <vt:lpstr>Headline News - Circle</vt:lpstr>
      <vt:lpstr>OpenChain Elections - Status</vt:lpstr>
      <vt:lpstr>OpenChain Webinars: 72 Published Since 03/2020</vt:lpstr>
      <vt:lpstr>Webinar: Understanding GitHub Copilot</vt:lpstr>
      <vt:lpstr>OpenChain AI Study Group</vt:lpstr>
      <vt:lpstr>First South Korean Third-Party Certifier</vt:lpstr>
      <vt:lpstr>15 Official Third-Party Certifiers</vt:lpstr>
      <vt:lpstr>OpenChain Work Group: ISO 5230 / ISO 18974</vt:lpstr>
      <vt:lpstr>Coming Soon: OpenChain Board Meeting</vt:lpstr>
      <vt:lpstr>Coming Soon: New Supplier Education Leaflet</vt:lpstr>
      <vt:lpstr>Coming Soon: New Training Slides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장학성님(HAKSUNG)/Infra Architect팀</dc:creator>
  <cp:lastModifiedBy>장학성님(HAKSUNG)/Infra Architect팀</cp:lastModifiedBy>
  <cp:revision>7</cp:revision>
  <dcterms:modified xsi:type="dcterms:W3CDTF">2024-03-27T07:53:13Z</dcterms:modified>
</cp:coreProperties>
</file>