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8" r:id="rId2"/>
    <p:sldId id="327" r:id="rId3"/>
    <p:sldId id="328" r:id="rId4"/>
    <p:sldId id="395" r:id="rId5"/>
    <p:sldId id="389" r:id="rId6"/>
    <p:sldId id="396" r:id="rId7"/>
    <p:sldId id="397" r:id="rId8"/>
    <p:sldId id="398" r:id="rId9"/>
    <p:sldId id="406" r:id="rId10"/>
    <p:sldId id="393" r:id="rId11"/>
    <p:sldId id="390" r:id="rId12"/>
    <p:sldId id="399" r:id="rId13"/>
    <p:sldId id="400" r:id="rId14"/>
    <p:sldId id="401" r:id="rId15"/>
    <p:sldId id="4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8889" autoAdjust="0"/>
  </p:normalViewPr>
  <p:slideViewPr>
    <p:cSldViewPr snapToGrid="0">
      <p:cViewPr varScale="1">
        <p:scale>
          <a:sx n="77" d="100"/>
          <a:sy n="77" d="100"/>
        </p:scale>
        <p:origin x="9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2021/8/5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/>
              <a:t>Lab5 - Let’s Play GANs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August 5, 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2021 Summer</a:t>
            </a:r>
          </a:p>
          <a:p>
            <a:pPr marL="0" indent="0" algn="ctr" defTabSz="914400">
              <a:buNone/>
            </a:pPr>
            <a:r>
              <a:rPr lang="zh-TW" altLang="en-US" dirty="0">
                <a:latin typeface="+mj-ea"/>
                <a:ea typeface="+mj-ea"/>
                <a:cs typeface="Calibri" panose="020F0502020204030204" pitchFamily="34" charset="0"/>
              </a:rPr>
              <a:t>李美慧</a:t>
            </a:r>
            <a:endParaRPr lang="en-US" altLang="zh-TW" dirty="0"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0F468-B658-456E-B23C-52A8EF41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06718-A0A2-4BEF-8D5C-14A3C4C67B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13556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 can use any GAN architecture your like</a:t>
            </a:r>
          </a:p>
          <a:p>
            <a:endParaRPr lang="en-US" altLang="zh-TW" dirty="0"/>
          </a:p>
          <a:p>
            <a:r>
              <a:rPr lang="en-US" altLang="zh-TW" dirty="0"/>
              <a:t>The resolution of input for pretrained classifier is 64x64. You can design your own output resolution for generator and resize it.</a:t>
            </a:r>
          </a:p>
          <a:p>
            <a:endParaRPr lang="en-US" altLang="zh-TW" dirty="0"/>
          </a:p>
          <a:p>
            <a:r>
              <a:rPr lang="en-US" altLang="zh-TW" dirty="0"/>
              <a:t>You cannot use other training data except for the provided files  (for example: background images)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16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AC462-14D5-4EC9-B017-C840183C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BB4E2-93A9-41E6-A013-70DC8B3EE7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Provided files</a:t>
            </a:r>
          </a:p>
          <a:p>
            <a:pPr lvl="1"/>
            <a:r>
              <a:rPr lang="en-US" altLang="zh-TW" dirty="0"/>
              <a:t>readme.txt, </a:t>
            </a:r>
            <a:r>
              <a:rPr lang="en-US" altLang="zh-TW" dirty="0" err="1"/>
              <a:t>train.json</a:t>
            </a:r>
            <a:r>
              <a:rPr lang="en-US" altLang="zh-TW" dirty="0"/>
              <a:t>, </a:t>
            </a:r>
            <a:r>
              <a:rPr lang="en-US" altLang="zh-TW" dirty="0" err="1"/>
              <a:t>test.json</a:t>
            </a:r>
            <a:r>
              <a:rPr lang="en-US" altLang="zh-TW" dirty="0"/>
              <a:t>, </a:t>
            </a:r>
            <a:r>
              <a:rPr lang="en-US" altLang="zh-TW" dirty="0" err="1"/>
              <a:t>object.json</a:t>
            </a:r>
            <a:r>
              <a:rPr lang="en-US" altLang="zh-TW" dirty="0"/>
              <a:t>, evaluator.py, dataset.py,  </a:t>
            </a:r>
            <a:r>
              <a:rPr lang="en-US" altLang="zh-TW" dirty="0" err="1"/>
              <a:t>classifier_weight.pth</a:t>
            </a:r>
            <a:r>
              <a:rPr lang="en-US" altLang="zh-TW" dirty="0"/>
              <a:t>, images folder</a:t>
            </a:r>
          </a:p>
          <a:p>
            <a:r>
              <a:rPr lang="en-US" altLang="zh-TW" dirty="0" err="1"/>
              <a:t>object.json</a:t>
            </a:r>
            <a:endParaRPr lang="en-US" altLang="zh-TW" dirty="0"/>
          </a:p>
          <a:p>
            <a:pPr lvl="1"/>
            <a:r>
              <a:rPr lang="en-US" altLang="zh-TW" dirty="0"/>
              <a:t>Dictionary of objects</a:t>
            </a:r>
          </a:p>
          <a:p>
            <a:pPr lvl="1"/>
            <a:r>
              <a:rPr lang="en-US" altLang="zh-TW" dirty="0"/>
              <a:t>24 classes: cyan cylinder, red cube, green sphere…</a:t>
            </a:r>
          </a:p>
          <a:p>
            <a:pPr lvl="1"/>
            <a:r>
              <a:rPr lang="en-US" altLang="zh-TW" dirty="0"/>
              <a:t>Same object will not appear twice in an image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Google Shape;186;p10">
            <a:extLst>
              <a:ext uri="{FF2B5EF4-FFF2-40B4-BE49-F238E27FC236}">
                <a16:creationId xmlns:a16="http://schemas.microsoft.com/office/drawing/2014/main" id="{665234EE-5962-4B3E-97CD-2DE334F2E9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79370" y="4715573"/>
            <a:ext cx="2046540" cy="153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7;p10">
            <a:extLst>
              <a:ext uri="{FF2B5EF4-FFF2-40B4-BE49-F238E27FC236}">
                <a16:creationId xmlns:a16="http://schemas.microsoft.com/office/drawing/2014/main" id="{01218918-DECB-4193-8F2C-7685B0BE36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964" y="4713729"/>
            <a:ext cx="2057247" cy="154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8;p10">
            <a:extLst>
              <a:ext uri="{FF2B5EF4-FFF2-40B4-BE49-F238E27FC236}">
                <a16:creationId xmlns:a16="http://schemas.microsoft.com/office/drawing/2014/main" id="{452143F4-06EF-4DF6-A002-A3F530BAB5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8559" y="4713729"/>
            <a:ext cx="2057246" cy="154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9;p10">
            <a:extLst>
              <a:ext uri="{FF2B5EF4-FFF2-40B4-BE49-F238E27FC236}">
                <a16:creationId xmlns:a16="http://schemas.microsoft.com/office/drawing/2014/main" id="{0DC232A2-9459-4040-96EF-629E705FD7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1401" y="4713729"/>
            <a:ext cx="2048999" cy="15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0;p10">
            <a:extLst>
              <a:ext uri="{FF2B5EF4-FFF2-40B4-BE49-F238E27FC236}">
                <a16:creationId xmlns:a16="http://schemas.microsoft.com/office/drawing/2014/main" id="{960FADA3-6658-4F84-A352-F29D644AD1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971" y="4713729"/>
            <a:ext cx="2048999" cy="1536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72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EA81E-E4B3-4249-8E75-9B24FD9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Output examples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C06D9-1196-486C-AC98-BA75A0C049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Accuracy: 0.667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Accuracy:0.847</a:t>
            </a:r>
          </a:p>
          <a:p>
            <a:endParaRPr lang="zh-TW" altLang="en-US" dirty="0"/>
          </a:p>
        </p:txBody>
      </p:sp>
      <p:pic>
        <p:nvPicPr>
          <p:cNvPr id="4" name="Google Shape;197;p11">
            <a:extLst>
              <a:ext uri="{FF2B5EF4-FFF2-40B4-BE49-F238E27FC236}">
                <a16:creationId xmlns:a16="http://schemas.microsoft.com/office/drawing/2014/main" id="{05BF5CB8-F381-48E5-9814-708C160CC59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5133" y="1865114"/>
            <a:ext cx="3941733" cy="197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8;p11">
            <a:extLst>
              <a:ext uri="{FF2B5EF4-FFF2-40B4-BE49-F238E27FC236}">
                <a16:creationId xmlns:a16="http://schemas.microsoft.com/office/drawing/2014/main" id="{2BF582EF-8092-4CE4-84E8-170646568C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5132" y="4504796"/>
            <a:ext cx="3941733" cy="1978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55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2A072-6A35-442B-9D74-EBF25C88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9915D-C07B-4B4B-A71A-04A5A88ABB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Implement training, testing functions, and </a:t>
            </a:r>
            <a:r>
              <a:rPr lang="en-US" altLang="zh-TW" dirty="0" err="1"/>
              <a:t>dataloader</a:t>
            </a:r>
            <a:endParaRPr lang="en-US" altLang="zh-TW" dirty="0"/>
          </a:p>
          <a:p>
            <a:r>
              <a:rPr lang="en-US" altLang="zh-TW" dirty="0"/>
              <a:t>Choose your </a:t>
            </a:r>
            <a:r>
              <a:rPr lang="en-US" altLang="zh-TW" dirty="0" err="1"/>
              <a:t>cGAN</a:t>
            </a:r>
            <a:r>
              <a:rPr lang="en-US" altLang="zh-TW" dirty="0"/>
              <a:t> architecture</a:t>
            </a:r>
          </a:p>
          <a:p>
            <a:r>
              <a:rPr lang="en-US" altLang="zh-TW" dirty="0"/>
              <a:t>Design your generator and discriminator</a:t>
            </a:r>
          </a:p>
          <a:p>
            <a:r>
              <a:rPr lang="en-US" altLang="zh-TW" dirty="0"/>
              <a:t>Choose your loss functions</a:t>
            </a:r>
          </a:p>
          <a:p>
            <a:r>
              <a:rPr lang="en-US" altLang="zh-TW" dirty="0"/>
              <a:t>Output the results based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/>
              <a:t>new_test.json</a:t>
            </a:r>
            <a:r>
              <a:rPr lang="en-US" altLang="zh-TW" dirty="0"/>
              <a:t> (will be released before demo)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9BE94-6E7C-4F1A-8F8C-E5B9FA29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– Report(40%)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C3F9C-8035-4E30-865D-29D9DEEF1C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799"/>
            <a:ext cx="10800000" cy="4872789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 (5%)</a:t>
            </a:r>
          </a:p>
          <a:p>
            <a:r>
              <a:rPr lang="en-US" altLang="zh-TW" dirty="0"/>
              <a:t>Implementation details (15%)</a:t>
            </a:r>
          </a:p>
          <a:p>
            <a:pPr lvl="1"/>
            <a:r>
              <a:rPr lang="en-US" altLang="zh-TW" dirty="0"/>
              <a:t>Describe how you implement your model, including your choice of </a:t>
            </a:r>
            <a:r>
              <a:rPr lang="en-US" altLang="zh-TW" dirty="0" err="1"/>
              <a:t>cGAN</a:t>
            </a:r>
            <a:r>
              <a:rPr lang="en-US" altLang="zh-TW" dirty="0"/>
              <a:t>, model architectures, and loss functions. (10%)</a:t>
            </a:r>
          </a:p>
          <a:p>
            <a:pPr lvl="1"/>
            <a:r>
              <a:rPr lang="en-US" altLang="zh-TW" dirty="0"/>
              <a:t>Specify the hyperparameters (learning rate, epochs, etc.) (5%)</a:t>
            </a:r>
          </a:p>
          <a:p>
            <a:r>
              <a:rPr lang="en-US" altLang="zh-TW" dirty="0"/>
              <a:t>Results and discussion (20%)</a:t>
            </a:r>
          </a:p>
          <a:p>
            <a:pPr lvl="1"/>
            <a:r>
              <a:rPr lang="en-US" altLang="zh-TW" dirty="0"/>
              <a:t>Show your results based on the testing data. (5%)</a:t>
            </a:r>
          </a:p>
          <a:p>
            <a:pPr lvl="1"/>
            <a:r>
              <a:rPr lang="en-US" altLang="zh-TW" dirty="0"/>
              <a:t>Discuss the results of different models architectures. (15%) </a:t>
            </a:r>
            <a:r>
              <a:rPr lang="en-US" altLang="zh-TW" dirty="0">
                <a:solidFill>
                  <a:srgbClr val="FF0000"/>
                </a:solidFill>
              </a:rPr>
              <a:t>For example, what is the effect with or without some specific loss terms, or what kinds of condition design is more effective to help </a:t>
            </a:r>
            <a:r>
              <a:rPr lang="en-US" altLang="zh-TW" dirty="0" err="1">
                <a:solidFill>
                  <a:srgbClr val="FF0000"/>
                </a:solidFill>
              </a:rPr>
              <a:t>cGAN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0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CC0F9-582A-4AEF-93C3-E8CFC20C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– Demo(60%)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8621E-0D40-454F-8537-92900388E1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Classification accuracy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/>
              <a:t>new_test.json</a:t>
            </a:r>
            <a:r>
              <a:rPr lang="en-US" altLang="zh-TW" dirty="0"/>
              <a:t>. (20% + 20%)</a:t>
            </a:r>
          </a:p>
          <a:p>
            <a:pPr lvl="1"/>
            <a:r>
              <a:rPr lang="en-US" altLang="zh-TW" dirty="0"/>
              <a:t>score &gt;= 0.8 			---- 	100%</a:t>
            </a:r>
          </a:p>
          <a:p>
            <a:pPr lvl="1"/>
            <a:r>
              <a:rPr lang="en-US" altLang="zh-TW" dirty="0"/>
              <a:t>0.8 &gt; score &gt;= 0.7 		---- 	90%</a:t>
            </a:r>
          </a:p>
          <a:p>
            <a:pPr lvl="1"/>
            <a:r>
              <a:rPr lang="en-US" altLang="zh-TW" dirty="0"/>
              <a:t>0.7 &gt; score &gt;= 0.6			----	80%</a:t>
            </a:r>
          </a:p>
          <a:p>
            <a:pPr lvl="1"/>
            <a:r>
              <a:rPr lang="en-US" altLang="zh-TW" dirty="0"/>
              <a:t>0.6 &gt; score &gt;= 0.5			----	70 %</a:t>
            </a:r>
          </a:p>
          <a:p>
            <a:pPr lvl="1"/>
            <a:r>
              <a:rPr lang="en-US" altLang="zh-TW" dirty="0"/>
              <a:t>0.5 &gt; score &gt;= 0.4			----	60 %</a:t>
            </a:r>
          </a:p>
          <a:p>
            <a:pPr lvl="1"/>
            <a:r>
              <a:rPr lang="en-US" altLang="zh-TW" dirty="0"/>
              <a:t>score &lt; 0.4			---- 	0%</a:t>
            </a:r>
          </a:p>
          <a:p>
            <a:endParaRPr lang="en-US" altLang="zh-TW" dirty="0"/>
          </a:p>
          <a:p>
            <a:r>
              <a:rPr lang="en-US" altLang="zh-TW" dirty="0"/>
              <a:t>Questions 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37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A14A04-3BB2-4588-955D-2AE15FCB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11" y="1304676"/>
            <a:ext cx="4230834" cy="468199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7758189" cy="4572000"/>
          </a:xfrm>
        </p:spPr>
        <p:txBody>
          <a:bodyPr/>
          <a:lstStyle/>
          <a:p>
            <a:r>
              <a:rPr lang="en-US" altLang="zh-TW" dirty="0"/>
              <a:t>In this lab, you need to implement a conditional GAN and generate synthetic images based on multi-labels conditions</a:t>
            </a:r>
          </a:p>
          <a:p>
            <a:endParaRPr lang="en-US" altLang="zh-TW" dirty="0"/>
          </a:p>
          <a:p>
            <a:r>
              <a:rPr lang="en-US" altLang="zh-TW" dirty="0"/>
              <a:t>Example of labels:</a:t>
            </a:r>
          </a:p>
          <a:p>
            <a:pPr lvl="1"/>
            <a:r>
              <a:rPr lang="en-US" altLang="zh-TW" dirty="0"/>
              <a:t>[“cyan cylinder”, “red cube”], [“green sphere”], …</a:t>
            </a:r>
          </a:p>
        </p:txBody>
      </p:sp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8/24 (Tue.) 11:55 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8/24 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DLP_LAB4_yourstudentID_name.zip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DLP_LAB4_309551027_</a:t>
            </a:r>
            <a:r>
              <a:rPr lang="zh-TW" altLang="en-US" sz="2600" dirty="0">
                <a:latin typeface="+mj-ea"/>
                <a:ea typeface="+mj-ea"/>
                <a:cs typeface="Calibri" panose="020F0502020204030204" pitchFamily="34" charset="0"/>
              </a:rPr>
              <a:t>李美慧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780CB-9207-49DD-8816-5DA3DE4D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98691-7E7E-4F67-A755-DFF75BFFFF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Choose your conditional GAN architecture</a:t>
            </a:r>
          </a:p>
          <a:p>
            <a:endParaRPr lang="en-US" altLang="zh-TW" dirty="0"/>
          </a:p>
          <a:p>
            <a:r>
              <a:rPr lang="en-US" altLang="zh-TW" dirty="0"/>
              <a:t>Design your generator and discriminator</a:t>
            </a:r>
          </a:p>
          <a:p>
            <a:endParaRPr lang="en-US" altLang="zh-TW" dirty="0"/>
          </a:p>
          <a:p>
            <a:r>
              <a:rPr lang="en-US" altLang="zh-TW" dirty="0"/>
              <a:t>Choose your loss function</a:t>
            </a:r>
          </a:p>
          <a:p>
            <a:endParaRPr lang="en-US" altLang="zh-TW" dirty="0"/>
          </a:p>
          <a:p>
            <a:r>
              <a:rPr lang="en-US" altLang="zh-TW" dirty="0"/>
              <a:t>Use a pretrained classifier to evaluate accuracy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5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18630-3252-4943-93E6-71F3FE4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Choice of </a:t>
            </a:r>
            <a:r>
              <a:rPr lang="en-US" altLang="zh-TW" dirty="0" err="1"/>
              <a:t>cGAN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11B98-23D3-47AC-AD65-2EB5527CA7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Generator</a:t>
            </a:r>
          </a:p>
          <a:p>
            <a:pPr lvl="1"/>
            <a:r>
              <a:rPr lang="en-US" altLang="zh-TW" dirty="0"/>
              <a:t>Concatenation, multiplication, batch normalization, etc.</a:t>
            </a:r>
          </a:p>
          <a:p>
            <a:pPr lvl="1"/>
            <a:r>
              <a:rPr lang="en-US" altLang="zh-TW" dirty="0"/>
              <a:t>Similar technique used in </a:t>
            </a:r>
            <a:r>
              <a:rPr lang="en-US" altLang="zh-TW" dirty="0" err="1"/>
              <a:t>cVAE</a:t>
            </a:r>
            <a:endParaRPr lang="en-US" altLang="zh-TW" dirty="0"/>
          </a:p>
          <a:p>
            <a:r>
              <a:rPr lang="en-US" altLang="zh-TW" dirty="0"/>
              <a:t>Discriminator</a:t>
            </a:r>
          </a:p>
          <a:p>
            <a:pPr lvl="1"/>
            <a:r>
              <a:rPr lang="en-US" altLang="zh-TW" dirty="0"/>
              <a:t>Conditional GAN</a:t>
            </a:r>
          </a:p>
          <a:p>
            <a:pPr lvl="1"/>
            <a:r>
              <a:rPr lang="en-US" altLang="zh-TW" dirty="0" err="1"/>
              <a:t>InfoGAN</a:t>
            </a:r>
            <a:endParaRPr lang="en-US" altLang="zh-TW" dirty="0"/>
          </a:p>
          <a:p>
            <a:pPr lvl="1"/>
            <a:r>
              <a:rPr lang="en-US" altLang="zh-TW" dirty="0"/>
              <a:t>Auxiliary GAN</a:t>
            </a:r>
          </a:p>
          <a:p>
            <a:pPr lvl="1"/>
            <a:r>
              <a:rPr lang="en-US" altLang="zh-TW" dirty="0"/>
              <a:t>Projection discriminator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Hybrid version</a:t>
            </a:r>
          </a:p>
          <a:p>
            <a:endParaRPr lang="zh-TW" altLang="en-US" dirty="0"/>
          </a:p>
        </p:txBody>
      </p:sp>
      <p:pic>
        <p:nvPicPr>
          <p:cNvPr id="4" name="Google Shape;158;p6">
            <a:extLst>
              <a:ext uri="{FF2B5EF4-FFF2-40B4-BE49-F238E27FC236}">
                <a16:creationId xmlns:a16="http://schemas.microsoft.com/office/drawing/2014/main" id="{2613BDE9-41E4-4423-96F0-50B38BF630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4141" y="3146895"/>
            <a:ext cx="1333975" cy="333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9;p6">
            <a:extLst>
              <a:ext uri="{FF2B5EF4-FFF2-40B4-BE49-F238E27FC236}">
                <a16:creationId xmlns:a16="http://schemas.microsoft.com/office/drawing/2014/main" id="{FC6D917B-B7FA-4EE7-8767-5ACF24E43D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8116" y="3146895"/>
            <a:ext cx="2498740" cy="325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0;p6">
            <a:extLst>
              <a:ext uri="{FF2B5EF4-FFF2-40B4-BE49-F238E27FC236}">
                <a16:creationId xmlns:a16="http://schemas.microsoft.com/office/drawing/2014/main" id="{D5D4CD5A-4F39-4D6A-B9D2-A069AFA1C1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06856" y="3155001"/>
            <a:ext cx="1779831" cy="3242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ADA9C15-7851-484B-9B94-BAE5B1CCCFCF}"/>
              </a:ext>
            </a:extLst>
          </p:cNvPr>
          <p:cNvSpPr txBox="1"/>
          <p:nvPr/>
        </p:nvSpPr>
        <p:spPr>
          <a:xfrm>
            <a:off x="6002336" y="6342955"/>
            <a:ext cx="187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(Conditional GAN)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3D93000-44E3-473E-8559-31E57B87538F}"/>
              </a:ext>
            </a:extLst>
          </p:cNvPr>
          <p:cNvSpPr txBox="1"/>
          <p:nvPr/>
        </p:nvSpPr>
        <p:spPr>
          <a:xfrm>
            <a:off x="7918694" y="6342955"/>
            <a:ext cx="187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(AC GAN)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E86853-5FF1-4C73-ACC4-D335CCBB1314}"/>
              </a:ext>
            </a:extLst>
          </p:cNvPr>
          <p:cNvSpPr txBox="1"/>
          <p:nvPr/>
        </p:nvSpPr>
        <p:spPr>
          <a:xfrm>
            <a:off x="9509601" y="6339087"/>
            <a:ext cx="258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(Projection discriminator)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83418-ABC5-49E5-B0D6-82F79466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Design of GAN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56911-0EFE-4803-BB26-59432A7171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De-convolution layers</a:t>
            </a:r>
          </a:p>
          <a:p>
            <a:r>
              <a:rPr lang="en-US" altLang="zh-TW" dirty="0"/>
              <a:t>Basic block</a:t>
            </a:r>
          </a:p>
          <a:p>
            <a:r>
              <a:rPr lang="en-US" altLang="zh-TW" dirty="0"/>
              <a:t>Bottleneck block</a:t>
            </a:r>
          </a:p>
          <a:p>
            <a:r>
              <a:rPr lang="en-US" altLang="zh-TW" dirty="0"/>
              <a:t>Residual</a:t>
            </a:r>
          </a:p>
          <a:p>
            <a:r>
              <a:rPr lang="en-US" altLang="zh-TW" dirty="0"/>
              <a:t>Self-attention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Again, hybrid version</a:t>
            </a:r>
          </a:p>
          <a:p>
            <a:r>
              <a:rPr lang="en-US" altLang="zh-TW" dirty="0"/>
              <a:t>E.g.</a:t>
            </a:r>
          </a:p>
          <a:p>
            <a:pPr lvl="1"/>
            <a:r>
              <a:rPr lang="en-US" altLang="zh-TW" dirty="0"/>
              <a:t>DCGAN</a:t>
            </a:r>
          </a:p>
          <a:p>
            <a:pPr lvl="1"/>
            <a:r>
              <a:rPr lang="en-US" altLang="zh-TW" dirty="0"/>
              <a:t>SA-GAN</a:t>
            </a:r>
          </a:p>
          <a:p>
            <a:pPr lvl="1"/>
            <a:r>
              <a:rPr lang="en-US" altLang="zh-TW" dirty="0"/>
              <a:t>Progressive GANA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95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29CEB-398E-4E52-A307-A9A492D0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Choice of loss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12434-1D7A-4AEB-A4D0-548F2E1572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GAN loss function</a:t>
            </a:r>
          </a:p>
          <a:p>
            <a:pPr lvl="1"/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LSGAN</a:t>
            </a:r>
          </a:p>
          <a:p>
            <a:r>
              <a:rPr lang="en-US" altLang="zh-TW" dirty="0"/>
              <a:t>WGAN</a:t>
            </a:r>
          </a:p>
          <a:p>
            <a:r>
              <a:rPr lang="en-US" altLang="zh-TW" dirty="0"/>
              <a:t>WGAN-GP</a:t>
            </a:r>
          </a:p>
          <a:p>
            <a:endParaRPr lang="en-US" altLang="zh-TW" dirty="0"/>
          </a:p>
          <a:p>
            <a:r>
              <a:rPr lang="en-US" altLang="zh-TW" dirty="0"/>
              <a:t>Combine with your choice of </a:t>
            </a:r>
            <a:r>
              <a:rPr lang="en-US" altLang="zh-TW" dirty="0" err="1"/>
              <a:t>cGAN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73;p8">
            <a:extLst>
              <a:ext uri="{FF2B5EF4-FFF2-40B4-BE49-F238E27FC236}">
                <a16:creationId xmlns:a16="http://schemas.microsoft.com/office/drawing/2014/main" id="{5ECC7494-8A72-405B-B315-5DB98B6A89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1152" y="1926835"/>
            <a:ext cx="4634848" cy="90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87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8CE2B-782B-497F-8541-7FE77F36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</a:t>
            </a:r>
            <a:r>
              <a:rPr lang="zh-TW" altLang="en-US" dirty="0"/>
              <a:t> </a:t>
            </a:r>
            <a:r>
              <a:rPr lang="en-US" altLang="zh-TW" dirty="0"/>
              <a:t>Pretrained Classifier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1BD4E-1917-493F-B997-9FAA8182E9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799"/>
            <a:ext cx="10800000" cy="4913243"/>
          </a:xfrm>
        </p:spPr>
        <p:txBody>
          <a:bodyPr>
            <a:normAutofit/>
          </a:bodyPr>
          <a:lstStyle/>
          <a:p>
            <a:r>
              <a:rPr lang="en-US" altLang="zh-TW" dirty="0"/>
              <a:t>We provided a pre-trained ResNet-18 &amp; evaluation model. You need to use </a:t>
            </a:r>
            <a:r>
              <a:rPr lang="en-US" altLang="zh-TW" b="1" i="1" dirty="0"/>
              <a:t>eval(images, labels) </a:t>
            </a:r>
            <a:r>
              <a:rPr lang="en-US" altLang="zh-TW" dirty="0"/>
              <a:t>to compute accuracy of your synthetic images</a:t>
            </a:r>
          </a:p>
          <a:p>
            <a:pPr lvl="1"/>
            <a:r>
              <a:rPr lang="en-US" altLang="zh-TW" dirty="0"/>
              <a:t>Labels should be one-hot vector. E.g. [[1,1,0,0,…],[0,1,0,0,…],…]</a:t>
            </a:r>
          </a:p>
          <a:p>
            <a:pPr lvl="1"/>
            <a:r>
              <a:rPr lang="en-US" altLang="zh-TW" dirty="0"/>
              <a:t>Images should be all generated images. E.g. (batch size, 3, 64, 64)</a:t>
            </a:r>
          </a:p>
          <a:p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b="1" dirty="0" err="1"/>
              <a:t>make_grid</a:t>
            </a:r>
            <a:r>
              <a:rPr lang="en-US" altLang="zh-TW" dirty="0"/>
              <a:t>(images) and </a:t>
            </a:r>
            <a:r>
              <a:rPr lang="en-US" altLang="zh-TW" b="1" dirty="0" err="1"/>
              <a:t>save_image</a:t>
            </a:r>
            <a:r>
              <a:rPr lang="en-US" altLang="zh-TW" dirty="0"/>
              <a:t>(images, path) (from </a:t>
            </a:r>
            <a:r>
              <a:rPr lang="en-US" altLang="zh-TW" dirty="0" err="1"/>
              <a:t>torchvision.utils</a:t>
            </a:r>
            <a:r>
              <a:rPr lang="en-US" altLang="zh-TW" dirty="0"/>
              <a:t> import </a:t>
            </a:r>
            <a:r>
              <a:rPr lang="en-US" altLang="zh-TW" dirty="0" err="1"/>
              <a:t>save_image</a:t>
            </a:r>
            <a:r>
              <a:rPr lang="en-US" altLang="zh-TW" dirty="0"/>
              <a:t>, </a:t>
            </a:r>
            <a:r>
              <a:rPr lang="en-US" altLang="zh-TW" dirty="0" err="1"/>
              <a:t>make_grid</a:t>
            </a:r>
            <a:r>
              <a:rPr lang="en-US" altLang="zh-TW" dirty="0"/>
              <a:t>) to save your image (8 images a row, 4 rows)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060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9433</TotalTime>
  <Words>724</Words>
  <Application>Microsoft Office PowerPoint</Application>
  <PresentationFormat>寬螢幕</PresentationFormat>
  <Paragraphs>121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</vt:lpstr>
      <vt:lpstr>Lab Description – Choice of cGAN</vt:lpstr>
      <vt:lpstr>Lab Description – Design of GAN</vt:lpstr>
      <vt:lpstr>Lab Description – Choice of loss functions</vt:lpstr>
      <vt:lpstr>Lab Description – Pretrained Classifier </vt:lpstr>
      <vt:lpstr>Lab Description – Other details</vt:lpstr>
      <vt:lpstr>Lab Description - Dataset</vt:lpstr>
      <vt:lpstr>Lab Description – Output examples</vt:lpstr>
      <vt:lpstr>Lab Description – Requirements</vt:lpstr>
      <vt:lpstr>Scoring Criteria – Report(40%)</vt:lpstr>
      <vt:lpstr>Scoring Criteria – Demo(60%)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李美慧</cp:lastModifiedBy>
  <cp:revision>364</cp:revision>
  <dcterms:created xsi:type="dcterms:W3CDTF">2020-12-24T02:37:04Z</dcterms:created>
  <dcterms:modified xsi:type="dcterms:W3CDTF">2021-08-05T09:17:03Z</dcterms:modified>
</cp:coreProperties>
</file>