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6490A-025E-AF74-F138-30572BBFA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7D6A82-96F2-15EC-F612-15D3502D4A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9C2CE-C91D-56ED-C1D7-0F21AD9BA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2575-CB3C-4F84-A861-C94F0C41F033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9DC9F-FED4-881B-B710-FF1A25AE7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DED4D-DB76-08B3-FA82-07927A6B9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8A24-8987-4CBA-9115-90B0841E43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624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AE7A1-130D-360A-E1D1-D338EE31A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909A14-49F9-4BB9-F50E-41961E06BC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EC305-945C-2F6D-20F1-4AB9D0420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2575-CB3C-4F84-A861-C94F0C41F033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F31FC-0666-26DC-0558-0CD87ECDF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4FE8D-7A6C-B026-A052-DE3DE2DAC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8A24-8987-4CBA-9115-90B0841E43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507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DF8191-5343-D80F-E29C-9D05A0935C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9029F3-3FC5-2A1B-4A35-164AD671D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5C160-9483-BB15-05B6-5B59ED1B8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2575-CB3C-4F84-A861-C94F0C41F033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A1FC9-B4FD-94B2-9967-1C7BCA332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93E73-7A06-1771-17A4-EB1ADF237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8A24-8987-4CBA-9115-90B0841E43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192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EB81E-F374-3554-3A49-5EEE7DC5A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B8403-C310-F42C-1C03-288176E48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A3C93-095B-F3CC-5CAD-B3D879713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2575-CB3C-4F84-A861-C94F0C41F033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02EAB-9CA2-7AD5-A5F1-B8EAAC792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6E7FC-7DFB-E6C5-B9E5-384C49BED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8A24-8987-4CBA-9115-90B0841E43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150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A4147-5B05-3069-9800-A146C0D80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FE8CF-19EB-5B65-1C65-AEED03EA1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493E0-F92F-F0CA-0809-548691686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2575-CB3C-4F84-A861-C94F0C41F033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BF3CE-60DA-8E25-5D1E-4EA6CFE27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555CB-BE96-86D7-8C0A-8056B4E99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8A24-8987-4CBA-9115-90B0841E43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16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72DBA-B3D0-D4CD-4B01-D7D7F1100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98670-684C-E3F6-A754-06D8A0FA5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CD4B23-E11B-0D90-362C-9EFA387060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8C1920-5388-4EEC-4970-00478D517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2575-CB3C-4F84-A861-C94F0C41F033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FD12D4-9C16-AF9B-C1CD-3F4EA6A3E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1751E2-7EAD-A352-FCD1-136E5BEB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8A24-8987-4CBA-9115-90B0841E43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680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CD368-FA13-CA1F-BDD9-E5AC57B8E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AB48D-54FF-EB2D-DC2E-29CDBAB0F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6B2C88-00DA-FFD4-00B3-157C3391C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855D9A-86B6-0D38-D0DF-383136CEEC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463E6E-6A46-9F73-9316-D9086CC1C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ADAF5-8865-1321-9F96-C504BBF97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2575-CB3C-4F84-A861-C94F0C41F033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79951A-F8D4-9B25-1762-EA0D0A1F8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50E432-EEAB-DAE7-5DC1-B35406F87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8A24-8987-4CBA-9115-90B0841E43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56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E1C4B-E696-E19A-7EDD-E20EB693C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FE89A6-4EBA-531A-168A-12E41E8FF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2575-CB3C-4F84-A861-C94F0C41F033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AB0F2D-CD94-4C4D-5DAB-E2171D9B9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03846E-8B36-4690-0B06-82FFC19A9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8A24-8987-4CBA-9115-90B0841E43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852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E8C81B-D55F-CAED-F74F-38D402638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2575-CB3C-4F84-A861-C94F0C41F033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568C72-B08F-A068-897E-A37CAC550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210C3-4CB1-4E73-6220-35CC1707C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8A24-8987-4CBA-9115-90B0841E43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765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55587-AB06-22C0-A909-C836E478B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12A6F-5ECB-0382-DD63-7C510E29F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7D3A12-4965-5C74-C7D0-DFDAB467D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2DDD42-DC51-3C82-CCC0-70AB65BFE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2575-CB3C-4F84-A861-C94F0C41F033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BDD0AA-3E6B-31A3-7C5C-16D433C72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989B63-97FF-2576-C34C-23B5E9AE2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8A24-8987-4CBA-9115-90B0841E43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004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1B5B3-0B1C-5E6C-7590-F04D6F00C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0D7154-F7A0-6D28-C2E0-C2FC1DC067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E6266-08B8-390D-337F-029F3E04F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C6C51-5764-75E2-3140-97927A5B9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2575-CB3C-4F84-A861-C94F0C41F033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AC8CC9-7262-D283-8D56-D162A7451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DA8ED-BB23-CD89-00E8-A2CB3E3CE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8A24-8987-4CBA-9115-90B0841E43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093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64381C-4F94-8E8A-3CA8-54984DA7A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858F79-7250-FAB4-7BE3-D77C3F71C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1B1B7-1A91-F24B-B8FB-E39D34942C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E2575-CB3C-4F84-A861-C94F0C41F033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3E057-B374-DD08-F4BF-72CB464BCA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9DCA8-DB1E-CC75-AD19-12C8DDE931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08A24-8987-4CBA-9115-90B0841E43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926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21F93-D83C-7277-6055-5634C9E22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4873"/>
            <a:ext cx="9144000" cy="2387600"/>
          </a:xfrm>
        </p:spPr>
        <p:txBody>
          <a:bodyPr>
            <a:normAutofit/>
          </a:bodyPr>
          <a:lstStyle/>
          <a:p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8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ransport</a:t>
            </a:r>
            <a:r>
              <a:rPr lang="en-IN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Analysis</a:t>
            </a:r>
          </a:p>
        </p:txBody>
      </p:sp>
    </p:spTree>
    <p:extLst>
      <p:ext uri="{BB962C8B-B14F-4D97-AF65-F5344CB8AC3E}">
        <p14:creationId xmlns:p14="http://schemas.microsoft.com/office/powerpoint/2010/main" val="202537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F9E4D-64EC-839E-70B5-9A1455BC5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16038"/>
          </a:xfrm>
        </p:spPr>
        <p:txBody>
          <a:bodyPr/>
          <a:lstStyle/>
          <a:p>
            <a:pPr algn="ctr"/>
            <a:r>
              <a:rPr lang="en-US" b="1" dirty="0"/>
              <a:t>COLUMNS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4E0E1-3C87-6AB5-8382-4F45D49C81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NUMERICAL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97CCAB-461F-84C4-8FA3-4991C9F85B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 err="1"/>
              <a:t>TripID</a:t>
            </a:r>
            <a:endParaRPr lang="en-IN" dirty="0"/>
          </a:p>
          <a:p>
            <a:r>
              <a:rPr lang="en-IN" dirty="0" err="1"/>
              <a:t>ShipperID</a:t>
            </a:r>
            <a:endParaRPr lang="en-IN" dirty="0"/>
          </a:p>
          <a:p>
            <a:r>
              <a:rPr lang="en-IN" dirty="0" err="1"/>
              <a:t>CategoryID</a:t>
            </a:r>
            <a:endParaRPr lang="en-IN" dirty="0"/>
          </a:p>
          <a:p>
            <a:r>
              <a:rPr lang="en-IN" dirty="0" err="1"/>
              <a:t>ShipDate</a:t>
            </a:r>
            <a:endParaRPr lang="en-IN" dirty="0"/>
          </a:p>
          <a:p>
            <a:r>
              <a:rPr lang="en-IN" dirty="0" err="1"/>
              <a:t>ShipDays</a:t>
            </a:r>
            <a:endParaRPr lang="en-IN" dirty="0"/>
          </a:p>
          <a:p>
            <a:r>
              <a:rPr lang="en-IN" dirty="0" err="1"/>
              <a:t>DeliveryDate</a:t>
            </a:r>
            <a:endParaRPr lang="en-IN" dirty="0"/>
          </a:p>
          <a:p>
            <a:r>
              <a:rPr lang="en-IN" dirty="0" err="1"/>
              <a:t>TotalMiles</a:t>
            </a:r>
            <a:endParaRPr lang="en-IN" dirty="0"/>
          </a:p>
          <a:p>
            <a:r>
              <a:rPr lang="en-IN" dirty="0" err="1"/>
              <a:t>LoadedMiles</a:t>
            </a:r>
            <a:endParaRPr lang="en-IN" dirty="0"/>
          </a:p>
          <a:p>
            <a:r>
              <a:rPr lang="en-IN" dirty="0" err="1"/>
              <a:t>ShippingCost</a:t>
            </a:r>
            <a:endParaRPr lang="en-IN" dirty="0"/>
          </a:p>
          <a:p>
            <a:r>
              <a:rPr lang="en-IN" dirty="0"/>
              <a:t>Revenue</a:t>
            </a:r>
          </a:p>
          <a:p>
            <a:r>
              <a:rPr lang="en-IN" dirty="0"/>
              <a:t>Capacity</a:t>
            </a:r>
          </a:p>
          <a:p>
            <a:r>
              <a:rPr lang="en-IN" dirty="0" err="1"/>
              <a:t>CheckPoints</a:t>
            </a:r>
            <a:endParaRPr lang="en-IN" dirty="0"/>
          </a:p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E9E262-EF56-CE9D-4342-FA77D35A4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CATEGORICAL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5F4927-E918-437A-6347-1557CDCF1B1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/>
              <a:t>Customer</a:t>
            </a:r>
          </a:p>
          <a:p>
            <a:r>
              <a:rPr lang="en-IN" dirty="0" err="1"/>
              <a:t>OriginCity</a:t>
            </a:r>
            <a:endParaRPr lang="en-IN" dirty="0"/>
          </a:p>
          <a:p>
            <a:r>
              <a:rPr lang="en-IN" dirty="0" err="1"/>
              <a:t>OriginState</a:t>
            </a:r>
            <a:endParaRPr lang="en-IN" dirty="0"/>
          </a:p>
          <a:p>
            <a:r>
              <a:rPr lang="en-IN" dirty="0" err="1"/>
              <a:t>DestinationCity</a:t>
            </a:r>
            <a:endParaRPr lang="en-IN" dirty="0"/>
          </a:p>
          <a:p>
            <a:r>
              <a:rPr lang="en-IN" dirty="0" err="1"/>
              <a:t>DestinationState</a:t>
            </a:r>
            <a:endParaRPr lang="en-IN" dirty="0"/>
          </a:p>
          <a:p>
            <a:r>
              <a:rPr lang="en-IN" dirty="0" err="1"/>
              <a:t>TripType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2666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700BD-7175-F2A9-7BF6-24F56DA2D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CLEANING PROCESS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ED06C-0F46-33D5-CC3B-FB5861A07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All the data in columns were filled there was no null values in the data.</a:t>
            </a:r>
          </a:p>
          <a:p>
            <a:r>
              <a:rPr lang="en-US" dirty="0"/>
              <a:t>There was incongruent data in </a:t>
            </a:r>
            <a:r>
              <a:rPr lang="en-US" dirty="0" err="1"/>
              <a:t>ShipDate</a:t>
            </a:r>
            <a:r>
              <a:rPr lang="en-US" dirty="0"/>
              <a:t> and </a:t>
            </a:r>
            <a:r>
              <a:rPr lang="en-US" dirty="0" err="1"/>
              <a:t>DeliveryDate</a:t>
            </a:r>
            <a:r>
              <a:rPr lang="en-US" dirty="0"/>
              <a:t> column . Hence considering </a:t>
            </a:r>
            <a:r>
              <a:rPr lang="en-US" dirty="0" err="1"/>
              <a:t>ShipDate</a:t>
            </a:r>
            <a:r>
              <a:rPr lang="en-US" dirty="0"/>
              <a:t> and </a:t>
            </a:r>
            <a:r>
              <a:rPr lang="en-US" dirty="0" err="1"/>
              <a:t>ShipDays</a:t>
            </a:r>
            <a:r>
              <a:rPr lang="en-US" dirty="0"/>
              <a:t> as correct data made a new column Updated delivery date.</a:t>
            </a:r>
          </a:p>
          <a:p>
            <a:r>
              <a:rPr lang="en-US" dirty="0"/>
              <a:t>Dead Head miles is distance which is covered while thee vehicle was empty . Calculated that field with difference of </a:t>
            </a:r>
            <a:r>
              <a:rPr lang="en-US" dirty="0" err="1"/>
              <a:t>TotalMiles</a:t>
            </a:r>
            <a:r>
              <a:rPr lang="en-US" dirty="0"/>
              <a:t> and </a:t>
            </a:r>
            <a:r>
              <a:rPr lang="en-US" dirty="0" err="1"/>
              <a:t>LoadedMiles</a:t>
            </a:r>
            <a:r>
              <a:rPr lang="en-US" dirty="0"/>
              <a:t>.</a:t>
            </a:r>
          </a:p>
          <a:p>
            <a:r>
              <a:rPr lang="en-US" dirty="0"/>
              <a:t>For better understanding made a column called profit with the difference of Revenue and </a:t>
            </a:r>
            <a:r>
              <a:rPr lang="en-US" dirty="0" err="1"/>
              <a:t>ShippingCost</a:t>
            </a:r>
            <a:r>
              <a:rPr lang="en-US" dirty="0"/>
              <a:t>.</a:t>
            </a:r>
          </a:p>
          <a:p>
            <a:r>
              <a:rPr lang="en-US" dirty="0"/>
              <a:t>To calculate the profit per item made a new column with profit divided by capacity 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3978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10040-DA42-E359-D8AA-292468103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KEY PERFORMANCE INDICATORS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80654-295F-CF10-8C43-5CC996F1C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Cost Per Mile :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KPI measures the average cost incurred for each mile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traveled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It’s a good indicator of cost efficiency. Calculation: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 Cost Per Mile=(Total Shipping /</a:t>
            </a:r>
            <a:r>
              <a:rPr lang="en-IN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CostTotal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Miles)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Load Factor :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indicates the percentage of miles that a vehicle was loaded versus empty, showing the effective utilization of transportation capacity. Calculation: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Load Factor=(Loaded </a:t>
            </a:r>
            <a:r>
              <a:rPr lang="en-IN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MilesTotal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Miles)×100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Revenue Per Loaded Mile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This metric evaluates how much revenue is generated for every mile that a vehicle carries cargo. Calculation: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Revenue Per Loaded Mile=(Total Revenue/Loaded Miles)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profit per quantity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This metric evaluates the average of the profit with respect to every quantity Calculation: </a:t>
            </a:r>
            <a:r>
              <a:rPr lang="en-IN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Profit Per Quantity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=(SUM(</a:t>
            </a:r>
            <a:r>
              <a:rPr lang="en-IN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Profit Per Quantity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)/Total Quantity)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profit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This metric evaluates the mean of the profit Calculation: </a:t>
            </a:r>
            <a:r>
              <a:rPr lang="en-IN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Profit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=(SUM(</a:t>
            </a:r>
            <a:r>
              <a:rPr lang="en-IN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Profit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)/Total trips)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3236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C4454-3B12-B233-8838-61D94103F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SLICER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830B6-6AFB-3051-9994-6D53231FB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TripType</a:t>
            </a:r>
            <a:endParaRPr lang="en-US" dirty="0"/>
          </a:p>
          <a:p>
            <a:r>
              <a:rPr lang="en-US" dirty="0" err="1"/>
              <a:t>CategoryId</a:t>
            </a:r>
            <a:endParaRPr lang="en-US" dirty="0"/>
          </a:p>
          <a:p>
            <a:r>
              <a:rPr lang="en-US" dirty="0" err="1"/>
              <a:t>DeliveryDate</a:t>
            </a:r>
            <a:endParaRPr lang="en-US" dirty="0"/>
          </a:p>
          <a:p>
            <a:r>
              <a:rPr lang="en-US" dirty="0" err="1"/>
              <a:t>ShipDate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781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A7DB0-A51D-0E51-ECC5-19803F1CF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STATISTIC SHEET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7EA6F-C94A-A030-9D0E-C87A19BD7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sheet contains statistical calculation of some numerical values for better understanding and quick decision making.</a:t>
            </a:r>
          </a:p>
          <a:p>
            <a:pPr algn="l"/>
            <a:r>
              <a:rPr lang="en-US" dirty="0"/>
              <a:t>Columns :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(Body)"/>
              </a:rPr>
              <a:t>Total Miles, Loaded Miles, Shipping Cost, Revenue, Ship Days and Profit .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alibri(Body)"/>
              </a:rPr>
              <a:t>Operations : Sum ,Average, Minimum, Maximum , Standard Deviation , Variance , Count and Median .</a:t>
            </a:r>
            <a:endParaRPr lang="en-US" b="0" i="0" u="none" strike="noStrike" baseline="0" dirty="0">
              <a:solidFill>
                <a:srgbClr val="000000"/>
              </a:solidFill>
              <a:latin typeface="Calibri(Body)"/>
            </a:endParaRPr>
          </a:p>
          <a:p>
            <a:endParaRPr lang="en-IN" sz="1800" b="0" i="0" u="none" strike="noStrike" baseline="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7483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79FE3-FD4C-5D3C-2AEC-2DEBA6288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INSIGHTS FROM GRAPHS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87951-20E0-10AC-2FF8-EF213CB08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Revenue column has two outliers . </a:t>
            </a:r>
          </a:p>
          <a:p>
            <a:r>
              <a:rPr lang="en-US" dirty="0"/>
              <a:t>Trip peaks in March .</a:t>
            </a:r>
          </a:p>
          <a:p>
            <a:r>
              <a:rPr lang="en-US" dirty="0"/>
              <a:t>Generally the revenue is between 0k to  8k.</a:t>
            </a:r>
          </a:p>
          <a:p>
            <a:r>
              <a:rPr lang="en-US" dirty="0" err="1"/>
              <a:t>TotalMiles</a:t>
            </a:r>
            <a:r>
              <a:rPr lang="en-US" dirty="0"/>
              <a:t> by Profit scatter plot gives different pattern most of the values are concentrated near 0 to 1K. But we do have negative values. </a:t>
            </a:r>
          </a:p>
          <a:p>
            <a:r>
              <a:rPr lang="en-US" dirty="0"/>
              <a:t>Shipper ID 1 outperforms others</a:t>
            </a:r>
          </a:p>
          <a:p>
            <a:r>
              <a:rPr lang="en-US" dirty="0"/>
              <a:t>People generally Prefer domestic trips.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9556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2D493-EB20-6076-21CE-31FD3206E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Suggestions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7876-BB9D-23D2-DE2A-8830739B0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reduce negative profit we have to reduce the number of dead head miles as the are directly proportional.</a:t>
            </a:r>
          </a:p>
          <a:p>
            <a:r>
              <a:rPr lang="en-IN" dirty="0"/>
              <a:t>For increasing more international trips we can give customer some offers near March season and June season(</a:t>
            </a:r>
            <a:r>
              <a:rPr lang="en-IN"/>
              <a:t>vacation season).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6522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457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Calibri(Body)</vt:lpstr>
      <vt:lpstr>Segoe UI</vt:lpstr>
      <vt:lpstr>Times New Roman</vt:lpstr>
      <vt:lpstr>Office Theme</vt:lpstr>
      <vt:lpstr>Transport Data Analysis</vt:lpstr>
      <vt:lpstr>COLUMNS</vt:lpstr>
      <vt:lpstr>CLEANING PROCESS</vt:lpstr>
      <vt:lpstr>KEY PERFORMANCE INDICATORS</vt:lpstr>
      <vt:lpstr>SLICER</vt:lpstr>
      <vt:lpstr>SUMMARY STATISTIC SHEET</vt:lpstr>
      <vt:lpstr>INSIGHTS FROM GRAPHS </vt:lpstr>
      <vt:lpstr>Suggestions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Data Power</dc:title>
  <dc:creator>hp</dc:creator>
  <cp:lastModifiedBy>hp</cp:lastModifiedBy>
  <cp:revision>3</cp:revision>
  <dcterms:created xsi:type="dcterms:W3CDTF">2024-04-08T08:06:23Z</dcterms:created>
  <dcterms:modified xsi:type="dcterms:W3CDTF">2024-05-02T17:29:22Z</dcterms:modified>
</cp:coreProperties>
</file>