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4" r:id="rId1"/>
  </p:sldMasterIdLst>
  <p:sldIdLst>
    <p:sldId id="287" r:id="rId2"/>
    <p:sldId id="320" r:id="rId3"/>
    <p:sldId id="339" r:id="rId4"/>
    <p:sldId id="322" r:id="rId5"/>
    <p:sldId id="326" r:id="rId6"/>
    <p:sldId id="327" r:id="rId7"/>
    <p:sldId id="329" r:id="rId8"/>
    <p:sldId id="340" r:id="rId9"/>
    <p:sldId id="330" r:id="rId10"/>
    <p:sldId id="328" r:id="rId11"/>
    <p:sldId id="331" r:id="rId12"/>
    <p:sldId id="335" r:id="rId13"/>
    <p:sldId id="332" r:id="rId14"/>
    <p:sldId id="334" r:id="rId15"/>
    <p:sldId id="333" r:id="rId16"/>
    <p:sldId id="341" r:id="rId17"/>
    <p:sldId id="336" r:id="rId18"/>
    <p:sldId id="337" r:id="rId19"/>
    <p:sldId id="31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 userDrawn="1">
          <p15:clr>
            <a:srgbClr val="A4A3A4"/>
          </p15:clr>
        </p15:guide>
        <p15:guide id="2" pos="3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5A5A"/>
    <a:srgbClr val="FFFFFF"/>
    <a:srgbClr val="63BDC9"/>
    <a:srgbClr val="418595"/>
    <a:srgbClr val="1BADA6"/>
    <a:srgbClr val="A8D8D7"/>
    <a:srgbClr val="62A9BA"/>
    <a:srgbClr val="82CFDE"/>
    <a:srgbClr val="82BBC8"/>
    <a:srgbClr val="52B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9561" autoAdjust="0"/>
  </p:normalViewPr>
  <p:slideViewPr>
    <p:cSldViewPr snapToGrid="0" snapToObjects="1">
      <p:cViewPr varScale="1">
        <p:scale>
          <a:sx n="103" d="100"/>
          <a:sy n="103" d="100"/>
        </p:scale>
        <p:origin x="138" y="348"/>
      </p:cViewPr>
      <p:guideLst>
        <p:guide orient="horz" pos="2153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5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21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6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6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1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8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5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3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3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3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4" r:id="rId1"/>
    <p:sldLayoutId id="2147484355" r:id="rId2"/>
    <p:sldLayoutId id="2147484356" r:id="rId3"/>
    <p:sldLayoutId id="2147484357" r:id="rId4"/>
    <p:sldLayoutId id="2147484358" r:id="rId5"/>
    <p:sldLayoutId id="2147484359" r:id="rId6"/>
    <p:sldLayoutId id="2147484360" r:id="rId7"/>
    <p:sldLayoutId id="2147484361" r:id="rId8"/>
    <p:sldLayoutId id="2147484362" r:id="rId9"/>
    <p:sldLayoutId id="214748436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>
            <a:spLocks/>
          </p:cNvSpPr>
          <p:nvPr/>
        </p:nvSpPr>
        <p:spPr>
          <a:xfrm>
            <a:off x="925195" y="5055870"/>
            <a:ext cx="4900295" cy="116776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15" b="0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이경준</a:t>
            </a:r>
            <a:r>
              <a:rPr lang="en-US" altLang="ko-KR" sz="1715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- </a:t>
            </a:r>
            <a:r>
              <a:rPr lang="en-US" altLang="ko-KR" sz="1715" b="0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팀장</a:t>
            </a:r>
            <a:endParaRPr lang="ko-KR" altLang="en-US" sz="1715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15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김연찬</a:t>
            </a:r>
            <a:endParaRPr lang="ko-KR" altLang="en-US" sz="1715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15" b="0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권범수</a:t>
            </a:r>
            <a:endParaRPr lang="ko-KR" altLang="en-US" sz="1715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15" b="0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정범균</a:t>
            </a:r>
            <a:r>
              <a:rPr lang="en-US" altLang="ko-KR" sz="1715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(</a:t>
            </a:r>
            <a:r>
              <a:rPr lang="en-US" altLang="ko-KR" sz="1715" b="0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휴학</a:t>
            </a:r>
            <a:r>
              <a:rPr lang="en-US" altLang="ko-KR" sz="1715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1715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도형 169">
            <a:extLst>
              <a:ext uri="{FF2B5EF4-FFF2-40B4-BE49-F238E27FC236}">
                <a16:creationId xmlns:a16="http://schemas.microsoft.com/office/drawing/2014/main" id="{AAEE5429-206C-4E79-9992-ED5CEBB6700A}"/>
              </a:ext>
            </a:extLst>
          </p:cNvPr>
          <p:cNvSpPr>
            <a:spLocks/>
          </p:cNvSpPr>
          <p:nvPr/>
        </p:nvSpPr>
        <p:spPr>
          <a:xfrm>
            <a:off x="1807846" y="2520000"/>
            <a:ext cx="8576309" cy="1345240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8000" b="1" spc="-180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DAEMONIS</a:t>
            </a: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>
            <a:off x="6573870" y="3285490"/>
            <a:ext cx="4615180" cy="222948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도형 35"/>
          <p:cNvSpPr>
            <a:spLocks/>
          </p:cNvSpPr>
          <p:nvPr/>
        </p:nvSpPr>
        <p:spPr>
          <a:xfrm>
            <a:off x="899795" y="501650"/>
            <a:ext cx="1694815" cy="30289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b="0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</a:t>
            </a:r>
            <a:r>
              <a:rPr lang="en-US" altLang="ko-KR" sz="123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3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</a:t>
            </a:r>
            <a:endParaRPr lang="ko-KR" altLang="en-US" sz="123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37"/>
          <p:cNvSpPr>
            <a:spLocks/>
          </p:cNvSpPr>
          <p:nvPr/>
        </p:nvSpPr>
        <p:spPr>
          <a:xfrm>
            <a:off x="1475105" y="2167890"/>
            <a:ext cx="9253220" cy="41592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6883423-2E1D-43A0-8C24-5AFB380BDE29}"/>
              </a:ext>
            </a:extLst>
          </p:cNvPr>
          <p:cNvSpPr/>
          <p:nvPr/>
        </p:nvSpPr>
        <p:spPr>
          <a:xfrm>
            <a:off x="2160000" y="2340000"/>
            <a:ext cx="2880000" cy="288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5A5A5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레 벨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8A01E49-36EC-4754-8DC5-969346443D11}"/>
              </a:ext>
            </a:extLst>
          </p:cNvPr>
          <p:cNvSpPr/>
          <p:nvPr/>
        </p:nvSpPr>
        <p:spPr>
          <a:xfrm>
            <a:off x="7152000" y="2340000"/>
            <a:ext cx="2880000" cy="288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5A5A5A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장 비</a:t>
            </a:r>
          </a:p>
        </p:txBody>
      </p:sp>
      <p:sp>
        <p:nvSpPr>
          <p:cNvPr id="12" name="도형 31">
            <a:extLst>
              <a:ext uri="{FF2B5EF4-FFF2-40B4-BE49-F238E27FC236}">
                <a16:creationId xmlns:a16="http://schemas.microsoft.com/office/drawing/2014/main" id="{EC0A5FAC-1EDE-4998-8523-20A82D1C706A}"/>
              </a:ext>
            </a:extLst>
          </p:cNvPr>
          <p:cNvSpPr>
            <a:spLocks/>
          </p:cNvSpPr>
          <p:nvPr/>
        </p:nvSpPr>
        <p:spPr>
          <a:xfrm>
            <a:off x="3645535" y="1260000"/>
            <a:ext cx="4900930" cy="729687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캐릭터 성장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>
            <a:off x="6499225" y="3285490"/>
            <a:ext cx="4615180" cy="222948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grpSp>
        <p:nvGrpSpPr>
          <p:cNvPr id="37" name="그룹 71"/>
          <p:cNvGrpSpPr/>
          <p:nvPr/>
        </p:nvGrpSpPr>
        <p:grpSpPr>
          <a:xfrm>
            <a:off x="1302385" y="1722755"/>
            <a:ext cx="3010535" cy="4105275"/>
            <a:chOff x="1480185" y="1800860"/>
            <a:chExt cx="3010535" cy="4105275"/>
          </a:xfrm>
        </p:grpSpPr>
        <p:sp>
          <p:nvSpPr>
            <p:cNvPr id="24" name="도형 51"/>
            <p:cNvSpPr>
              <a:spLocks/>
            </p:cNvSpPr>
            <p:nvPr/>
          </p:nvSpPr>
          <p:spPr>
            <a:xfrm>
              <a:off x="1480185" y="1800860"/>
              <a:ext cx="2832735" cy="4105275"/>
            </a:xfrm>
            <a:prstGeom prst="rect">
              <a:avLst/>
            </a:prstGeom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도형 59"/>
            <p:cNvSpPr>
              <a:spLocks/>
            </p:cNvSpPr>
            <p:nvPr/>
          </p:nvSpPr>
          <p:spPr>
            <a:xfrm>
              <a:off x="1543050" y="1872615"/>
              <a:ext cx="1080770" cy="1080770"/>
            </a:xfrm>
            <a:prstGeom prst="rect">
              <a:avLst/>
            </a:prstGeom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도형 60"/>
            <p:cNvSpPr>
              <a:spLocks/>
            </p:cNvSpPr>
            <p:nvPr/>
          </p:nvSpPr>
          <p:spPr>
            <a:xfrm>
              <a:off x="2739390" y="1867535"/>
              <a:ext cx="1746885" cy="390525"/>
            </a:xfrm>
            <a:prstGeom prst="rect">
              <a:avLst/>
            </a:prstGeom>
            <a:noFill/>
          </p:spPr>
          <p:txBody>
            <a:bodyPr vert="horz" wrap="square" lIns="112395" tIns="56515" rIns="112395" bIns="56515" numCol="1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장비 이름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도형 61"/>
            <p:cNvSpPr>
              <a:spLocks/>
            </p:cNvSpPr>
            <p:nvPr/>
          </p:nvSpPr>
          <p:spPr>
            <a:xfrm>
              <a:off x="1616075" y="2077720"/>
              <a:ext cx="930275" cy="667385"/>
            </a:xfrm>
            <a:prstGeom prst="rect">
              <a:avLst/>
            </a:prstGeom>
            <a:noFill/>
          </p:spPr>
          <p:txBody>
            <a:bodyPr vert="horz" wrap="square" lIns="112395" tIns="56515" rIns="112395" bIns="56515" numCol="1" anchor="t">
              <a:spAutoFit/>
            </a:bodyPr>
            <a:lstStyle/>
            <a:p>
              <a:pPr marL="0" indent="0" algn="ctr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장비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이미지</a:t>
              </a:r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도형 62"/>
            <p:cNvSpPr>
              <a:spLocks/>
            </p:cNvSpPr>
            <p:nvPr/>
          </p:nvSpPr>
          <p:spPr>
            <a:xfrm>
              <a:off x="2741295" y="2311400"/>
              <a:ext cx="1746885" cy="282575"/>
            </a:xfrm>
            <a:prstGeom prst="rect">
              <a:avLst/>
            </a:prstGeom>
            <a:noFill/>
          </p:spPr>
          <p:txBody>
            <a:bodyPr vert="horz" wrap="square" lIns="112395" tIns="56515" rIns="112395" bIns="56515" numCol="1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착용 레벨</a:t>
              </a:r>
              <a:endParaRPr lang="ko-KR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9" name="도형 63"/>
            <p:cNvSpPr>
              <a:spLocks/>
            </p:cNvSpPr>
            <p:nvPr/>
          </p:nvSpPr>
          <p:spPr>
            <a:xfrm>
              <a:off x="2743835" y="2123440"/>
              <a:ext cx="1746885" cy="282575"/>
            </a:xfrm>
            <a:prstGeom prst="rect">
              <a:avLst/>
            </a:prstGeom>
            <a:noFill/>
          </p:spPr>
          <p:txBody>
            <a:bodyPr vert="horz" wrap="square" lIns="112395" tIns="56515" rIns="112395" bIns="56515" numCol="1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등급</a:t>
              </a:r>
              <a:endPara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64"/>
            <p:cNvSpPr>
              <a:spLocks/>
            </p:cNvSpPr>
            <p:nvPr/>
          </p:nvSpPr>
          <p:spPr>
            <a:xfrm>
              <a:off x="2726690" y="2564765"/>
              <a:ext cx="1746885" cy="390525"/>
            </a:xfrm>
            <a:prstGeom prst="rect">
              <a:avLst/>
            </a:prstGeom>
            <a:noFill/>
          </p:spPr>
          <p:txBody>
            <a:bodyPr vert="horz" wrap="square" lIns="112395" tIns="56515" rIns="112395" bIns="56515" numCol="1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기본 스탯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도형 65"/>
            <p:cNvSpPr>
              <a:spLocks/>
            </p:cNvSpPr>
            <p:nvPr/>
          </p:nvSpPr>
          <p:spPr>
            <a:xfrm>
              <a:off x="1545590" y="3087370"/>
              <a:ext cx="2689225" cy="394335"/>
            </a:xfrm>
            <a:prstGeom prst="rect">
              <a:avLst/>
            </a:prstGeom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66"/>
            <p:cNvSpPr>
              <a:spLocks/>
            </p:cNvSpPr>
            <p:nvPr/>
          </p:nvSpPr>
          <p:spPr>
            <a:xfrm>
              <a:off x="1543050" y="3086735"/>
              <a:ext cx="2674620" cy="390525"/>
            </a:xfrm>
            <a:prstGeom prst="rect">
              <a:avLst/>
            </a:prstGeom>
            <a:noFill/>
          </p:spPr>
          <p:txBody>
            <a:bodyPr vert="horz" wrap="square" lIns="112395" tIns="56515" rIns="112395" bIns="56515" numCol="1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장비 기본 설명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도형 67"/>
            <p:cNvSpPr>
              <a:spLocks/>
            </p:cNvSpPr>
            <p:nvPr/>
          </p:nvSpPr>
          <p:spPr>
            <a:xfrm>
              <a:off x="1548130" y="3566160"/>
              <a:ext cx="2689225" cy="1369695"/>
            </a:xfrm>
            <a:prstGeom prst="rect">
              <a:avLst/>
            </a:prstGeom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4" name="도형 68"/>
            <p:cNvSpPr>
              <a:spLocks/>
            </p:cNvSpPr>
            <p:nvPr/>
          </p:nvSpPr>
          <p:spPr>
            <a:xfrm>
              <a:off x="1562735" y="3573780"/>
              <a:ext cx="2674620" cy="1221105"/>
            </a:xfrm>
            <a:prstGeom prst="rect">
              <a:avLst/>
            </a:prstGeom>
            <a:noFill/>
          </p:spPr>
          <p:txBody>
            <a:bodyPr vert="horz" wrap="square" lIns="112395" tIns="56515" rIns="112395" bIns="56515" numCol="1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추가 옵션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1.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2.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3.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5" name="도형 69"/>
            <p:cNvSpPr>
              <a:spLocks/>
            </p:cNvSpPr>
            <p:nvPr/>
          </p:nvSpPr>
          <p:spPr>
            <a:xfrm>
              <a:off x="1550670" y="5014595"/>
              <a:ext cx="2689225" cy="813435"/>
            </a:xfrm>
            <a:prstGeom prst="rect">
              <a:avLst/>
            </a:prstGeom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도형 70"/>
            <p:cNvSpPr>
              <a:spLocks/>
            </p:cNvSpPr>
            <p:nvPr/>
          </p:nvSpPr>
          <p:spPr>
            <a:xfrm>
              <a:off x="1556385" y="5039360"/>
              <a:ext cx="2674620" cy="390525"/>
            </a:xfrm>
            <a:prstGeom prst="rect">
              <a:avLst/>
            </a:prstGeom>
            <a:noFill/>
          </p:spPr>
          <p:txBody>
            <a:bodyPr vert="horz" wrap="square" lIns="112395" tIns="56515" rIns="112395" bIns="56515" numCol="1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세트</a:t>
              </a:r>
              <a:r>
                <a:rPr lang="en-US" altLang="ko-KR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옵션</a:t>
              </a:r>
              <a:endPara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9" name="도형 73"/>
          <p:cNvSpPr>
            <a:spLocks/>
          </p:cNvSpPr>
          <p:nvPr/>
        </p:nvSpPr>
        <p:spPr>
          <a:xfrm>
            <a:off x="899795" y="501650"/>
            <a:ext cx="1694815" cy="30289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b="0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</a:t>
            </a:r>
            <a:r>
              <a:rPr lang="en-US" altLang="ko-KR" sz="123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3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</a:t>
            </a:r>
            <a:endParaRPr lang="ko-KR" altLang="en-US" sz="123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75"/>
          <p:cNvSpPr>
            <a:spLocks/>
          </p:cNvSpPr>
          <p:nvPr/>
        </p:nvSpPr>
        <p:spPr>
          <a:xfrm>
            <a:off x="4578350" y="2486660"/>
            <a:ext cx="6660000" cy="3339632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457200" indent="-457200" defTabSz="1125220" eaLnBrk="0" latinLnBrk="0">
              <a:buFontTx/>
              <a:buAutoNum type="arabicPeriod"/>
            </a:pPr>
            <a:r>
              <a:rPr lang="en-US" altLang="ko-KR" sz="2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기본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스탯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-457200" defTabSz="1125220" eaLnBrk="0" latinLnBrk="0">
              <a:buFontTx/>
              <a:buAutoNum type="arabicPeriod"/>
            </a:pP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장비의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기본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스탯이다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.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강화를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통해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기본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스탯을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높일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수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있다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. 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-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무기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	: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공격력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-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방어구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	: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방어력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,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체력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2. </a:t>
            </a:r>
            <a:r>
              <a:rPr lang="en-US" altLang="ko-KR" sz="2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등급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일반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,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고급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,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희귀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,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영웅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,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전설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,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유물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총 6가지의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등급이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있다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등급에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따라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기본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스탯의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변화는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없지만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나올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수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있는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추가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옵션의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개수와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값이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달라진다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800" dirty="0">
              <a:solidFill>
                <a:srgbClr val="777878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31">
            <a:extLst>
              <a:ext uri="{FF2B5EF4-FFF2-40B4-BE49-F238E27FC236}">
                <a16:creationId xmlns:a16="http://schemas.microsoft.com/office/drawing/2014/main" id="{41ED18BD-89D6-4160-9D63-6FB70A4CCB41}"/>
              </a:ext>
            </a:extLst>
          </p:cNvPr>
          <p:cNvSpPr>
            <a:spLocks/>
          </p:cNvSpPr>
          <p:nvPr/>
        </p:nvSpPr>
        <p:spPr>
          <a:xfrm>
            <a:off x="3645535" y="1260000"/>
            <a:ext cx="4900930" cy="729687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캐릭터 성장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56C41C-F0F5-43C6-8CF3-481493449997}"/>
              </a:ext>
            </a:extLst>
          </p:cNvPr>
          <p:cNvSpPr/>
          <p:nvPr/>
        </p:nvSpPr>
        <p:spPr>
          <a:xfrm>
            <a:off x="2594610" y="2088515"/>
            <a:ext cx="437839" cy="222885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921D38E6-B4A6-4A40-916D-74721F83D941}"/>
              </a:ext>
            </a:extLst>
          </p:cNvPr>
          <p:cNvCxnSpPr>
            <a:stCxn id="7" idx="1"/>
            <a:endCxn id="40" idx="1"/>
          </p:cNvCxnSpPr>
          <p:nvPr/>
        </p:nvCxnSpPr>
        <p:spPr>
          <a:xfrm rot="10800000" flipH="1" flipV="1">
            <a:off x="2594610" y="2199958"/>
            <a:ext cx="1983740" cy="1956518"/>
          </a:xfrm>
          <a:prstGeom prst="bentConnector3">
            <a:avLst>
              <a:gd name="adj1" fmla="val -11524"/>
            </a:avLst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4035E59-C903-4B6E-B766-9686AAA845E7}"/>
              </a:ext>
            </a:extLst>
          </p:cNvPr>
          <p:cNvSpPr/>
          <p:nvPr/>
        </p:nvSpPr>
        <p:spPr>
          <a:xfrm>
            <a:off x="2546350" y="2464775"/>
            <a:ext cx="1191894" cy="390525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E98B1879-E7E6-4DBD-9B9A-BD98941C2709}"/>
              </a:ext>
            </a:extLst>
          </p:cNvPr>
          <p:cNvCxnSpPr>
            <a:stCxn id="41" idx="3"/>
          </p:cNvCxnSpPr>
          <p:nvPr/>
        </p:nvCxnSpPr>
        <p:spPr>
          <a:xfrm>
            <a:off x="3738244" y="2660038"/>
            <a:ext cx="840106" cy="49347"/>
          </a:xfrm>
          <a:prstGeom prst="bentConnector3">
            <a:avLst>
              <a:gd name="adj1" fmla="val 62217"/>
            </a:avLst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>
            <a:off x="6499225" y="3285490"/>
            <a:ext cx="4615180" cy="222948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9" name="Rect 0"/>
          <p:cNvSpPr>
            <a:spLocks/>
          </p:cNvSpPr>
          <p:nvPr/>
        </p:nvSpPr>
        <p:spPr>
          <a:xfrm>
            <a:off x="899795" y="501650"/>
            <a:ext cx="1694815" cy="30289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b="0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</a:t>
            </a:r>
            <a:r>
              <a:rPr lang="en-US" altLang="ko-KR" sz="123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3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</a:t>
            </a:r>
            <a:endParaRPr lang="ko-KR" altLang="en-US" sz="123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>
            <a:spLocks/>
          </p:cNvSpPr>
          <p:nvPr/>
        </p:nvSpPr>
        <p:spPr>
          <a:xfrm>
            <a:off x="4578350" y="2370455"/>
            <a:ext cx="6660000" cy="3616631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buFontTx/>
              <a:buNone/>
            </a:pP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3. </a:t>
            </a:r>
            <a:r>
              <a:rPr lang="en-US" altLang="ko-KR" sz="2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추가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옵션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기본스탯이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아닌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부가적인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추가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스탯들을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부여한다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.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아이템을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통해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옵션의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종류를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바꾸거나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수치를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바꿀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수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있다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.</a:t>
            </a:r>
          </a:p>
          <a:p>
            <a:pPr marL="0" indent="0" defTabSz="1125220" eaLnBrk="0" latinLnBrk="0">
              <a:buFontTx/>
              <a:buNone/>
            </a:pP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ex)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공격력&amp;방어력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증가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,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크리티컬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확률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&amp;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대미지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증가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, 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체력&amp;마나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회복력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증가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,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이동&amp;공격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속도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증가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,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회피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확률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증가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en-US" altLang="ko-KR" sz="196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ko-KR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4. 세트 옵션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유물등급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장비에선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세트옵션이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붙어있는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장비가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존재한다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세트장비를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착용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했을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시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세트아이템의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컨셉에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맞는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스킬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시스템이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변경되는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추가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능력이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생긴다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31">
            <a:extLst>
              <a:ext uri="{FF2B5EF4-FFF2-40B4-BE49-F238E27FC236}">
                <a16:creationId xmlns:a16="http://schemas.microsoft.com/office/drawing/2014/main" id="{5886C9A5-1FE4-45B2-A24E-C466FB7C945C}"/>
              </a:ext>
            </a:extLst>
          </p:cNvPr>
          <p:cNvSpPr>
            <a:spLocks/>
          </p:cNvSpPr>
          <p:nvPr/>
        </p:nvSpPr>
        <p:spPr>
          <a:xfrm>
            <a:off x="3645535" y="1260000"/>
            <a:ext cx="4900930" cy="729687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캐릭터 성장</a:t>
            </a:r>
          </a:p>
        </p:txBody>
      </p:sp>
      <p:grpSp>
        <p:nvGrpSpPr>
          <p:cNvPr id="21" name="그룹 71">
            <a:extLst>
              <a:ext uri="{FF2B5EF4-FFF2-40B4-BE49-F238E27FC236}">
                <a16:creationId xmlns:a16="http://schemas.microsoft.com/office/drawing/2014/main" id="{C82D26B2-54D1-4C06-98DF-FA8CC52DC727}"/>
              </a:ext>
            </a:extLst>
          </p:cNvPr>
          <p:cNvGrpSpPr/>
          <p:nvPr/>
        </p:nvGrpSpPr>
        <p:grpSpPr>
          <a:xfrm>
            <a:off x="1302385" y="1722755"/>
            <a:ext cx="3010535" cy="4105275"/>
            <a:chOff x="1480185" y="1800860"/>
            <a:chExt cx="3010535" cy="4105275"/>
          </a:xfrm>
        </p:grpSpPr>
        <p:sp>
          <p:nvSpPr>
            <p:cNvPr id="22" name="도형 51">
              <a:extLst>
                <a:ext uri="{FF2B5EF4-FFF2-40B4-BE49-F238E27FC236}">
                  <a16:creationId xmlns:a16="http://schemas.microsoft.com/office/drawing/2014/main" id="{EF96058A-FF26-48DF-9F5F-A5CA02B2587C}"/>
                </a:ext>
              </a:extLst>
            </p:cNvPr>
            <p:cNvSpPr>
              <a:spLocks/>
            </p:cNvSpPr>
            <p:nvPr/>
          </p:nvSpPr>
          <p:spPr>
            <a:xfrm>
              <a:off x="1480185" y="1800860"/>
              <a:ext cx="2832735" cy="4105275"/>
            </a:xfrm>
            <a:prstGeom prst="rect">
              <a:avLst/>
            </a:prstGeom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1" name="도형 59">
              <a:extLst>
                <a:ext uri="{FF2B5EF4-FFF2-40B4-BE49-F238E27FC236}">
                  <a16:creationId xmlns:a16="http://schemas.microsoft.com/office/drawing/2014/main" id="{8F02BBCD-E673-451C-AF50-2022ADD0A737}"/>
                </a:ext>
              </a:extLst>
            </p:cNvPr>
            <p:cNvSpPr>
              <a:spLocks/>
            </p:cNvSpPr>
            <p:nvPr/>
          </p:nvSpPr>
          <p:spPr>
            <a:xfrm>
              <a:off x="1543050" y="1872615"/>
              <a:ext cx="1080770" cy="1080770"/>
            </a:xfrm>
            <a:prstGeom prst="rect">
              <a:avLst/>
            </a:prstGeom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2" name="도형 60">
              <a:extLst>
                <a:ext uri="{FF2B5EF4-FFF2-40B4-BE49-F238E27FC236}">
                  <a16:creationId xmlns:a16="http://schemas.microsoft.com/office/drawing/2014/main" id="{BBF7267C-A82D-4ACB-81E3-C8BBF89F24FE}"/>
                </a:ext>
              </a:extLst>
            </p:cNvPr>
            <p:cNvSpPr>
              <a:spLocks/>
            </p:cNvSpPr>
            <p:nvPr/>
          </p:nvSpPr>
          <p:spPr>
            <a:xfrm>
              <a:off x="2739390" y="1867535"/>
              <a:ext cx="1746885" cy="390525"/>
            </a:xfrm>
            <a:prstGeom prst="rect">
              <a:avLst/>
            </a:prstGeom>
            <a:noFill/>
          </p:spPr>
          <p:txBody>
            <a:bodyPr vert="horz" wrap="square" lIns="112395" tIns="56515" rIns="112395" bIns="56515" numCol="1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장비 이름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3" name="도형 61">
              <a:extLst>
                <a:ext uri="{FF2B5EF4-FFF2-40B4-BE49-F238E27FC236}">
                  <a16:creationId xmlns:a16="http://schemas.microsoft.com/office/drawing/2014/main" id="{7C4D32AF-4C97-44E7-8799-3E6A6388236A}"/>
                </a:ext>
              </a:extLst>
            </p:cNvPr>
            <p:cNvSpPr>
              <a:spLocks/>
            </p:cNvSpPr>
            <p:nvPr/>
          </p:nvSpPr>
          <p:spPr>
            <a:xfrm>
              <a:off x="1616075" y="2077720"/>
              <a:ext cx="930275" cy="667385"/>
            </a:xfrm>
            <a:prstGeom prst="rect">
              <a:avLst/>
            </a:prstGeom>
            <a:noFill/>
          </p:spPr>
          <p:txBody>
            <a:bodyPr vert="horz" wrap="square" lIns="112395" tIns="56515" rIns="112395" bIns="56515" numCol="1" anchor="t">
              <a:spAutoFit/>
            </a:bodyPr>
            <a:lstStyle/>
            <a:p>
              <a:pPr marL="0" indent="0" algn="ctr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장비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이미지</a:t>
              </a:r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4" name="도형 62">
              <a:extLst>
                <a:ext uri="{FF2B5EF4-FFF2-40B4-BE49-F238E27FC236}">
                  <a16:creationId xmlns:a16="http://schemas.microsoft.com/office/drawing/2014/main" id="{762095F6-A764-4133-B393-413D8BEE58F5}"/>
                </a:ext>
              </a:extLst>
            </p:cNvPr>
            <p:cNvSpPr>
              <a:spLocks/>
            </p:cNvSpPr>
            <p:nvPr/>
          </p:nvSpPr>
          <p:spPr>
            <a:xfrm>
              <a:off x="2741295" y="2311400"/>
              <a:ext cx="1746885" cy="282575"/>
            </a:xfrm>
            <a:prstGeom prst="rect">
              <a:avLst/>
            </a:prstGeom>
            <a:noFill/>
          </p:spPr>
          <p:txBody>
            <a:bodyPr vert="horz" wrap="square" lIns="112395" tIns="56515" rIns="112395" bIns="56515" numCol="1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착용 레벨</a:t>
              </a:r>
              <a:endParaRPr lang="ko-KR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5" name="도형 63">
              <a:extLst>
                <a:ext uri="{FF2B5EF4-FFF2-40B4-BE49-F238E27FC236}">
                  <a16:creationId xmlns:a16="http://schemas.microsoft.com/office/drawing/2014/main" id="{EC889272-A3A5-4175-9A75-9176B96AFC23}"/>
                </a:ext>
              </a:extLst>
            </p:cNvPr>
            <p:cNvSpPr>
              <a:spLocks/>
            </p:cNvSpPr>
            <p:nvPr/>
          </p:nvSpPr>
          <p:spPr>
            <a:xfrm>
              <a:off x="2743835" y="2123440"/>
              <a:ext cx="1746885" cy="282575"/>
            </a:xfrm>
            <a:prstGeom prst="rect">
              <a:avLst/>
            </a:prstGeom>
            <a:noFill/>
          </p:spPr>
          <p:txBody>
            <a:bodyPr vert="horz" wrap="square" lIns="112395" tIns="56515" rIns="112395" bIns="56515" numCol="1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등급</a:t>
              </a:r>
              <a:endParaRPr lang="ko-KR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6" name="도형 64">
              <a:extLst>
                <a:ext uri="{FF2B5EF4-FFF2-40B4-BE49-F238E27FC236}">
                  <a16:creationId xmlns:a16="http://schemas.microsoft.com/office/drawing/2014/main" id="{4F64AE08-5918-4DED-8C2A-04FAC30DC5F5}"/>
                </a:ext>
              </a:extLst>
            </p:cNvPr>
            <p:cNvSpPr>
              <a:spLocks/>
            </p:cNvSpPr>
            <p:nvPr/>
          </p:nvSpPr>
          <p:spPr>
            <a:xfrm>
              <a:off x="2726690" y="2564765"/>
              <a:ext cx="1746885" cy="390525"/>
            </a:xfrm>
            <a:prstGeom prst="rect">
              <a:avLst/>
            </a:prstGeom>
            <a:noFill/>
          </p:spPr>
          <p:txBody>
            <a:bodyPr vert="horz" wrap="square" lIns="112395" tIns="56515" rIns="112395" bIns="56515" numCol="1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기본 스탯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7" name="도형 65">
              <a:extLst>
                <a:ext uri="{FF2B5EF4-FFF2-40B4-BE49-F238E27FC236}">
                  <a16:creationId xmlns:a16="http://schemas.microsoft.com/office/drawing/2014/main" id="{CF8A8E89-5007-4B14-9E7F-D3D88B96D90C}"/>
                </a:ext>
              </a:extLst>
            </p:cNvPr>
            <p:cNvSpPr>
              <a:spLocks/>
            </p:cNvSpPr>
            <p:nvPr/>
          </p:nvSpPr>
          <p:spPr>
            <a:xfrm>
              <a:off x="1545590" y="3087370"/>
              <a:ext cx="2689225" cy="394335"/>
            </a:xfrm>
            <a:prstGeom prst="rect">
              <a:avLst/>
            </a:prstGeom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8" name="도형 66">
              <a:extLst>
                <a:ext uri="{FF2B5EF4-FFF2-40B4-BE49-F238E27FC236}">
                  <a16:creationId xmlns:a16="http://schemas.microsoft.com/office/drawing/2014/main" id="{27E1E772-4592-4739-AD6B-F054DB643DBC}"/>
                </a:ext>
              </a:extLst>
            </p:cNvPr>
            <p:cNvSpPr>
              <a:spLocks/>
            </p:cNvSpPr>
            <p:nvPr/>
          </p:nvSpPr>
          <p:spPr>
            <a:xfrm>
              <a:off x="1543050" y="3086735"/>
              <a:ext cx="2674620" cy="390525"/>
            </a:xfrm>
            <a:prstGeom prst="rect">
              <a:avLst/>
            </a:prstGeom>
            <a:noFill/>
          </p:spPr>
          <p:txBody>
            <a:bodyPr vert="horz" wrap="square" lIns="112395" tIns="56515" rIns="112395" bIns="56515" numCol="1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장비 기본 설명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9" name="도형 67">
              <a:extLst>
                <a:ext uri="{FF2B5EF4-FFF2-40B4-BE49-F238E27FC236}">
                  <a16:creationId xmlns:a16="http://schemas.microsoft.com/office/drawing/2014/main" id="{25E0495B-3FA7-4118-A2A9-45507ADBC089}"/>
                </a:ext>
              </a:extLst>
            </p:cNvPr>
            <p:cNvSpPr>
              <a:spLocks/>
            </p:cNvSpPr>
            <p:nvPr/>
          </p:nvSpPr>
          <p:spPr>
            <a:xfrm>
              <a:off x="1548130" y="3566160"/>
              <a:ext cx="2689225" cy="1369695"/>
            </a:xfrm>
            <a:prstGeom prst="rect">
              <a:avLst/>
            </a:prstGeom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0" name="도형 68">
              <a:extLst>
                <a:ext uri="{FF2B5EF4-FFF2-40B4-BE49-F238E27FC236}">
                  <a16:creationId xmlns:a16="http://schemas.microsoft.com/office/drawing/2014/main" id="{0B65133B-1F09-4283-B1A9-CB43001C917C}"/>
                </a:ext>
              </a:extLst>
            </p:cNvPr>
            <p:cNvSpPr>
              <a:spLocks/>
            </p:cNvSpPr>
            <p:nvPr/>
          </p:nvSpPr>
          <p:spPr>
            <a:xfrm>
              <a:off x="1562735" y="3573780"/>
              <a:ext cx="2674620" cy="1221105"/>
            </a:xfrm>
            <a:prstGeom prst="rect">
              <a:avLst/>
            </a:prstGeom>
            <a:noFill/>
          </p:spPr>
          <p:txBody>
            <a:bodyPr vert="horz" wrap="square" lIns="112395" tIns="56515" rIns="112395" bIns="56515" numCol="1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추가 옵션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1.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2.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3.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1" name="도형 69">
              <a:extLst>
                <a:ext uri="{FF2B5EF4-FFF2-40B4-BE49-F238E27FC236}">
                  <a16:creationId xmlns:a16="http://schemas.microsoft.com/office/drawing/2014/main" id="{193AC90D-F86D-442B-934E-DD27DC0D89F1}"/>
                </a:ext>
              </a:extLst>
            </p:cNvPr>
            <p:cNvSpPr>
              <a:spLocks/>
            </p:cNvSpPr>
            <p:nvPr/>
          </p:nvSpPr>
          <p:spPr>
            <a:xfrm>
              <a:off x="1550670" y="5014595"/>
              <a:ext cx="2689225" cy="813435"/>
            </a:xfrm>
            <a:prstGeom prst="rect">
              <a:avLst/>
            </a:prstGeom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2" name="도형 70">
              <a:extLst>
                <a:ext uri="{FF2B5EF4-FFF2-40B4-BE49-F238E27FC236}">
                  <a16:creationId xmlns:a16="http://schemas.microsoft.com/office/drawing/2014/main" id="{FDBEFE77-31A3-45EA-9515-38219CB196E1}"/>
                </a:ext>
              </a:extLst>
            </p:cNvPr>
            <p:cNvSpPr>
              <a:spLocks/>
            </p:cNvSpPr>
            <p:nvPr/>
          </p:nvSpPr>
          <p:spPr>
            <a:xfrm>
              <a:off x="1556385" y="5039360"/>
              <a:ext cx="2674620" cy="390525"/>
            </a:xfrm>
            <a:prstGeom prst="rect">
              <a:avLst/>
            </a:prstGeom>
            <a:noFill/>
          </p:spPr>
          <p:txBody>
            <a:bodyPr vert="horz" wrap="square" lIns="112395" tIns="56515" rIns="112395" bIns="56515" numCol="1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세트</a:t>
              </a:r>
              <a:r>
                <a:rPr lang="en-US" altLang="ko-KR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8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옵션</a:t>
              </a:r>
              <a:endPara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259E6DE-E34E-4D8E-B8BA-55DDA640657A}"/>
              </a:ext>
            </a:extLst>
          </p:cNvPr>
          <p:cNvSpPr/>
          <p:nvPr/>
        </p:nvSpPr>
        <p:spPr>
          <a:xfrm>
            <a:off x="1438275" y="3530282"/>
            <a:ext cx="1110615" cy="1221105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B611A34-F71A-45AC-832A-82FE66EC394A}"/>
              </a:ext>
            </a:extLst>
          </p:cNvPr>
          <p:cNvSpPr/>
          <p:nvPr/>
        </p:nvSpPr>
        <p:spPr>
          <a:xfrm>
            <a:off x="1438274" y="4971097"/>
            <a:ext cx="1110615" cy="380683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0BFAA0BD-ECBA-4875-A578-3E67362791E4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2548890" y="2603546"/>
            <a:ext cx="2029460" cy="1537289"/>
          </a:xfrm>
          <a:prstGeom prst="bentConnector3">
            <a:avLst>
              <a:gd name="adj1" fmla="val 58735"/>
            </a:avLst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6823C810-305A-4CEF-8B9C-DC3ACB9307AF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2548889" y="4586231"/>
            <a:ext cx="2029461" cy="575208"/>
          </a:xfrm>
          <a:prstGeom prst="bentConnector3">
            <a:avLst>
              <a:gd name="adj1" fmla="val 58735"/>
            </a:avLst>
          </a:prstGeom>
          <a:ln w="317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도형 78"/>
          <p:cNvSpPr>
            <a:spLocks/>
          </p:cNvSpPr>
          <p:nvPr/>
        </p:nvSpPr>
        <p:spPr>
          <a:xfrm>
            <a:off x="899795" y="501650"/>
            <a:ext cx="1694815" cy="30289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b="0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</a:t>
            </a:r>
            <a:r>
              <a:rPr lang="en-US" altLang="ko-KR" sz="123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3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</a:t>
            </a:r>
            <a:endParaRPr lang="ko-KR" altLang="en-US" sz="123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D77CE37-ED8F-4A8E-8FD8-BA6EDD5640C7}"/>
              </a:ext>
            </a:extLst>
          </p:cNvPr>
          <p:cNvSpPr/>
          <p:nvPr/>
        </p:nvSpPr>
        <p:spPr>
          <a:xfrm>
            <a:off x="1980000" y="3331248"/>
            <a:ext cx="1800000" cy="72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일반 몬스터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5D869D1-925A-458E-A83A-95FA66113A23}"/>
              </a:ext>
            </a:extLst>
          </p:cNvPr>
          <p:cNvSpPr/>
          <p:nvPr/>
        </p:nvSpPr>
        <p:spPr>
          <a:xfrm>
            <a:off x="5196000" y="2291979"/>
            <a:ext cx="1800000" cy="72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원거리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22A644A-0379-479C-B028-D66E74D09F26}"/>
              </a:ext>
            </a:extLst>
          </p:cNvPr>
          <p:cNvSpPr/>
          <p:nvPr/>
        </p:nvSpPr>
        <p:spPr>
          <a:xfrm>
            <a:off x="5196000" y="4493670"/>
            <a:ext cx="1800000" cy="72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근거리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CC148CD-5306-4587-ACFD-BFA32831D118}"/>
              </a:ext>
            </a:extLst>
          </p:cNvPr>
          <p:cNvGrpSpPr/>
          <p:nvPr/>
        </p:nvGrpSpPr>
        <p:grpSpPr>
          <a:xfrm>
            <a:off x="8240734" y="1363090"/>
            <a:ext cx="2160000" cy="1648889"/>
            <a:chOff x="8117928" y="2622544"/>
            <a:chExt cx="2160000" cy="1648889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CE55B9B6-F8A0-4DB5-9656-E7133B7F2ACA}"/>
                </a:ext>
              </a:extLst>
            </p:cNvPr>
            <p:cNvSpPr/>
            <p:nvPr/>
          </p:nvSpPr>
          <p:spPr>
            <a:xfrm>
              <a:off x="8117928" y="2622544"/>
              <a:ext cx="2160000" cy="7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직선 투사체 공격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EDE2E5BE-006E-4669-9FFD-00C547709EA8}"/>
                </a:ext>
              </a:extLst>
            </p:cNvPr>
            <p:cNvSpPr/>
            <p:nvPr/>
          </p:nvSpPr>
          <p:spPr>
            <a:xfrm>
              <a:off x="8117928" y="3551433"/>
              <a:ext cx="2160000" cy="7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범위 장판 공격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76915E7-BE5A-4115-A73E-9E49F7EBA8BC}"/>
              </a:ext>
            </a:extLst>
          </p:cNvPr>
          <p:cNvGrpSpPr/>
          <p:nvPr/>
        </p:nvGrpSpPr>
        <p:grpSpPr>
          <a:xfrm>
            <a:off x="8240734" y="3600000"/>
            <a:ext cx="2160000" cy="2513670"/>
            <a:chOff x="7466465" y="3606330"/>
            <a:chExt cx="2160000" cy="251367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A8563E56-B822-4498-83C2-6ED34C728434}"/>
                </a:ext>
              </a:extLst>
            </p:cNvPr>
            <p:cNvSpPr/>
            <p:nvPr/>
          </p:nvSpPr>
          <p:spPr>
            <a:xfrm>
              <a:off x="7466465" y="3606330"/>
              <a:ext cx="2160000" cy="7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근접 공격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328E50E3-E166-498B-B97E-B1BEB38561D4}"/>
                </a:ext>
              </a:extLst>
            </p:cNvPr>
            <p:cNvSpPr/>
            <p:nvPr/>
          </p:nvSpPr>
          <p:spPr>
            <a:xfrm>
              <a:off x="7466465" y="4500000"/>
              <a:ext cx="2160000" cy="7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돌진 공격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9F84CFDE-0B09-4F9B-AC17-1E0A00D42AB9}"/>
                </a:ext>
              </a:extLst>
            </p:cNvPr>
            <p:cNvSpPr/>
            <p:nvPr/>
          </p:nvSpPr>
          <p:spPr>
            <a:xfrm>
              <a:off x="7466465" y="5400000"/>
              <a:ext cx="2160000" cy="72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피해 감소 스킬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33" name="도형 169">
            <a:extLst>
              <a:ext uri="{FF2B5EF4-FFF2-40B4-BE49-F238E27FC236}">
                <a16:creationId xmlns:a16="http://schemas.microsoft.com/office/drawing/2014/main" id="{FA4E50AE-F12F-4AE8-9504-17DA55760FAF}"/>
              </a:ext>
            </a:extLst>
          </p:cNvPr>
          <p:cNvSpPr>
            <a:spLocks/>
          </p:cNvSpPr>
          <p:nvPr/>
        </p:nvSpPr>
        <p:spPr>
          <a:xfrm>
            <a:off x="1080000" y="1620000"/>
            <a:ext cx="3600000" cy="1037463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ko-KR" altLang="en-US" sz="6000" b="1" spc="-180" dirty="0">
                <a:solidFill>
                  <a:srgbClr val="5A5A5A"/>
                </a:solidFill>
                <a:latin typeface="Arial" charset="0"/>
                <a:ea typeface="Arial" charset="0"/>
              </a:rPr>
              <a:t>몬스터</a:t>
            </a:r>
            <a:endParaRPr lang="ko-KR" altLang="en-US" sz="6000" b="1" dirty="0">
              <a:solidFill>
                <a:srgbClr val="5A5A5A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B7B83CD0-4B41-4966-98E2-A9AB58A8AE60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3780000" y="2651979"/>
            <a:ext cx="1416000" cy="1039269"/>
          </a:xfrm>
          <a:prstGeom prst="bentConnector3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63D24A39-3506-439C-96CA-B08A3BF37A21}"/>
              </a:ext>
            </a:extLst>
          </p:cNvPr>
          <p:cNvCxnSpPr>
            <a:stCxn id="22" idx="3"/>
            <a:endCxn id="26" idx="1"/>
          </p:cNvCxnSpPr>
          <p:nvPr/>
        </p:nvCxnSpPr>
        <p:spPr>
          <a:xfrm>
            <a:off x="3780000" y="3691248"/>
            <a:ext cx="1416000" cy="1162422"/>
          </a:xfrm>
          <a:prstGeom prst="bentConnector3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C635A225-943E-443E-9170-662241047012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6996000" y="1723090"/>
            <a:ext cx="1244734" cy="928889"/>
          </a:xfrm>
          <a:prstGeom prst="bentConnector3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26391B8-3FA7-48E2-A10B-8B7398A17DB5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6996000" y="2651979"/>
            <a:ext cx="1244734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A7CD321-C8BF-48AD-A531-FE44C7D21364}"/>
              </a:ext>
            </a:extLst>
          </p:cNvPr>
          <p:cNvCxnSpPr>
            <a:stCxn id="26" idx="3"/>
            <a:endCxn id="30" idx="1"/>
          </p:cNvCxnSpPr>
          <p:nvPr/>
        </p:nvCxnSpPr>
        <p:spPr>
          <a:xfrm>
            <a:off x="6996000" y="4853670"/>
            <a:ext cx="1244734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FC591FA8-F421-4E87-BB59-E5B5DECE13B5}"/>
              </a:ext>
            </a:extLst>
          </p:cNvPr>
          <p:cNvCxnSpPr>
            <a:stCxn id="26" idx="3"/>
            <a:endCxn id="29" idx="1"/>
          </p:cNvCxnSpPr>
          <p:nvPr/>
        </p:nvCxnSpPr>
        <p:spPr>
          <a:xfrm flipV="1">
            <a:off x="6996000" y="3960000"/>
            <a:ext cx="1244734" cy="893670"/>
          </a:xfrm>
          <a:prstGeom prst="bentConnector3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2EB2E14C-85ED-49F0-8209-72F5000DE42E}"/>
              </a:ext>
            </a:extLst>
          </p:cNvPr>
          <p:cNvCxnSpPr>
            <a:stCxn id="26" idx="3"/>
            <a:endCxn id="31" idx="1"/>
          </p:cNvCxnSpPr>
          <p:nvPr/>
        </p:nvCxnSpPr>
        <p:spPr>
          <a:xfrm>
            <a:off x="6996000" y="4853670"/>
            <a:ext cx="1244734" cy="900000"/>
          </a:xfrm>
          <a:prstGeom prst="bentConnector3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>
            <a:off x="6499225" y="3285490"/>
            <a:ext cx="4615180" cy="222948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5" name="도형 120"/>
          <p:cNvSpPr>
            <a:spLocks/>
          </p:cNvSpPr>
          <p:nvPr/>
        </p:nvSpPr>
        <p:spPr>
          <a:xfrm>
            <a:off x="899795" y="501650"/>
            <a:ext cx="1694815" cy="30289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b="0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게임 시스템</a:t>
            </a:r>
            <a:endParaRPr lang="ko-KR" altLang="en-US" sz="1230" b="0" strike="noStrike" cap="non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125"/>
          <p:cNvSpPr>
            <a:spLocks/>
          </p:cNvSpPr>
          <p:nvPr/>
        </p:nvSpPr>
        <p:spPr>
          <a:xfrm>
            <a:off x="4856385" y="1620000"/>
            <a:ext cx="6385295" cy="1437573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buFontTx/>
              <a:buNone/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- </a:t>
            </a:r>
            <a:r>
              <a:rPr lang="en-US" altLang="ko-KR" sz="2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정예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몬스터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정예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몬스터는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일반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몬스터에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비해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기본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스탯이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배로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강하다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.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또한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일반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몬스터와는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달리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특수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상태를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가지고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있다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628088"/>
              </p:ext>
            </p:extLst>
          </p:nvPr>
        </p:nvGraphicFramePr>
        <p:xfrm>
          <a:off x="2880000" y="3240000"/>
          <a:ext cx="836168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9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0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1" i="0" kern="1200" dirty="0" err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설명</a:t>
                      </a:r>
                      <a:endParaRPr lang="ko-KR" altLang="en-US" sz="18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5A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회피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플레이어의</a:t>
                      </a:r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공격을</a:t>
                      </a:r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일정</a:t>
                      </a:r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확률로</a:t>
                      </a:r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회피한다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광분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sz="18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해당 몬스터의 이동속도와 공격속도가 증가한다</a:t>
                      </a:r>
                      <a:endParaRPr lang="ko-KR" altLang="en-US" sz="18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운석</a:t>
                      </a:r>
                      <a:endParaRPr lang="ko-KR" altLang="en-US" sz="18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해당</a:t>
                      </a:r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몬스터</a:t>
                      </a:r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주변으로</a:t>
                      </a:r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강력한</a:t>
                      </a:r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운석이</a:t>
                      </a:r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일정</a:t>
                      </a:r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확률로</a:t>
                      </a:r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떨어진다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순간이동</a:t>
                      </a:r>
                      <a:endParaRPr lang="ko-KR" altLang="en-US" sz="18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플레이어</a:t>
                      </a:r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주변으로</a:t>
                      </a:r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순간</a:t>
                      </a:r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이동한다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회복</a:t>
                      </a:r>
                      <a:endParaRPr lang="ko-KR" altLang="en-US" sz="18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해당</a:t>
                      </a:r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몬스터의</a:t>
                      </a:r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체력이</a:t>
                      </a:r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매 초 </a:t>
                      </a:r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회복된다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두려움</a:t>
                      </a:r>
                      <a:endParaRPr lang="ko-KR" altLang="en-US" sz="18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해당</a:t>
                      </a:r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몬스터에게</a:t>
                      </a:r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피격</a:t>
                      </a:r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시 </a:t>
                      </a:r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플레이어의</a:t>
                      </a:r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물약</a:t>
                      </a:r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사용이</a:t>
                      </a:r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제한된다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" name="도형 128"/>
          <p:cNvSpPr>
            <a:spLocks/>
          </p:cNvSpPr>
          <p:nvPr/>
        </p:nvSpPr>
        <p:spPr>
          <a:xfrm>
            <a:off x="-703263" y="3948112"/>
            <a:ext cx="4900930" cy="452120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2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특수</a:t>
            </a:r>
            <a:r>
              <a:rPr lang="en-US" altLang="ko-KR" sz="2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상태</a:t>
            </a:r>
            <a:endParaRPr lang="ko-KR" altLang="en-US" sz="1400" b="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도형 169">
            <a:extLst>
              <a:ext uri="{FF2B5EF4-FFF2-40B4-BE49-F238E27FC236}">
                <a16:creationId xmlns:a16="http://schemas.microsoft.com/office/drawing/2014/main" id="{19D49796-624D-4467-BC99-B8C556B20696}"/>
              </a:ext>
            </a:extLst>
          </p:cNvPr>
          <p:cNvSpPr>
            <a:spLocks/>
          </p:cNvSpPr>
          <p:nvPr/>
        </p:nvSpPr>
        <p:spPr>
          <a:xfrm>
            <a:off x="1080000" y="1620000"/>
            <a:ext cx="3600000" cy="1037463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ko-KR" altLang="en-US" sz="6000" b="1" spc="-180" dirty="0">
                <a:solidFill>
                  <a:srgbClr val="5A5A5A"/>
                </a:solidFill>
                <a:latin typeface="Arial" charset="0"/>
                <a:ea typeface="Arial" charset="0"/>
              </a:rPr>
              <a:t>몬스터</a:t>
            </a:r>
            <a:endParaRPr lang="ko-KR" altLang="en-US" sz="6000" b="1" dirty="0">
              <a:solidFill>
                <a:srgbClr val="5A5A5A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>
            <a:off x="6499225" y="3285490"/>
            <a:ext cx="4615180" cy="222948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5" name="도형 136"/>
          <p:cNvSpPr>
            <a:spLocks/>
          </p:cNvSpPr>
          <p:nvPr/>
        </p:nvSpPr>
        <p:spPr>
          <a:xfrm>
            <a:off x="899795" y="501650"/>
            <a:ext cx="1694815" cy="30289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b="0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게임 시스템</a:t>
            </a:r>
            <a:endParaRPr lang="ko-KR" altLang="en-US" sz="1230" b="0" strike="noStrike" cap="non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137"/>
          <p:cNvSpPr>
            <a:spLocks/>
          </p:cNvSpPr>
          <p:nvPr/>
        </p:nvSpPr>
        <p:spPr>
          <a:xfrm>
            <a:off x="1730693" y="2927350"/>
            <a:ext cx="8730615" cy="1160574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342900" indent="-342900" defTabSz="1125220" eaLnBrk="0" latinLnBrk="0">
              <a:buFontTx/>
              <a:buChar char="-"/>
            </a:pPr>
            <a:r>
              <a:rPr lang="en-US" altLang="ko-KR" sz="2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보스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몬스터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342900" indent="-342900" defTabSz="1125220" eaLnBrk="0" latinLnBrk="0">
              <a:buFontTx/>
              <a:buChar char="-"/>
            </a:pP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보스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몬스터는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정예몬스터와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같이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특수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상태도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부여된다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정예몬스터와의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차이점은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공격에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다양한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패턴들이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추가된다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1">
            <a:extLst>
              <a:ext uri="{FF2B5EF4-FFF2-40B4-BE49-F238E27FC236}">
                <a16:creationId xmlns:a16="http://schemas.microsoft.com/office/drawing/2014/main" id="{91792AA2-6AE0-4C8C-B633-A49AD7293194}"/>
              </a:ext>
            </a:extLst>
          </p:cNvPr>
          <p:cNvSpPr>
            <a:spLocks/>
          </p:cNvSpPr>
          <p:nvPr/>
        </p:nvSpPr>
        <p:spPr>
          <a:xfrm>
            <a:off x="3645535" y="1260000"/>
            <a:ext cx="4900930" cy="729687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몬스터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169">
            <a:extLst>
              <a:ext uri="{FF2B5EF4-FFF2-40B4-BE49-F238E27FC236}">
                <a16:creationId xmlns:a16="http://schemas.microsoft.com/office/drawing/2014/main" id="{2540FD58-015E-44A4-B43D-01C0260524AB}"/>
              </a:ext>
            </a:extLst>
          </p:cNvPr>
          <p:cNvSpPr>
            <a:spLocks/>
          </p:cNvSpPr>
          <p:nvPr/>
        </p:nvSpPr>
        <p:spPr>
          <a:xfrm>
            <a:off x="3216000" y="2811780"/>
            <a:ext cx="5760000" cy="1345240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8000" b="1" spc="-18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게임</a:t>
            </a:r>
            <a:r>
              <a:rPr lang="en-US" altLang="ko-KR" sz="8000" b="1" spc="-180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 </a:t>
            </a:r>
            <a:r>
              <a:rPr lang="ko-KR" altLang="en-US" sz="8000" b="1" spc="-180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그래픽</a:t>
            </a:r>
            <a:endParaRPr lang="ko-KR" altLang="en-US" sz="80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>
            <a:off x="6499225" y="3285490"/>
            <a:ext cx="4615180" cy="222948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도형 142"/>
          <p:cNvSpPr>
            <a:spLocks/>
          </p:cNvSpPr>
          <p:nvPr/>
        </p:nvSpPr>
        <p:spPr>
          <a:xfrm>
            <a:off x="899795" y="501650"/>
            <a:ext cx="1694815" cy="30289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b="0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</a:t>
            </a:r>
            <a:r>
              <a:rPr lang="en-US" altLang="ko-KR" sz="123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3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그래픽</a:t>
            </a:r>
            <a:endParaRPr lang="ko-KR" altLang="en-US" sz="123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6" name="그림 144" descr="C:/Users/lionk/AppData/Roaming/PolarisOffice/ETemp/23740_10363832/fImage13432365996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90" y="2295525"/>
            <a:ext cx="3372485" cy="3220085"/>
          </a:xfrm>
          <a:prstGeom prst="rect">
            <a:avLst/>
          </a:prstGeom>
          <a:noFill/>
        </p:spPr>
      </p:pic>
      <p:sp>
        <p:nvSpPr>
          <p:cNvPr id="27" name="도형 154"/>
          <p:cNvSpPr>
            <a:spLocks/>
          </p:cNvSpPr>
          <p:nvPr/>
        </p:nvSpPr>
        <p:spPr>
          <a:xfrm>
            <a:off x="5388610" y="3109595"/>
            <a:ext cx="5581650" cy="1452962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342900" indent="-342900" defTabSz="1125220" eaLnBrk="0" latinLnBrk="0">
              <a:buFontTx/>
              <a:buChar char="-"/>
            </a:pP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본 </a:t>
            </a:r>
            <a:r>
              <a:rPr lang="en-US" altLang="ko-KR" sz="2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애니메이션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342900" indent="-342900" defTabSz="1125220" eaLnBrk="0" latinLnBrk="0">
              <a:buFontTx/>
              <a:buChar char="-"/>
            </a:pPr>
            <a:endParaRPr lang="en-US" altLang="ko-KR" sz="1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본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애니메이션을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통해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장비의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각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파츠만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제작하여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동일한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애니메이션에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장비만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교체하는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방식을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사용한다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31">
            <a:extLst>
              <a:ext uri="{FF2B5EF4-FFF2-40B4-BE49-F238E27FC236}">
                <a16:creationId xmlns:a16="http://schemas.microsoft.com/office/drawing/2014/main" id="{9C79F655-38DD-4397-9C70-CFE2C88B3CB2}"/>
              </a:ext>
            </a:extLst>
          </p:cNvPr>
          <p:cNvSpPr>
            <a:spLocks/>
          </p:cNvSpPr>
          <p:nvPr/>
        </p:nvSpPr>
        <p:spPr>
          <a:xfrm>
            <a:off x="3645535" y="1260000"/>
            <a:ext cx="4900930" cy="729687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플레이어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>
            <a:off x="6499225" y="3285490"/>
            <a:ext cx="4615180" cy="222948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도형 145"/>
          <p:cNvSpPr>
            <a:spLocks/>
          </p:cNvSpPr>
          <p:nvPr/>
        </p:nvSpPr>
        <p:spPr>
          <a:xfrm>
            <a:off x="899795" y="501650"/>
            <a:ext cx="1694815" cy="30289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b="0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</a:t>
            </a:r>
            <a:r>
              <a:rPr lang="en-US" altLang="ko-KR" sz="123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3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그래픽</a:t>
            </a:r>
            <a:endParaRPr lang="ko-KR" altLang="en-US" sz="123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155"/>
          <p:cNvSpPr>
            <a:spLocks/>
          </p:cNvSpPr>
          <p:nvPr/>
        </p:nvSpPr>
        <p:spPr>
          <a:xfrm>
            <a:off x="7308932" y="3286887"/>
            <a:ext cx="3881405" cy="1160574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buFontTx/>
              <a:buNone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- </a:t>
            </a:r>
            <a:r>
              <a:rPr lang="en-US" altLang="ko-KR" sz="2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타일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맵</a:t>
            </a:r>
          </a:p>
          <a:p>
            <a:pPr marL="0" indent="0" defTabSz="1125220" eaLnBrk="0" latinLnBrk="0">
              <a:buFontTx/>
              <a:buNone/>
            </a:pP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타일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맵을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통해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각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맵의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팔레트를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제작하여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맵을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제작한다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157"/>
          <p:cNvSpPr>
            <a:spLocks/>
          </p:cNvSpPr>
          <p:nvPr/>
        </p:nvSpPr>
        <p:spPr>
          <a:xfrm>
            <a:off x="5072380" y="2926842"/>
            <a:ext cx="1606900" cy="36004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팔라딘</a:t>
            </a:r>
            <a:r>
              <a:rPr lang="en-US" altLang="ko-KR" sz="16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스토리</a:t>
            </a:r>
            <a:endParaRPr lang="ko-KR" altLang="en-US" sz="10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도형 158"/>
          <p:cNvSpPr>
            <a:spLocks/>
          </p:cNvSpPr>
          <p:nvPr/>
        </p:nvSpPr>
        <p:spPr>
          <a:xfrm>
            <a:off x="5923280" y="5657233"/>
            <a:ext cx="1606900" cy="36004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16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인투더던전</a:t>
            </a:r>
            <a:endParaRPr lang="ko-KR" altLang="en-US" sz="1000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6" name="그림 147" descr="C:/Users/lionk/AppData/Roaming/PolarisOffice/ETemp/23740_10363832/fImage658533682995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65" y="1092835"/>
            <a:ext cx="3930015" cy="2192655"/>
          </a:xfrm>
          <a:prstGeom prst="rect">
            <a:avLst/>
          </a:prstGeom>
          <a:noFill/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그림 162" descr="C:/Users/lionk/AppData/Roaming/PolarisOffice/ETemp/23740_10363832/fImage243453386194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70" y="3838212"/>
            <a:ext cx="4867910" cy="2181860"/>
          </a:xfrm>
          <a:prstGeom prst="rect">
            <a:avLst/>
          </a:prstGeom>
          <a:noFill/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도형 169">
            <a:extLst>
              <a:ext uri="{FF2B5EF4-FFF2-40B4-BE49-F238E27FC236}">
                <a16:creationId xmlns:a16="http://schemas.microsoft.com/office/drawing/2014/main" id="{167A12C7-D7E2-4672-9F1D-8B3149E63CBA}"/>
              </a:ext>
            </a:extLst>
          </p:cNvPr>
          <p:cNvSpPr>
            <a:spLocks/>
          </p:cNvSpPr>
          <p:nvPr/>
        </p:nvSpPr>
        <p:spPr>
          <a:xfrm>
            <a:off x="7449635" y="1620000"/>
            <a:ext cx="3600000" cy="1037463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ko-KR" altLang="en-US" sz="6000" b="1" spc="-180" dirty="0">
                <a:solidFill>
                  <a:srgbClr val="5A5A5A"/>
                </a:solidFill>
                <a:latin typeface="Arial" charset="0"/>
                <a:ea typeface="Arial" charset="0"/>
              </a:rPr>
              <a:t>배 경</a:t>
            </a:r>
            <a:endParaRPr lang="ko-KR" altLang="en-US" sz="6000" b="1" dirty="0">
              <a:solidFill>
                <a:srgbClr val="5A5A5A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3"/>
          <p:cNvSpPr>
            <a:spLocks/>
          </p:cNvSpPr>
          <p:nvPr/>
        </p:nvSpPr>
        <p:spPr>
          <a:xfrm>
            <a:off x="3006207" y="2802255"/>
            <a:ext cx="6179587" cy="1345240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8000" spc="-18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r>
              <a:rPr lang="en-US" altLang="ko-KR" sz="8000" spc="-180" dirty="0">
                <a:solidFill>
                  <a:srgbClr val="000000">
                    <a:lumMod val="75000"/>
                    <a:lumOff val="25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8000" dirty="0">
              <a:solidFill>
                <a:srgbClr val="000000">
                  <a:lumMod val="75000"/>
                  <a:lumOff val="25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36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>
            <a:spLocks/>
          </p:cNvSpPr>
          <p:nvPr/>
        </p:nvSpPr>
        <p:spPr>
          <a:xfrm>
            <a:off x="934720" y="501650"/>
            <a:ext cx="1694180" cy="30289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3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 차</a:t>
            </a:r>
          </a:p>
        </p:txBody>
      </p:sp>
      <p:sp>
        <p:nvSpPr>
          <p:cNvPr id="31" name="도형 139"/>
          <p:cNvSpPr>
            <a:spLocks/>
          </p:cNvSpPr>
          <p:nvPr/>
        </p:nvSpPr>
        <p:spPr>
          <a:xfrm>
            <a:off x="1929713" y="4140000"/>
            <a:ext cx="1800000" cy="1322221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en-US" altLang="ko-KR" sz="184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en-US" altLang="ko-KR" sz="184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</a:t>
            </a:r>
            <a:r>
              <a:rPr lang="en-US" altLang="ko-KR" sz="184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84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개요</a:t>
            </a:r>
            <a:endParaRPr lang="ko-KR" altLang="en-US" sz="184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en-US" altLang="ko-KR" sz="184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en-US" altLang="ko-KR" sz="184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스토리</a:t>
            </a:r>
            <a:endParaRPr lang="ko-KR" altLang="en-US" sz="184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en-US" altLang="ko-KR" sz="184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en-US" altLang="ko-KR" sz="184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컨셉</a:t>
            </a:r>
            <a:endParaRPr lang="ko-KR" altLang="en-US" sz="184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도형 140"/>
          <p:cNvSpPr>
            <a:spLocks/>
          </p:cNvSpPr>
          <p:nvPr/>
        </p:nvSpPr>
        <p:spPr>
          <a:xfrm>
            <a:off x="5299075" y="4140000"/>
            <a:ext cx="2333366" cy="1322221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en-US" altLang="ko-KR" sz="184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84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인베이드</a:t>
            </a:r>
            <a:r>
              <a:rPr lang="ko-KR" altLang="en-US" sz="184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게이트</a:t>
            </a:r>
            <a:endParaRPr lang="en-US" altLang="ko-KR" sz="184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en-US" altLang="ko-KR" sz="184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en-US" altLang="ko-KR" sz="184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성장</a:t>
            </a:r>
            <a:endParaRPr lang="ko-KR" altLang="en-US" sz="184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en-US" altLang="ko-KR" sz="184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en-US" altLang="ko-KR" sz="184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몬스터</a:t>
            </a:r>
            <a:endParaRPr lang="ko-KR" altLang="en-US" sz="184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도형 141"/>
          <p:cNvSpPr>
            <a:spLocks/>
          </p:cNvSpPr>
          <p:nvPr/>
        </p:nvSpPr>
        <p:spPr>
          <a:xfrm>
            <a:off x="8565362" y="4140000"/>
            <a:ext cx="1800000" cy="910699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en-US" altLang="ko-KR" sz="184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en-US" altLang="ko-KR" sz="184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캐릭터</a:t>
            </a:r>
            <a:endParaRPr lang="ko-KR" altLang="en-US" sz="184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defTabSz="1125220" eaLnBrk="0" latinLnBrk="0">
              <a:lnSpc>
                <a:spcPct val="150000"/>
              </a:lnSpc>
              <a:buFontTx/>
              <a:buNone/>
            </a:pPr>
            <a:r>
              <a:rPr lang="en-US" altLang="ko-KR" sz="1840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en-US" altLang="ko-KR" sz="184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배경</a:t>
            </a:r>
            <a:endParaRPr lang="ko-KR" altLang="en-US" sz="1840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625B681-8C65-4BCC-9B7F-E4D391A6196A}"/>
              </a:ext>
            </a:extLst>
          </p:cNvPr>
          <p:cNvSpPr/>
          <p:nvPr/>
        </p:nvSpPr>
        <p:spPr>
          <a:xfrm>
            <a:off x="1929713" y="1800000"/>
            <a:ext cx="1800000" cy="180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 소개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5C5D252-A169-4A18-93C9-68EBFB9C75F6}"/>
              </a:ext>
            </a:extLst>
          </p:cNvPr>
          <p:cNvSpPr/>
          <p:nvPr/>
        </p:nvSpPr>
        <p:spPr>
          <a:xfrm>
            <a:off x="5196000" y="1800000"/>
            <a:ext cx="1800000" cy="180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FD77D95-A569-4224-B262-B3216869CDB8}"/>
              </a:ext>
            </a:extLst>
          </p:cNvPr>
          <p:cNvSpPr/>
          <p:nvPr/>
        </p:nvSpPr>
        <p:spPr>
          <a:xfrm>
            <a:off x="8462287" y="1800000"/>
            <a:ext cx="1800000" cy="1800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그래픽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285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69"/>
          <p:cNvSpPr>
            <a:spLocks/>
          </p:cNvSpPr>
          <p:nvPr/>
        </p:nvSpPr>
        <p:spPr>
          <a:xfrm>
            <a:off x="3645853" y="2811780"/>
            <a:ext cx="4900295" cy="1345240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8000" b="1" spc="-18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게임</a:t>
            </a:r>
            <a:r>
              <a:rPr lang="en-US" altLang="ko-KR" sz="8000" b="1" spc="-180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8000" b="1" spc="-18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소개</a:t>
            </a:r>
            <a:endParaRPr lang="ko-KR" altLang="en-US" sz="80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>
            <a:spLocks/>
          </p:cNvSpPr>
          <p:nvPr/>
        </p:nvSpPr>
        <p:spPr>
          <a:xfrm>
            <a:off x="6096000" y="1752703"/>
            <a:ext cx="4615180" cy="3440429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buFontTx/>
              <a:buNone/>
            </a:pPr>
            <a:r>
              <a:rPr lang="en-US" altLang="ko-KR" sz="196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제목</a:t>
            </a:r>
            <a:r>
              <a:rPr lang="en-US" altLang="ko-KR" sz="196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 	- </a:t>
            </a:r>
            <a:r>
              <a:rPr lang="en-US" altLang="ko-KR" sz="196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Daemonis</a:t>
            </a:r>
            <a:r>
              <a:rPr lang="en-US" altLang="ko-KR" sz="196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 (</a:t>
            </a:r>
            <a:r>
              <a:rPr lang="ko-KR" altLang="en-US" sz="196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데모니스</a:t>
            </a:r>
            <a:r>
              <a:rPr lang="en-US" altLang="ko-KR" sz="196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)</a:t>
            </a:r>
            <a:endParaRPr lang="ko-KR" altLang="en-US" sz="1965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96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장르</a:t>
            </a:r>
            <a:r>
              <a:rPr lang="en-US" altLang="ko-KR" sz="196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 	- 2D </a:t>
            </a:r>
            <a:r>
              <a:rPr lang="en-US" altLang="ko-KR" sz="196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탑다운</a:t>
            </a:r>
            <a:r>
              <a:rPr lang="en-US" altLang="ko-KR" sz="196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 </a:t>
            </a:r>
            <a:r>
              <a:rPr lang="en-US" altLang="ko-KR" sz="196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핵앤슬래시</a:t>
            </a:r>
            <a:r>
              <a:rPr lang="en-US" altLang="ko-KR" sz="196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 RPG</a:t>
            </a:r>
            <a:endParaRPr lang="ko-KR" altLang="en-US" sz="1965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ko-KR" altLang="en-US" sz="196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그래픽 	- 2D 픽셀아트</a:t>
            </a:r>
          </a:p>
          <a:p>
            <a:pPr marL="0" indent="0" defTabSz="1125220" eaLnBrk="0" latinLnBrk="0">
              <a:buFontTx/>
              <a:buNone/>
            </a:pPr>
            <a:endParaRPr lang="ko-KR" altLang="en-US" sz="1965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96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플랫폼</a:t>
            </a:r>
            <a:r>
              <a:rPr lang="en-US" altLang="ko-KR" sz="1965" dirty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 	- </a:t>
            </a:r>
            <a:r>
              <a:rPr lang="en-US" altLang="ko-KR" sz="196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모바일</a:t>
            </a:r>
            <a:endParaRPr lang="ko-KR" altLang="en-US" sz="1965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ko-KR" altLang="en-US" sz="196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모티브</a:t>
            </a:r>
            <a:r>
              <a:rPr lang="en-US" altLang="ko-KR" sz="196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	-</a:t>
            </a:r>
            <a:r>
              <a:rPr lang="ko-KR" altLang="en-US" sz="196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디아블로</a:t>
            </a:r>
            <a:r>
              <a:rPr lang="en-US" altLang="ko-KR" sz="196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196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언디셈버</a:t>
            </a:r>
            <a:r>
              <a:rPr lang="en-US" altLang="ko-KR" sz="196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, 	 </a:t>
            </a:r>
            <a:r>
              <a:rPr lang="ko-KR" altLang="en-US" sz="196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패스오브</a:t>
            </a:r>
            <a:r>
              <a:rPr lang="ko-KR" altLang="en-US" sz="1965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965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엑자일</a:t>
            </a:r>
            <a:endParaRPr lang="ko-KR" altLang="en-US" sz="1965" dirty="0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 dirty="0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>
            <a:off x="899795" y="501650"/>
            <a:ext cx="1694815" cy="30289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b="0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</a:t>
            </a:r>
            <a:r>
              <a:rPr lang="en-US" altLang="ko-KR" sz="123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30" b="0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소개</a:t>
            </a:r>
            <a:endParaRPr lang="ko-KR" altLang="en-US" sz="123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2" name="그림 1" descr="C:/Users/lionk/AppData/Roaming/PolarisOffice/ETemp/23740_10363832/fImage3900666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000" y="3472918"/>
            <a:ext cx="4320000" cy="1132002"/>
          </a:xfrm>
          <a:prstGeom prst="rect">
            <a:avLst/>
          </a:prstGeom>
          <a:noFill/>
        </p:spPr>
      </p:pic>
      <p:sp>
        <p:nvSpPr>
          <p:cNvPr id="6" name="도형 169">
            <a:extLst>
              <a:ext uri="{FF2B5EF4-FFF2-40B4-BE49-F238E27FC236}">
                <a16:creationId xmlns:a16="http://schemas.microsoft.com/office/drawing/2014/main" id="{B1B9128B-D451-4F49-96E8-4D482B9A5981}"/>
              </a:ext>
            </a:extLst>
          </p:cNvPr>
          <p:cNvSpPr>
            <a:spLocks/>
          </p:cNvSpPr>
          <p:nvPr/>
        </p:nvSpPr>
        <p:spPr>
          <a:xfrm>
            <a:off x="1080000" y="1620000"/>
            <a:ext cx="3600000" cy="1037463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6000" b="1" spc="-180" dirty="0" err="1">
                <a:solidFill>
                  <a:srgbClr val="5A5A5A"/>
                </a:solidFill>
                <a:latin typeface="Arial" charset="0"/>
                <a:ea typeface="Arial" charset="0"/>
              </a:rPr>
              <a:t>게임</a:t>
            </a:r>
            <a:r>
              <a:rPr lang="en-US" altLang="ko-KR" sz="6000" b="1" spc="-180" dirty="0">
                <a:solidFill>
                  <a:srgbClr val="5A5A5A"/>
                </a:solidFill>
                <a:latin typeface="Arial" charset="0"/>
                <a:ea typeface="Arial" charset="0"/>
              </a:rPr>
              <a:t> </a:t>
            </a:r>
            <a:r>
              <a:rPr lang="ko-KR" altLang="en-US" sz="6000" b="1" spc="-180" dirty="0">
                <a:solidFill>
                  <a:srgbClr val="5A5A5A"/>
                </a:solidFill>
                <a:latin typeface="Arial" charset="0"/>
                <a:ea typeface="Arial" charset="0"/>
              </a:rPr>
              <a:t>개요</a:t>
            </a:r>
            <a:endParaRPr lang="ko-KR" altLang="en-US" sz="6000" b="1" dirty="0">
              <a:solidFill>
                <a:srgbClr val="5A5A5A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14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>
            <a:off x="6499225" y="3285490"/>
            <a:ext cx="4615180" cy="222948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도형 17"/>
          <p:cNvSpPr>
            <a:spLocks/>
          </p:cNvSpPr>
          <p:nvPr/>
        </p:nvSpPr>
        <p:spPr>
          <a:xfrm>
            <a:off x="899795" y="501650"/>
            <a:ext cx="1694815" cy="30289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b="0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</a:t>
            </a:r>
            <a:r>
              <a:rPr lang="en-US" altLang="ko-KR" sz="123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30" b="0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소개</a:t>
            </a:r>
            <a:endParaRPr lang="ko-KR" altLang="en-US" sz="123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도형 19"/>
          <p:cNvSpPr>
            <a:spLocks/>
          </p:cNvSpPr>
          <p:nvPr/>
        </p:nvSpPr>
        <p:spPr>
          <a:xfrm>
            <a:off x="1080000" y="3600000"/>
            <a:ext cx="9924581" cy="2167260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342900" indent="-342900" defTabSz="1125220" eaLnBrk="0" latinLnBrk="0">
              <a:buFontTx/>
              <a:buChar char="-"/>
            </a:pP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메인 스토리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342900" indent="-342900" defTabSz="1125220" eaLnBrk="0" latinLnBrk="0">
              <a:buFontTx/>
              <a:buChar char="-"/>
            </a:pP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ko-KR" sz="1800" kern="100" dirty="0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이름없는 깊은 산 속 작은 마을에서 평범한 일상을 보내고 있는 주인공 “</a:t>
            </a:r>
            <a:r>
              <a:rPr lang="ko-KR" altLang="ko-KR" sz="1800" kern="100" dirty="0" err="1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모리스”가</a:t>
            </a:r>
            <a:r>
              <a:rPr lang="ko-KR" altLang="ko-KR" sz="1800" kern="100" dirty="0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있었다</a:t>
            </a:r>
            <a:r>
              <a:rPr lang="en-US" altLang="ko-KR" sz="1800" kern="100" dirty="0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어느 날 눈앞에 천사가 나타나서 악마들에게 중간계가 잠식당하고 있다는 사실을 알게 되고</a:t>
            </a:r>
            <a:r>
              <a:rPr lang="en-US" altLang="ko-KR" sz="1800" kern="100" dirty="0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힘을 전해줄 테니 중간계의 악마들을 물리쳐 달라는 부탁을 받게 된다</a:t>
            </a:r>
            <a:r>
              <a:rPr lang="en-US" altLang="ko-KR" sz="1800" kern="100" dirty="0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rgbClr val="5A5A5A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주인공 “</a:t>
            </a:r>
            <a:r>
              <a:rPr lang="ko-KR" altLang="ko-KR" sz="1800" kern="100" dirty="0" err="1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모리스”는</a:t>
            </a:r>
            <a:r>
              <a:rPr lang="ko-KR" altLang="ko-KR" sz="1800" kern="100" dirty="0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천사의 힘을 받아 마법사의 길을 걸으며 중간계를 지키기 위한 모험을 떠난다</a:t>
            </a:r>
            <a:r>
              <a:rPr lang="en-US" altLang="ko-KR" sz="1800" kern="100" dirty="0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rgbClr val="5A5A5A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도형 169">
            <a:extLst>
              <a:ext uri="{FF2B5EF4-FFF2-40B4-BE49-F238E27FC236}">
                <a16:creationId xmlns:a16="http://schemas.microsoft.com/office/drawing/2014/main" id="{16770011-8534-44E5-9181-AB6EB8E42C2B}"/>
              </a:ext>
            </a:extLst>
          </p:cNvPr>
          <p:cNvSpPr>
            <a:spLocks/>
          </p:cNvSpPr>
          <p:nvPr/>
        </p:nvSpPr>
        <p:spPr>
          <a:xfrm>
            <a:off x="1080000" y="1620000"/>
            <a:ext cx="3600000" cy="1037463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ko-KR" altLang="en-US" sz="6000" b="1" spc="-180" dirty="0">
                <a:solidFill>
                  <a:srgbClr val="5A5A5A"/>
                </a:solidFill>
                <a:latin typeface="Arial" charset="0"/>
                <a:ea typeface="Arial" charset="0"/>
              </a:rPr>
              <a:t>스토리</a:t>
            </a:r>
            <a:endParaRPr lang="ko-KR" altLang="en-US" sz="6000" b="1" dirty="0">
              <a:solidFill>
                <a:srgbClr val="5A5A5A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E4CE40-F18B-45EF-B4D2-04E7EEF4E830}"/>
              </a:ext>
            </a:extLst>
          </p:cNvPr>
          <p:cNvSpPr txBox="1"/>
          <p:nvPr/>
        </p:nvSpPr>
        <p:spPr>
          <a:xfrm>
            <a:off x="5244581" y="1440000"/>
            <a:ext cx="5760000" cy="204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1125220" eaLnBrk="0" latinLnBrk="0">
              <a:buFontTx/>
              <a:buChar char="-"/>
            </a:pPr>
            <a:r>
              <a:rPr lang="ko-KR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배경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342900" indent="-342900" defTabSz="1125220" eaLnBrk="0" latinLnBrk="0">
              <a:buFontTx/>
              <a:buChar char="-"/>
            </a:pP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ko-KR" sz="1800" kern="100" dirty="0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여러가지 종족들이 존재하는 </a:t>
            </a:r>
            <a:r>
              <a:rPr lang="ko-KR" altLang="ko-KR" sz="1800" kern="100" dirty="0" err="1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중간계</a:t>
            </a:r>
            <a:r>
              <a:rPr lang="ko-KR" altLang="ko-KR" sz="1800" kern="100" dirty="0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대륙 “</a:t>
            </a:r>
            <a:r>
              <a:rPr lang="ko-KR" altLang="ko-KR" sz="1800" kern="100" dirty="0" err="1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바하룬</a:t>
            </a:r>
            <a:r>
              <a:rPr lang="ko-KR" altLang="ko-KR" sz="1800" kern="100" dirty="0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”</a:t>
            </a:r>
            <a:r>
              <a:rPr lang="en-US" altLang="ko-KR" sz="1800" kern="100" dirty="0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이곳에서 각 종족별로 모여서 각자의 터를 이루었다</a:t>
            </a:r>
            <a:r>
              <a:rPr lang="en-US" altLang="ko-KR" sz="1800" kern="100" dirty="0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오랜 시간 평화롭게 지내왔지만</a:t>
            </a:r>
            <a:r>
              <a:rPr lang="en-US" altLang="ko-KR" sz="1800" kern="100" dirty="0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7</a:t>
            </a:r>
            <a:r>
              <a:rPr lang="ko-KR" altLang="ko-KR" sz="1800" kern="100" dirty="0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 죄악의 악마들이 강력한 </a:t>
            </a:r>
            <a:r>
              <a:rPr lang="ko-KR" altLang="ko-KR" sz="1800" kern="100" dirty="0" err="1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마기를</a:t>
            </a:r>
            <a:r>
              <a:rPr lang="ko-KR" altLang="ko-KR" sz="1800" kern="100" dirty="0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뿜어내는 마석으로 각 종족들을 세뇌시키고 타락시켜 이성을 잃게 만들었다</a:t>
            </a:r>
            <a:r>
              <a:rPr lang="en-US" altLang="ko-KR" sz="1800" kern="100" dirty="0">
                <a:solidFill>
                  <a:srgbClr val="5A5A5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solidFill>
                <a:srgbClr val="5A5A5A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>
            <a:off x="6499225" y="3285490"/>
            <a:ext cx="4615180" cy="222948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도형 27"/>
          <p:cNvSpPr>
            <a:spLocks/>
          </p:cNvSpPr>
          <p:nvPr/>
        </p:nvSpPr>
        <p:spPr>
          <a:xfrm>
            <a:off x="899795" y="501650"/>
            <a:ext cx="1694815" cy="30289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b="0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</a:t>
            </a:r>
            <a:r>
              <a:rPr lang="en-US" altLang="ko-KR" sz="123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30" b="0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소개</a:t>
            </a:r>
            <a:endParaRPr lang="ko-KR" altLang="en-US" sz="123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도형 29"/>
          <p:cNvSpPr>
            <a:spLocks/>
          </p:cNvSpPr>
          <p:nvPr/>
        </p:nvSpPr>
        <p:spPr>
          <a:xfrm>
            <a:off x="1077595" y="3161664"/>
            <a:ext cx="9253220" cy="2786404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342900" indent="-342900" defTabSz="1125220" eaLnBrk="0" latinLnBrk="0">
              <a:buFontTx/>
              <a:buChar char="-"/>
            </a:pPr>
            <a:r>
              <a:rPr lang="en-US" altLang="ko-KR" sz="2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메인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스토리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진행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342900" indent="-342900" defTabSz="1125220" eaLnBrk="0" latinLnBrk="0">
              <a:buFontTx/>
              <a:buChar char="-"/>
            </a:pP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메인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스토리는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7개의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액트로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나누어져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있다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플레이어는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1액트부터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시작하여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7액트까지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클리어하며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스토리를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진행한다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en-US" altLang="ko-KR" sz="1965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342900" indent="-342900" defTabSz="1125220" eaLnBrk="0" latinLnBrk="0">
              <a:buFontTx/>
              <a:buChar char="-"/>
            </a:pPr>
            <a:r>
              <a:rPr lang="en-US" altLang="ko-KR" sz="2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인베이드</a:t>
            </a:r>
            <a:r>
              <a:rPr lang="en-US" altLang="ko-KR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게이트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342900" indent="-342900" defTabSz="1125220" eaLnBrk="0" latinLnBrk="0">
              <a:buFontTx/>
              <a:buChar char="-"/>
            </a:pP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메인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스토리를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7액트까지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클리어하여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엔딩을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본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플레이어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는 각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액트의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맵을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배경으로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한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반복적으로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플레이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할 수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있는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던전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“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인베이드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게이트”가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활성화된다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.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게이트의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레벨을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높여가며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플레이어는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지속적으로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성장한다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169">
            <a:extLst>
              <a:ext uri="{FF2B5EF4-FFF2-40B4-BE49-F238E27FC236}">
                <a16:creationId xmlns:a16="http://schemas.microsoft.com/office/drawing/2014/main" id="{B689602C-B113-4D56-BD00-1E399EB2C1F1}"/>
              </a:ext>
            </a:extLst>
          </p:cNvPr>
          <p:cNvSpPr>
            <a:spLocks/>
          </p:cNvSpPr>
          <p:nvPr/>
        </p:nvSpPr>
        <p:spPr>
          <a:xfrm>
            <a:off x="1080000" y="1620000"/>
            <a:ext cx="4680000" cy="1037463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ko-KR" altLang="en-US" sz="6000" b="1" spc="-180" dirty="0">
                <a:solidFill>
                  <a:srgbClr val="5A5A5A"/>
                </a:solidFill>
                <a:latin typeface="Arial" charset="0"/>
                <a:ea typeface="Arial" charset="0"/>
              </a:rPr>
              <a:t>스토리 진행</a:t>
            </a:r>
            <a:endParaRPr lang="ko-KR" altLang="en-US" sz="6000" b="1" dirty="0">
              <a:solidFill>
                <a:srgbClr val="5A5A5A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>
            <a:off x="6499225" y="3285490"/>
            <a:ext cx="4615180" cy="222948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도형 30"/>
          <p:cNvSpPr>
            <a:spLocks/>
          </p:cNvSpPr>
          <p:nvPr/>
        </p:nvSpPr>
        <p:spPr>
          <a:xfrm>
            <a:off x="899795" y="501650"/>
            <a:ext cx="1694815" cy="30289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b="0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</a:t>
            </a:r>
            <a:r>
              <a:rPr lang="en-US" altLang="ko-KR" sz="123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30" b="0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소개</a:t>
            </a:r>
            <a:endParaRPr lang="ko-KR" altLang="en-US" sz="1230" b="0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도형 31"/>
          <p:cNvSpPr>
            <a:spLocks/>
          </p:cNvSpPr>
          <p:nvPr/>
        </p:nvSpPr>
        <p:spPr>
          <a:xfrm>
            <a:off x="3645535" y="1260000"/>
            <a:ext cx="4900930" cy="729687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액트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컨셉</a:t>
            </a:r>
            <a:r>
              <a:rPr lang="en-US" altLang="ko-K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소개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6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363517"/>
              </p:ext>
            </p:extLst>
          </p:nvPr>
        </p:nvGraphicFramePr>
        <p:xfrm>
          <a:off x="1565593" y="2520000"/>
          <a:ext cx="9060815" cy="29914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8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4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2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3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35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71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 err="1">
                          <a:solidFill>
                            <a:schemeClr val="lt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번호</a:t>
                      </a:r>
                      <a:endParaRPr lang="ko-KR" altLang="en-US" sz="1800" b="0" i="0" kern="1200" dirty="0">
                        <a:solidFill>
                          <a:schemeClr val="lt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170" marR="90170" marT="46990" marB="4699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 err="1">
                          <a:solidFill>
                            <a:schemeClr val="lt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이름</a:t>
                      </a:r>
                      <a:endParaRPr lang="ko-KR" altLang="en-US" sz="1800" b="0" i="0" kern="1200" dirty="0">
                        <a:solidFill>
                          <a:schemeClr val="lt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 err="1">
                          <a:solidFill>
                            <a:schemeClr val="lt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배경</a:t>
                      </a:r>
                      <a:r>
                        <a:rPr sz="1800" b="0" i="0" kern="1200" dirty="0">
                          <a:solidFill>
                            <a:schemeClr val="lt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sz="1800" b="0" i="0" kern="1200" dirty="0" err="1">
                          <a:solidFill>
                            <a:schemeClr val="lt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컨셉</a:t>
                      </a:r>
                      <a:endParaRPr lang="ko-KR" altLang="en-US" sz="1800" b="0" i="0" kern="1200" dirty="0">
                        <a:solidFill>
                          <a:schemeClr val="lt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 err="1">
                          <a:solidFill>
                            <a:schemeClr val="lt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주요</a:t>
                      </a:r>
                      <a:r>
                        <a:rPr sz="1800" b="0" i="0" kern="1200" dirty="0">
                          <a:solidFill>
                            <a:schemeClr val="lt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sz="1800" b="0" i="0" kern="1200" dirty="0" err="1">
                          <a:solidFill>
                            <a:schemeClr val="lt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컬러</a:t>
                      </a:r>
                      <a:endParaRPr lang="ko-KR" altLang="en-US" sz="1800" b="0" i="0" kern="1200" dirty="0">
                        <a:solidFill>
                          <a:schemeClr val="lt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 err="1">
                          <a:solidFill>
                            <a:schemeClr val="lt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종족</a:t>
                      </a:r>
                      <a:endParaRPr lang="ko-KR" altLang="en-US" sz="1800" b="0" i="0" kern="1200" dirty="0">
                        <a:solidFill>
                          <a:schemeClr val="lt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 err="1">
                          <a:solidFill>
                            <a:schemeClr val="lt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보스</a:t>
                      </a:r>
                      <a:endParaRPr lang="ko-KR" altLang="en-US" sz="1800" b="0" i="0" kern="1200" dirty="0">
                        <a:solidFill>
                          <a:schemeClr val="lt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5A5A5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 err="1">
                          <a:solidFill>
                            <a:schemeClr val="lt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적정</a:t>
                      </a:r>
                      <a:r>
                        <a:rPr sz="1800" b="0" i="0" kern="1200" dirty="0">
                          <a:solidFill>
                            <a:schemeClr val="lt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sz="1800" b="0" i="0" kern="1200" dirty="0" err="1">
                          <a:solidFill>
                            <a:schemeClr val="lt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레벨</a:t>
                      </a:r>
                      <a:endParaRPr lang="ko-KR" altLang="en-US" sz="1800" b="0" i="0" kern="1200" dirty="0">
                        <a:solidFill>
                          <a:schemeClr val="lt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5A5A5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170" marR="90170" marT="46990" marB="4699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나태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동굴</a:t>
                      </a:r>
                      <a:endParaRPr lang="ko-KR" altLang="en-US" sz="18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감색</a:t>
                      </a:r>
                      <a:endParaRPr lang="ko-KR" altLang="en-US" sz="18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코볼트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벨페고르</a:t>
                      </a:r>
                      <a:endParaRPr lang="ko-KR" altLang="en-US" sz="18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1 ~ 10</a:t>
                      </a:r>
                      <a:endParaRPr lang="ko-KR" altLang="en-US" sz="18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2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170" marR="90170" marT="46990" marB="4699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탐욕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폐허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황색</a:t>
                      </a:r>
                      <a:endParaRPr lang="ko-KR" altLang="en-US" sz="18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드워프</a:t>
                      </a:r>
                      <a:endParaRPr lang="ko-KR" altLang="en-US" sz="18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마몬</a:t>
                      </a:r>
                      <a:endParaRPr lang="ko-KR" altLang="en-US" sz="18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10 ~ 20</a:t>
                      </a:r>
                      <a:endParaRPr lang="ko-KR" altLang="en-US" sz="18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3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170" marR="90170" marT="46990" marB="4699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음욕</a:t>
                      </a:r>
                      <a:endParaRPr lang="ko-KR" altLang="en-US" sz="18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감옥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초록색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세이렌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아스모데우스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20 ~ 30</a:t>
                      </a:r>
                      <a:endParaRPr lang="ko-KR" altLang="en-US" sz="18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4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170" marR="90170" marT="46990" marB="4699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분노</a:t>
                      </a:r>
                      <a:endParaRPr lang="ko-KR" altLang="en-US" sz="18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투기장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적황색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수인족</a:t>
                      </a:r>
                      <a:r>
                        <a:rPr lang="en-US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원숭이</a:t>
                      </a:r>
                      <a:r>
                        <a:rPr lang="en-US"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사탄</a:t>
                      </a:r>
                      <a:endParaRPr lang="ko-KR" altLang="en-US" sz="18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30 ~ 35</a:t>
                      </a:r>
                      <a:endParaRPr lang="ko-KR" altLang="en-US" sz="18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170" marR="90170" marT="46990" marB="4699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시기</a:t>
                      </a:r>
                      <a:endParaRPr lang="ko-KR" altLang="en-US" sz="18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교회 제단</a:t>
                      </a:r>
                      <a:endParaRPr lang="ko-KR" altLang="en-US" sz="18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자주색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엘프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레비아탄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35 ~ 40</a:t>
                      </a:r>
                      <a:endParaRPr lang="ko-KR" altLang="en-US" sz="18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6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170" marR="90170" marT="46990" marB="4699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인색</a:t>
                      </a:r>
                      <a:endParaRPr lang="ko-KR" altLang="en-US" sz="18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보물창고</a:t>
                      </a:r>
                      <a:endParaRPr lang="ko-KR" altLang="en-US" sz="18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황금색</a:t>
                      </a:r>
                      <a:endParaRPr lang="ko-KR" altLang="en-US" sz="1800" b="0" i="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골렘</a:t>
                      </a:r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가디언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바알세불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40 ~ 45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7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90170" marR="90170" marT="46990" marB="4699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교만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궁전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적색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호문쿨루스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루시퍼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45 ~ 50</a:t>
                      </a:r>
                      <a:endParaRPr lang="ko-KR" altLang="en-US" sz="18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도형 169">
            <a:extLst>
              <a:ext uri="{FF2B5EF4-FFF2-40B4-BE49-F238E27FC236}">
                <a16:creationId xmlns:a16="http://schemas.microsoft.com/office/drawing/2014/main" id="{3A41B957-32E8-4D30-96AF-C4382BDF4E99}"/>
              </a:ext>
            </a:extLst>
          </p:cNvPr>
          <p:cNvSpPr>
            <a:spLocks/>
          </p:cNvSpPr>
          <p:nvPr/>
        </p:nvSpPr>
        <p:spPr>
          <a:xfrm>
            <a:off x="3216000" y="2811780"/>
            <a:ext cx="5760000" cy="2576346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8000" b="1" spc="-18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게임</a:t>
            </a:r>
            <a:r>
              <a:rPr lang="en-US" altLang="ko-KR" sz="8000" b="1" spc="-180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 </a:t>
            </a:r>
            <a:r>
              <a:rPr lang="ko-KR" altLang="en-US" sz="8000" b="1" spc="-180" dirty="0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시스템</a:t>
            </a:r>
            <a:endParaRPr lang="ko-KR" altLang="en-US" sz="8000" b="1" dirty="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>
            <a:off x="6499225" y="3285490"/>
            <a:ext cx="4615180" cy="222948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도형 47"/>
          <p:cNvSpPr>
            <a:spLocks/>
          </p:cNvSpPr>
          <p:nvPr/>
        </p:nvSpPr>
        <p:spPr>
          <a:xfrm>
            <a:off x="899795" y="501650"/>
            <a:ext cx="1694815" cy="302895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l" defTabSz="112522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b="0" strike="noStrike" cap="none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</a:t>
            </a:r>
            <a:r>
              <a:rPr lang="en-US" altLang="ko-KR" sz="123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230" b="0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</a:t>
            </a:r>
          </a:p>
        </p:txBody>
      </p:sp>
      <p:sp>
        <p:nvSpPr>
          <p:cNvPr id="26" name="도형 49"/>
          <p:cNvSpPr>
            <a:spLocks/>
          </p:cNvSpPr>
          <p:nvPr/>
        </p:nvSpPr>
        <p:spPr>
          <a:xfrm>
            <a:off x="1077594" y="2522978"/>
            <a:ext cx="10193785" cy="3715120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342900" indent="-342900" defTabSz="1125220" eaLnBrk="0" latinLnBrk="0">
              <a:buFontTx/>
              <a:buChar char="-"/>
            </a:pP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던전 진행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342900" indent="-342900" defTabSz="1125220" eaLnBrk="0" latinLnBrk="0">
              <a:buFontTx/>
              <a:buChar char="-"/>
            </a:pP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인베이드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게이트에 입장하게 되면 화면의 우측에 게이지가 표시된다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몬스터들을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잡아서 게이지를 모두 채우게 되면 보스방으로 이동할 수 있는 포탈이 열린다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.</a:t>
            </a:r>
          </a:p>
          <a:p>
            <a:pPr marL="0" indent="0" defTabSz="1125220" eaLnBrk="0" latinLnBrk="0">
              <a:buFontTx/>
              <a:buNone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보스를 잡으면 던전이 클리어 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.</a:t>
            </a:r>
          </a:p>
          <a:p>
            <a:pPr marL="0" indent="0" defTabSz="1125220" eaLnBrk="0" latinLnBrk="0">
              <a:buFontTx/>
              <a:buNone/>
            </a:pP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342900" indent="-342900" defTabSz="1125220" eaLnBrk="0" latinLnBrk="0">
              <a:buFontTx/>
              <a:buChar char="-"/>
            </a:pP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종류</a:t>
            </a:r>
            <a:endParaRPr lang="en-US" altLang="ko-KR" sz="2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342900" indent="-342900" defTabSz="1125220" eaLnBrk="0" latinLnBrk="0">
              <a:buFontTx/>
              <a:buChar char="-"/>
            </a:pP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ko-KR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액트가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7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가지가 있듯이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인베이드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게이트 또한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액트를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배경으로 하여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7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개의 던전이 존재한다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각 던전들은 던전 속에서 드랍 되는 아이템 종류가 달라서 캐릭터를 성장시키려면 던전들을 골고루 돌아야 하며 자신이 필요한 아이템에 맞춰서 돌아야 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.</a:t>
            </a:r>
          </a:p>
          <a:p>
            <a:pPr marL="0" indent="0" defTabSz="1125220" eaLnBrk="0" latinLnBrk="0">
              <a:buFontTx/>
              <a:buNone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던전마다 각각의 개별 던전레벨이 존재하며 던전 레벨이 높을수록 더 많은 아이템을 얻을 수 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던전 레벨은 던전을 클리어했을 시 던전 경험치를 획득할 수 있다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.</a:t>
            </a:r>
          </a:p>
        </p:txBody>
      </p:sp>
      <p:sp>
        <p:nvSpPr>
          <p:cNvPr id="6" name="도형 169">
            <a:extLst>
              <a:ext uri="{FF2B5EF4-FFF2-40B4-BE49-F238E27FC236}">
                <a16:creationId xmlns:a16="http://schemas.microsoft.com/office/drawing/2014/main" id="{72313C68-A489-4241-B911-E1224272746C}"/>
              </a:ext>
            </a:extLst>
          </p:cNvPr>
          <p:cNvSpPr>
            <a:spLocks/>
          </p:cNvSpPr>
          <p:nvPr/>
        </p:nvSpPr>
        <p:spPr>
          <a:xfrm>
            <a:off x="1079999" y="1440000"/>
            <a:ext cx="5760000" cy="1037463"/>
          </a:xfrm>
          <a:prstGeom prst="rect">
            <a:avLst/>
          </a:prstGeom>
          <a:noFill/>
        </p:spPr>
        <p:txBody>
          <a:bodyPr vert="horz" wrap="square" lIns="112395" tIns="56515" rIns="112395" bIns="56515" numCol="1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ko-KR" altLang="en-US" sz="6000" b="1" spc="-180" dirty="0" err="1">
                <a:solidFill>
                  <a:srgbClr val="5A5A5A"/>
                </a:solidFill>
                <a:latin typeface="Arial" charset="0"/>
                <a:ea typeface="Arial" charset="0"/>
              </a:rPr>
              <a:t>인베이드</a:t>
            </a:r>
            <a:r>
              <a:rPr lang="ko-KR" altLang="en-US" sz="6000" b="1" spc="-180" dirty="0">
                <a:solidFill>
                  <a:srgbClr val="5A5A5A"/>
                </a:solidFill>
                <a:latin typeface="Arial" charset="0"/>
                <a:ea typeface="Arial" charset="0"/>
              </a:rPr>
              <a:t> 게이트</a:t>
            </a:r>
            <a:endParaRPr lang="ko-KR" altLang="en-US" sz="6000" b="1" dirty="0">
              <a:solidFill>
                <a:srgbClr val="5A5A5A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Pages>19</Pages>
  <Words>796</Words>
  <Characters>0</Characters>
  <Application>Microsoft Office PowerPoint</Application>
  <DocSecurity>0</DocSecurity>
  <PresentationFormat>와이드스크린</PresentationFormat>
  <Lines>0</Lines>
  <Paragraphs>284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HY견고딕</vt:lpstr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browser</dc:title>
  <dc:creator>이 경준</dc:creator>
  <cp:lastModifiedBy>김 연찬</cp:lastModifiedBy>
  <cp:revision>7</cp:revision>
  <dcterms:modified xsi:type="dcterms:W3CDTF">2022-03-28T14:43:13Z</dcterms:modified>
  <cp:version>9.104.123.46490</cp:version>
</cp:coreProperties>
</file>