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34" r:id="rId12"/>
  </p:sldMasterIdLst>
  <p:sldIdLst>
    <p:sldId id="287" r:id="rId14"/>
    <p:sldId id="320" r:id="rId15"/>
    <p:sldId id="322" r:id="rId16"/>
    <p:sldId id="326" r:id="rId17"/>
    <p:sldId id="327" r:id="rId18"/>
    <p:sldId id="329" r:id="rId19"/>
    <p:sldId id="330" r:id="rId20"/>
    <p:sldId id="328" r:id="rId21"/>
    <p:sldId id="331" r:id="rId22"/>
    <p:sldId id="335" r:id="rId23"/>
    <p:sldId id="332" r:id="rId24"/>
    <p:sldId id="334" r:id="rId25"/>
    <p:sldId id="333" r:id="rId26"/>
    <p:sldId id="336" r:id="rId27"/>
    <p:sldId id="337" r:id="rId28"/>
    <p:sldId id="338" r:id="rId29"/>
    <p:sldId id="31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3BDC9"/>
    <a:srgbClr val="418595"/>
    <a:srgbClr val="1BADA6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3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288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6935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202696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9446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3365705.png"></Relationship><Relationship Id="rId3" Type="http://schemas.openxmlformats.org/officeDocument/2006/relationships/image" Target="../media/fImage13432365814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3383281.png"></Relationship><Relationship Id="rId3" Type="http://schemas.openxmlformats.org/officeDocument/2006/relationships/image" Target="../media/fImage658533686827.jpeg"></Relationship><Relationship Id="rId4" Type="http://schemas.openxmlformats.org/officeDocument/2006/relationships/image" Target="../media/fImage145489370996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340491.png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390066641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664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77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86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0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84916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3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 rot="0">
            <a:off x="3622040" y="2805430"/>
            <a:ext cx="4928870" cy="12496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Daemonis</a:t>
            </a:r>
            <a:endParaRPr lang="ko-KR" altLang="en-US" sz="7385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925195" y="5055870"/>
            <a:ext cx="4899660" cy="11677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팀장 이경준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김연찬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권범수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정범균 (휴학)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7" name="Group 5"/>
          <p:cNvGrpSpPr/>
          <p:nvPr/>
        </p:nvGrpSpPr>
        <p:grpSpPr>
          <a:xfrm rot="0">
            <a:off x="1480185" y="1800860"/>
            <a:ext cx="3010535" cy="4105275"/>
            <a:chOff x="1480185" y="1800860"/>
            <a:chExt cx="3010535" cy="410527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 rot="0">
              <a:off x="1480185" y="1800860"/>
              <a:ext cx="2832735" cy="410527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 rot="0">
              <a:off x="1543050" y="1872615"/>
              <a:ext cx="1080770" cy="1080770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2739390" y="1867535"/>
              <a:ext cx="1746885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장비 이름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616075" y="2077720"/>
              <a:ext cx="930275" cy="66738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장비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/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 rot="0">
              <a:off x="2741295" y="2311400"/>
              <a:ext cx="1746885" cy="28257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착용 레벨</a:t>
              </a:r>
              <a:endParaRPr lang="ko-KR" altLang="en-US" sz="11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 rot="0">
              <a:off x="2743835" y="2123440"/>
              <a:ext cx="1746885" cy="28257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등급</a:t>
              </a:r>
              <a:endParaRPr lang="ko-KR" altLang="en-US" sz="11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 rot="0">
              <a:off x="2726690" y="2564765"/>
              <a:ext cx="1746885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기본 스탯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 rot="0">
              <a:off x="1545590" y="3087370"/>
              <a:ext cx="2689225" cy="39433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Rect 0"/>
            <p:cNvSpPr>
              <a:spLocks/>
            </p:cNvSpPr>
            <p:nvPr/>
          </p:nvSpPr>
          <p:spPr>
            <a:xfrm rot="0">
              <a:off x="1543050" y="3086735"/>
              <a:ext cx="2674620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장비 기본 설명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Rect 0"/>
            <p:cNvSpPr>
              <a:spLocks/>
            </p:cNvSpPr>
            <p:nvPr/>
          </p:nvSpPr>
          <p:spPr>
            <a:xfrm rot="0">
              <a:off x="1548130" y="3566160"/>
              <a:ext cx="2689225" cy="136969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Rect 0"/>
            <p:cNvSpPr>
              <a:spLocks/>
            </p:cNvSpPr>
            <p:nvPr/>
          </p:nvSpPr>
          <p:spPr>
            <a:xfrm rot="0">
              <a:off x="1562735" y="3573780"/>
              <a:ext cx="2674620" cy="122110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추가 옵션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1.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2.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3.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Rect 0"/>
            <p:cNvSpPr>
              <a:spLocks/>
            </p:cNvSpPr>
            <p:nvPr/>
          </p:nvSpPr>
          <p:spPr>
            <a:xfrm rot="0">
              <a:off x="1550670" y="5014595"/>
              <a:ext cx="2689225" cy="81343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Rect 0"/>
            <p:cNvSpPr>
              <a:spLocks/>
            </p:cNvSpPr>
            <p:nvPr/>
          </p:nvSpPr>
          <p:spPr>
            <a:xfrm rot="0">
              <a:off x="1556385" y="5039360"/>
              <a:ext cx="2674620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세트 옵션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8" name="Rect 0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캐릭터 성장</a:t>
            </a:r>
            <a:endParaRPr lang="ko-KR" altLang="en-US"/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4578350" y="2370455"/>
            <a:ext cx="9436100" cy="30302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rgbClr val="777878"/>
                </a:solidFill>
                <a:latin typeface="맑은 고딕" charset="0"/>
                <a:ea typeface="맑은 고딕" charset="0"/>
              </a:rPr>
              <a:t> 3. 추가 옵션</a:t>
            </a:r>
            <a:endParaRPr lang="ko-KR" altLang="en-US" sz="22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기본스탯이 아닌 부가적인 추가 스탯들을 부여한다. 아이템을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통해 옵션의 종류를 바꾸거나 수치를 바꿀 수 있다.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ex) 공격력&amp;방어력 증가, 크리티컬 확률 &amp; 대미지 증가, 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체력&amp;마나 회복력 증가, 이동&amp;공격 속도 증가, 회피 확률 증가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rgbClr val="777878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맑은 고딕" charset="0"/>
                <a:ea typeface="맑은 고딕" charset="0"/>
              </a:rPr>
              <a:t>4. 세트 옵션</a:t>
            </a:r>
            <a:endParaRPr lang="ko-KR" altLang="en-US" sz="22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유물등급 장비에선 세트옵션이 붙어있는 장비가 존재한다.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세트장비를 착용 했을 시 세트아이템의 컨셉에 맞는 스킬 시스템이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변경되는 추가 능력이 생긴다.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77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일반 몬스터</a:t>
            </a:r>
            <a:endParaRPr lang="ko-KR" altLang="en-US"/>
          </a:p>
        </p:txBody>
      </p:sp>
      <p:sp>
        <p:nvSpPr>
          <p:cNvPr id="25" name="도형 78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81"/>
          <p:cNvSpPr>
            <a:spLocks/>
          </p:cNvSpPr>
          <p:nvPr/>
        </p:nvSpPr>
        <p:spPr>
          <a:xfrm rot="0">
            <a:off x="2183130" y="3515995"/>
            <a:ext cx="1800860" cy="540385"/>
          </a:xfrm>
          <a:prstGeom prst="rect"/>
          <a:noFill/>
          <a:ln w="222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일반 몬스터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95"/>
          <p:cNvSpPr>
            <a:spLocks/>
          </p:cNvSpPr>
          <p:nvPr/>
        </p:nvSpPr>
        <p:spPr>
          <a:xfrm rot="0">
            <a:off x="5005070" y="2515870"/>
            <a:ext cx="1800860" cy="540385"/>
          </a:xfrm>
          <a:prstGeom prst="rect"/>
          <a:noFill/>
          <a:ln w="222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원거리</a:t>
            </a:r>
            <a:endParaRPr lang="ko-KR" altLang="en-US"/>
          </a:p>
        </p:txBody>
      </p:sp>
      <p:sp>
        <p:nvSpPr>
          <p:cNvPr id="40" name="도형 96"/>
          <p:cNvSpPr>
            <a:spLocks/>
          </p:cNvSpPr>
          <p:nvPr/>
        </p:nvSpPr>
        <p:spPr>
          <a:xfrm rot="0">
            <a:off x="5005070" y="4599305"/>
            <a:ext cx="1800860" cy="540385"/>
          </a:xfrm>
          <a:prstGeom prst="rect"/>
          <a:noFill/>
          <a:ln w="222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근거리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7" name="그룹 107"/>
          <p:cNvGrpSpPr/>
          <p:nvPr/>
        </p:nvGrpSpPr>
        <p:grpSpPr>
          <a:xfrm rot="0">
            <a:off x="7839075" y="2159635"/>
            <a:ext cx="2178685" cy="1266825"/>
            <a:chOff x="7839075" y="2159635"/>
            <a:chExt cx="2178685" cy="1266825"/>
          </a:xfrm>
        </p:grpSpPr>
        <p:sp>
          <p:nvSpPr>
            <p:cNvPr id="41" name="도형 97"/>
            <p:cNvSpPr>
              <a:spLocks/>
            </p:cNvSpPr>
            <p:nvPr/>
          </p:nvSpPr>
          <p:spPr>
            <a:xfrm rot="0">
              <a:off x="7839075" y="2159635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직선 투사체 공격</a:t>
              </a:r>
              <a:endParaRPr lang="ko-KR" altLang="en-US"/>
            </a:p>
          </p:txBody>
        </p:sp>
        <p:sp>
          <p:nvSpPr>
            <p:cNvPr id="42" name="도형 98"/>
            <p:cNvSpPr>
              <a:spLocks/>
            </p:cNvSpPr>
            <p:nvPr/>
          </p:nvSpPr>
          <p:spPr>
            <a:xfrm rot="0">
              <a:off x="7839075" y="2886075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범위 장판 공격</a:t>
              </a:r>
              <a:endParaRPr lang="ko-KR" altLang="en-US"/>
            </a:p>
          </p:txBody>
        </p:sp>
      </p:grpSp>
      <p:grpSp>
        <p:nvGrpSpPr>
          <p:cNvPr id="46" name="그룹 106"/>
          <p:cNvGrpSpPr/>
          <p:nvPr/>
        </p:nvGrpSpPr>
        <p:grpSpPr>
          <a:xfrm rot="0">
            <a:off x="7839075" y="3873500"/>
            <a:ext cx="2179320" cy="2005330"/>
            <a:chOff x="7839075" y="3873500"/>
            <a:chExt cx="2179320" cy="2005330"/>
          </a:xfrm>
        </p:grpSpPr>
        <p:sp>
          <p:nvSpPr>
            <p:cNvPr id="43" name="도형 99"/>
            <p:cNvSpPr>
              <a:spLocks/>
            </p:cNvSpPr>
            <p:nvPr/>
          </p:nvSpPr>
          <p:spPr>
            <a:xfrm rot="0">
              <a:off x="7839075" y="3873500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근접 공격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도형 100"/>
            <p:cNvSpPr>
              <a:spLocks/>
            </p:cNvSpPr>
            <p:nvPr/>
          </p:nvSpPr>
          <p:spPr>
            <a:xfrm rot="0">
              <a:off x="7839075" y="4599940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일정거리 돌진 공격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101"/>
            <p:cNvSpPr>
              <a:spLocks/>
            </p:cNvSpPr>
            <p:nvPr/>
          </p:nvSpPr>
          <p:spPr>
            <a:xfrm rot="0">
              <a:off x="7839710" y="5338445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피해감소 스킬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48" name="도형 109"/>
          <p:cNvCxnSpPr>
            <a:stCxn id="38" idx="3"/>
            <a:endCxn id="39" idx="1"/>
          </p:cNvCxnSpPr>
          <p:nvPr/>
        </p:nvCxnSpPr>
        <p:spPr>
          <a:xfrm rot="0" flipV="1">
            <a:off x="3983355" y="2785745"/>
            <a:ext cx="1022350" cy="1000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110"/>
          <p:cNvCxnSpPr>
            <a:stCxn id="38" idx="3"/>
            <a:endCxn id="40" idx="1"/>
          </p:cNvCxnSpPr>
          <p:nvPr/>
        </p:nvCxnSpPr>
        <p:spPr>
          <a:xfrm rot="0">
            <a:off x="3983355" y="3785870"/>
            <a:ext cx="1022350" cy="10839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111"/>
          <p:cNvCxnSpPr>
            <a:stCxn id="39" idx="3"/>
            <a:endCxn id="41" idx="1"/>
          </p:cNvCxnSpPr>
          <p:nvPr/>
        </p:nvCxnSpPr>
        <p:spPr>
          <a:xfrm rot="0" flipV="1">
            <a:off x="6805295" y="2429510"/>
            <a:ext cx="1034415" cy="3568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112"/>
          <p:cNvCxnSpPr>
            <a:stCxn id="39" idx="3"/>
            <a:endCxn id="42" idx="1"/>
          </p:cNvCxnSpPr>
          <p:nvPr/>
        </p:nvCxnSpPr>
        <p:spPr>
          <a:xfrm rot="0">
            <a:off x="6805295" y="2785745"/>
            <a:ext cx="1034415" cy="3708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113"/>
          <p:cNvCxnSpPr>
            <a:stCxn id="40" idx="3"/>
            <a:endCxn id="43" idx="1"/>
          </p:cNvCxnSpPr>
          <p:nvPr/>
        </p:nvCxnSpPr>
        <p:spPr>
          <a:xfrm rot="0" flipV="1">
            <a:off x="6805295" y="4143375"/>
            <a:ext cx="1034415" cy="7264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114"/>
          <p:cNvCxnSpPr>
            <a:stCxn id="40" idx="3"/>
            <a:endCxn id="44" idx="1"/>
          </p:cNvCxnSpPr>
          <p:nvPr/>
        </p:nvCxnSpPr>
        <p:spPr>
          <a:xfrm rot="0">
            <a:off x="6805295" y="4869180"/>
            <a:ext cx="1034415" cy="12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115"/>
          <p:cNvCxnSpPr>
            <a:stCxn id="40" idx="3"/>
            <a:endCxn id="45" idx="1"/>
          </p:cNvCxnSpPr>
          <p:nvPr/>
        </p:nvCxnSpPr>
        <p:spPr>
          <a:xfrm rot="0">
            <a:off x="6805295" y="4869180"/>
            <a:ext cx="1035050" cy="7397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18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정예 몬스터</a:t>
            </a:r>
            <a:endParaRPr lang="ko-KR" altLang="en-US"/>
          </a:p>
        </p:txBody>
      </p:sp>
      <p:sp>
        <p:nvSpPr>
          <p:cNvPr id="25" name="도형 120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25"/>
          <p:cNvSpPr>
            <a:spLocks/>
          </p:cNvSpPr>
          <p:nvPr/>
        </p:nvSpPr>
        <p:spPr>
          <a:xfrm rot="0">
            <a:off x="1475105" y="1867535"/>
            <a:ext cx="9436100" cy="128270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>
                <a:solidFill>
                  <a:srgbClr val="77787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>
                <a:solidFill>
                  <a:srgbClr val="777878"/>
                </a:solidFill>
                <a:latin typeface="맑은 고딕" charset="0"/>
                <a:ea typeface="맑은 고딕" charset="0"/>
              </a:rPr>
              <a:t>1. 정예 몬스터</a:t>
            </a:r>
            <a:endParaRPr lang="ko-KR" altLang="en-US" sz="20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정예 몬스터는 일반 몬스터에 비해 기본 스탯이 배로 강하다.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또한 일반 몬스터와는 달리 특수 상태를 가지고 있다.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7" name="표 126"/>
          <p:cNvGraphicFramePr>
            <a:graphicFrameLocks noGrp="1"/>
          </p:cNvGraphicFramePr>
          <p:nvPr/>
        </p:nvGraphicFramePr>
        <p:xfrm>
          <a:off x="1912620" y="3431540"/>
          <a:ext cx="836168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1840"/>
                <a:gridCol w="1249045"/>
                <a:gridCol w="6360795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플레이어의 공격을 일정 확률로 회피한다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광분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해당 몬스터의 이동속도와 공격속도가 증가한다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운석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해당 몬스터 주변으로 강력한 운석이 일정 확률로 떨어진다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순간이동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 주변으로 순간 이동한다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해당 몬스터의 체력이 매 초 회복된다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두려움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해당 몬스터에게 피격 시 플레이어의 물약 사용이 제한된다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8" name="도형 128"/>
          <p:cNvSpPr>
            <a:spLocks/>
          </p:cNvSpPr>
          <p:nvPr/>
        </p:nvSpPr>
        <p:spPr>
          <a:xfrm rot="0">
            <a:off x="3649345" y="2972435"/>
            <a:ext cx="4900930" cy="452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200" b="0">
                <a:solidFill>
                  <a:srgbClr val="777878"/>
                </a:solidFill>
                <a:latin typeface="Arial" charset="0"/>
                <a:ea typeface="Arial" charset="0"/>
              </a:rPr>
              <a:t>특수 상태</a:t>
            </a:r>
            <a:endParaRPr lang="ko-KR" altLang="en-US" sz="1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35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보스 몬스터</a:t>
            </a:r>
            <a:endParaRPr lang="ko-KR" altLang="en-US"/>
          </a:p>
        </p:txBody>
      </p:sp>
      <p:sp>
        <p:nvSpPr>
          <p:cNvPr id="25" name="도형 136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37"/>
          <p:cNvSpPr>
            <a:spLocks/>
          </p:cNvSpPr>
          <p:nvPr/>
        </p:nvSpPr>
        <p:spPr>
          <a:xfrm rot="0">
            <a:off x="1784985" y="2927350"/>
            <a:ext cx="9436100" cy="10058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>
                <a:solidFill>
                  <a:srgbClr val="77787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>
                <a:solidFill>
                  <a:srgbClr val="777878"/>
                </a:solidFill>
                <a:latin typeface="맑은 고딕" charset="0"/>
                <a:ea typeface="맑은 고딕" charset="0"/>
              </a:rPr>
              <a:t>패턴 추가</a:t>
            </a:r>
            <a:endParaRPr lang="ko-KR" altLang="en-US" sz="20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보스 몬스터는 정예몬스터와 같이 특수 상태도 부여된다.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정예몬스터와의 차이점은 공격에 다양한 패턴들이 추가된다.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2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그래픽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43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플레이어</a:t>
            </a:r>
            <a:endParaRPr lang="ko-KR" altLang="en-US"/>
          </a:p>
        </p:txBody>
      </p:sp>
      <p:pic>
        <p:nvPicPr>
          <p:cNvPr id="26" name="그림 144" descr="C:/Users/lionk/AppData/Roaming/PolarisOffice/ETemp/23740_10363832/fImage13432365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9390" y="2295525"/>
            <a:ext cx="3372485" cy="3220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5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그래픽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46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배경</a:t>
            </a:r>
            <a:endParaRPr lang="ko-KR" altLang="en-US"/>
          </a:p>
        </p:txBody>
      </p:sp>
      <p:pic>
        <p:nvPicPr>
          <p:cNvPr id="26" name="그림 147" descr="C:/Users/lionk/AppData/Roaming/PolarisOffice/ETemp/23740_10363832/fImage65853368682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50695" y="3559810"/>
            <a:ext cx="3930015" cy="2192655"/>
          </a:xfrm>
          <a:prstGeom prst="rect"/>
          <a:noFill/>
        </p:spPr>
      </p:pic>
      <p:pic>
        <p:nvPicPr>
          <p:cNvPr id="27" name="그림 149" descr="C:/Users/lionk/AppData/Roaming/PolarisOffice/ETemp/23740_10363832/fImage145489370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43625" y="3559810"/>
            <a:ext cx="4763135" cy="2203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50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개발 상황</a:t>
            </a:r>
            <a:endParaRPr lang="ko-KR" altLang="en-US"/>
          </a:p>
        </p:txBody>
      </p:sp>
      <p:sp>
        <p:nvSpPr>
          <p:cNvPr id="25" name="도형 151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개발 상황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2825" y="2649855"/>
            <a:ext cx="4899660" cy="125031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7385" spc="-185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7385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 rot="0">
            <a:off x="934720" y="501650"/>
            <a:ext cx="1694180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40090" y="2767330"/>
            <a:ext cx="1593215" cy="53911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0" name="그룹 138"/>
          <p:cNvGrpSpPr/>
          <p:nvPr/>
        </p:nvGrpSpPr>
        <p:grpSpPr>
          <a:xfrm rot="0">
            <a:off x="1771650" y="1781810"/>
            <a:ext cx="8815070" cy="1949450"/>
            <a:chOff x="1771650" y="1781810"/>
            <a:chExt cx="8815070" cy="1949450"/>
          </a:xfrm>
        </p:grpSpPr>
        <p:grpSp>
          <p:nvGrpSpPr>
            <p:cNvPr id="24" name="그룹 129"/>
            <p:cNvGrpSpPr/>
            <p:nvPr/>
          </p:nvGrpSpPr>
          <p:grpSpPr>
            <a:xfrm rot="0">
              <a:off x="1771650" y="1788795"/>
              <a:ext cx="1942465" cy="1942465"/>
              <a:chOff x="1771650" y="1788795"/>
              <a:chExt cx="1942465" cy="1942465"/>
            </a:xfrm>
          </p:grpSpPr>
          <p:sp>
            <p:nvSpPr>
              <p:cNvPr id="7" name="직사각형 6"/>
              <p:cNvSpPr>
                <a:spLocks/>
              </p:cNvSpPr>
              <p:nvPr/>
            </p:nvSpPr>
            <p:spPr>
              <a:xfrm rot="0">
                <a:off x="1955165" y="2491105"/>
                <a:ext cx="1593850" cy="537845"/>
              </a:xfrm>
              <a:prstGeom prst="rect"/>
              <a:noFill/>
            </p:spPr>
            <p:txBody>
              <a:bodyPr wrap="square" lIns="112395" tIns="56515" rIns="112395" bIns="56515" numCol="1" vert="horz" anchor="t">
                <a:spAutoFit/>
              </a:bodyPr>
              <a:lstStyle/>
              <a:p>
                <a:pPr marL="0" indent="0" algn="ctr" defTabSz="1125220" eaLnBrk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84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</a:rPr>
                  <a:t>게임 소개</a:t>
                </a:r>
                <a:endParaRPr lang="ko-KR" altLang="en-US" sz="184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8" name="타원 7"/>
              <p:cNvSpPr>
                <a:spLocks/>
              </p:cNvSpPr>
              <p:nvPr/>
            </p:nvSpPr>
            <p:spPr>
              <a:xfrm rot="0">
                <a:off x="1771650" y="1788795"/>
                <a:ext cx="1942465" cy="1942465"/>
              </a:xfrm>
              <a:prstGeom prst="ellipse"/>
              <a:noFill/>
              <a:ln w="12700" cap="flat" cmpd="sng">
                <a:solidFill>
                  <a:schemeClr val="bg1">
                    <a:lumMod val="8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2395" tIns="56515" rIns="112395" bIns="56515" numCol="1" vert="horz" anchor="ctr">
                <a:noAutofit/>
              </a:bodyPr>
              <a:lstStyle/>
              <a:p>
                <a:pPr marL="0" indent="0" algn="ctr" defTabSz="1125220" eaLnBrk="0" latinLnBrk="0">
                  <a:buFontTx/>
                  <a:buNone/>
                </a:pPr>
                <a:endParaRPr lang="ko-KR" altLang="en-US" sz="2215">
                  <a:solidFill>
                    <a:srgbClr val="FFFFFF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25" name="그룹 130"/>
            <p:cNvGrpSpPr/>
            <p:nvPr/>
          </p:nvGrpSpPr>
          <p:grpSpPr>
            <a:xfrm rot="0">
              <a:off x="4060190" y="1788795"/>
              <a:ext cx="1942465" cy="1942465"/>
              <a:chOff x="4060190" y="1788795"/>
              <a:chExt cx="1942465" cy="1942465"/>
            </a:xfrm>
          </p:grpSpPr>
          <p:sp>
            <p:nvSpPr>
              <p:cNvPr id="9" name="타원 8"/>
              <p:cNvSpPr>
                <a:spLocks/>
              </p:cNvSpPr>
              <p:nvPr/>
            </p:nvSpPr>
            <p:spPr>
              <a:xfrm rot="0">
                <a:off x="4060190" y="1788795"/>
                <a:ext cx="1942465" cy="1942465"/>
              </a:xfrm>
              <a:prstGeom prst="ellipse"/>
              <a:noFill/>
              <a:ln w="19050" cap="flat" cmpd="sng">
                <a:solidFill>
                  <a:schemeClr val="bg1">
                    <a:lumMod val="65000"/>
                    <a:alpha val="10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2395" tIns="56515" rIns="112395" bIns="56515" numCol="1" vert="horz" anchor="ctr">
                <a:noAutofit/>
              </a:bodyPr>
              <a:lstStyle/>
              <a:p>
                <a:pPr marL="0" indent="0" algn="ctr" defTabSz="1125220" eaLnBrk="0" latinLnBrk="0">
                  <a:buFontTx/>
                  <a:buNone/>
                </a:pPr>
                <a:endParaRPr lang="ko-KR" altLang="en-US" sz="2215">
                  <a:solidFill>
                    <a:srgbClr val="FFFFFF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5" name="직사각형 14"/>
              <p:cNvSpPr>
                <a:spLocks/>
              </p:cNvSpPr>
              <p:nvPr/>
            </p:nvSpPr>
            <p:spPr>
              <a:xfrm rot="0">
                <a:off x="4241800" y="2498725"/>
                <a:ext cx="1593850" cy="539750"/>
              </a:xfrm>
              <a:prstGeom prst="rect"/>
              <a:noFill/>
            </p:spPr>
            <p:txBody>
              <a:bodyPr wrap="square" lIns="112395" tIns="56515" rIns="112395" bIns="56515" numCol="1" vert="horz" anchor="t">
                <a:spAutoFit/>
              </a:bodyPr>
              <a:lstStyle/>
              <a:p>
                <a:pPr marL="0" indent="0" algn="ctr" defTabSz="1125220" eaLnBrk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84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</a:rPr>
                  <a:t>시스템</a:t>
                </a:r>
                <a:endParaRPr lang="ko-KR" altLang="en-US" sz="184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26" name="그룹 131"/>
            <p:cNvGrpSpPr/>
            <p:nvPr/>
          </p:nvGrpSpPr>
          <p:grpSpPr>
            <a:xfrm rot="0">
              <a:off x="6355080" y="1781810"/>
              <a:ext cx="1942465" cy="1942465"/>
              <a:chOff x="6355080" y="1781810"/>
              <a:chExt cx="1942465" cy="1942465"/>
            </a:xfrm>
          </p:grpSpPr>
          <p:sp>
            <p:nvSpPr>
              <p:cNvPr id="10" name="타원 9"/>
              <p:cNvSpPr>
                <a:spLocks/>
              </p:cNvSpPr>
              <p:nvPr/>
            </p:nvSpPr>
            <p:spPr>
              <a:xfrm rot="0">
                <a:off x="6355080" y="1781810"/>
                <a:ext cx="1942465" cy="1942465"/>
              </a:xfrm>
              <a:prstGeom prst="ellipse"/>
              <a:noFill/>
              <a:ln w="12700" cap="flat" cmpd="sng">
                <a:solidFill>
                  <a:schemeClr val="bg1">
                    <a:lumMod val="8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2395" tIns="56515" rIns="112395" bIns="56515" numCol="1" vert="horz" anchor="ctr">
                <a:noAutofit/>
              </a:bodyPr>
              <a:lstStyle/>
              <a:p>
                <a:pPr marL="0" indent="0" algn="ctr" defTabSz="1125220" eaLnBrk="0" latinLnBrk="0">
                  <a:buFontTx/>
                  <a:buNone/>
                </a:pPr>
                <a:endParaRPr lang="ko-KR" altLang="en-US" sz="2215">
                  <a:solidFill>
                    <a:srgbClr val="FFFFFF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6" name="직사각형 15"/>
              <p:cNvSpPr>
                <a:spLocks/>
              </p:cNvSpPr>
              <p:nvPr/>
            </p:nvSpPr>
            <p:spPr>
              <a:xfrm rot="0">
                <a:off x="6528435" y="2510790"/>
                <a:ext cx="1593850" cy="539750"/>
              </a:xfrm>
              <a:prstGeom prst="rect"/>
              <a:noFill/>
            </p:spPr>
            <p:txBody>
              <a:bodyPr wrap="square" lIns="112395" tIns="56515" rIns="112395" bIns="56515" numCol="1" vert="horz" anchor="t">
                <a:spAutoFit/>
              </a:bodyPr>
              <a:lstStyle/>
              <a:p>
                <a:pPr marL="0" indent="0" algn="ctr" defTabSz="1125220" eaLnBrk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84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</a:rPr>
                  <a:t>그래픽</a:t>
                </a:r>
                <a:endParaRPr lang="ko-KR" altLang="en-US" sz="184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27" name="그룹 134"/>
            <p:cNvGrpSpPr/>
            <p:nvPr/>
          </p:nvGrpSpPr>
          <p:grpSpPr>
            <a:xfrm rot="0">
              <a:off x="8644255" y="1788795"/>
              <a:ext cx="1942465" cy="1942465"/>
              <a:chOff x="8644255" y="1788795"/>
              <a:chExt cx="1942465" cy="1942465"/>
            </a:xfrm>
          </p:grpSpPr>
          <p:sp>
            <p:nvSpPr>
              <p:cNvPr id="28" name="도형 132"/>
              <p:cNvSpPr>
                <a:spLocks/>
              </p:cNvSpPr>
              <p:nvPr/>
            </p:nvSpPr>
            <p:spPr>
              <a:xfrm rot="0">
                <a:off x="8644255" y="1788795"/>
                <a:ext cx="1942465" cy="1942465"/>
              </a:xfrm>
              <a:prstGeom prst="ellipse"/>
              <a:noFill/>
              <a:ln w="19050" cap="flat" cmpd="sng">
                <a:solidFill>
                  <a:schemeClr val="bg1">
                    <a:lumMod val="65000"/>
                    <a:alpha val="10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2395" tIns="56515" rIns="112395" bIns="56515" numCol="1" vert="horz" anchor="ctr">
                <a:noAutofit/>
              </a:bodyPr>
              <a:lstStyle/>
              <a:p>
                <a:pPr marL="0" indent="0" algn="ctr" defTabSz="1125220" eaLnBrk="0" latinLnBrk="0">
                  <a:buFontTx/>
                  <a:buNone/>
                </a:pPr>
                <a:endParaRPr lang="ko-KR" altLang="en-US" sz="2215">
                  <a:solidFill>
                    <a:srgbClr val="FFFFFF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29" name="도형 133"/>
              <p:cNvSpPr>
                <a:spLocks/>
              </p:cNvSpPr>
              <p:nvPr/>
            </p:nvSpPr>
            <p:spPr>
              <a:xfrm rot="0">
                <a:off x="8825865" y="2498725"/>
                <a:ext cx="1593850" cy="537845"/>
              </a:xfrm>
              <a:prstGeom prst="rect"/>
              <a:noFill/>
            </p:spPr>
            <p:txBody>
              <a:bodyPr wrap="square" lIns="112395" tIns="56515" rIns="112395" bIns="56515" numCol="1" vert="horz" anchor="t">
                <a:spAutoFit/>
              </a:bodyPr>
              <a:lstStyle/>
              <a:p>
                <a:pPr marL="0" indent="0" algn="ctr" defTabSz="1125220" eaLnBrk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84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</a:rPr>
                  <a:t>개발 상황</a:t>
                </a:r>
                <a:endParaRPr lang="ko-KR" altLang="en-US" sz="184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</a:endParaRPr>
              </a:p>
            </p:txBody>
          </p:sp>
        </p:grpSp>
      </p:grpSp>
      <p:sp>
        <p:nvSpPr>
          <p:cNvPr id="31" name="도형 139"/>
          <p:cNvSpPr>
            <a:spLocks/>
          </p:cNvSpPr>
          <p:nvPr/>
        </p:nvSpPr>
        <p:spPr>
          <a:xfrm rot="0">
            <a:off x="1943100" y="4039235"/>
            <a:ext cx="1593850" cy="13862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게임 개요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스토리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컨셉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도형 140"/>
          <p:cNvSpPr>
            <a:spLocks/>
          </p:cNvSpPr>
          <p:nvPr/>
        </p:nvSpPr>
        <p:spPr>
          <a:xfrm rot="0">
            <a:off x="4229735" y="4039235"/>
            <a:ext cx="1593850" cy="13862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던전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성장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몬스터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도형 141"/>
          <p:cNvSpPr>
            <a:spLocks/>
          </p:cNvSpPr>
          <p:nvPr/>
        </p:nvSpPr>
        <p:spPr>
          <a:xfrm rot="0">
            <a:off x="6563995" y="4039235"/>
            <a:ext cx="1593850" cy="9620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캐릭터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배경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1491615" y="3288030"/>
            <a:ext cx="4615180" cy="31362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제목 	- Daemonis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장르 	- 2D 탑다운 핵앤슬래시 RPG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1965">
                <a:solidFill>
                  <a:srgbClr val="777878"/>
                </a:solidFill>
                <a:latin typeface="Arial" charset="0"/>
                <a:ea typeface="Arial" charset="0"/>
              </a:rPr>
              <a:t>그래픽 	- 2D 픽셀아트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플랫폼 	- 모바일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1" descr="C:/Users/lionk/AppData/Roaming/PolarisOffice/ETemp/23740_10363832/fImage3900666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2915" y="1640840"/>
            <a:ext cx="3547745" cy="929640"/>
          </a:xfrm>
          <a:prstGeom prst="rect"/>
          <a:noFill/>
        </p:spPr>
      </p:pic>
      <p:sp>
        <p:nvSpPr>
          <p:cNvPr id="23" name="도형 1"/>
          <p:cNvSpPr>
            <a:spLocks/>
          </p:cNvSpPr>
          <p:nvPr/>
        </p:nvSpPr>
        <p:spPr>
          <a:xfrm rot="0">
            <a:off x="6499225" y="3285490"/>
            <a:ext cx="4615180" cy="25317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모티브	- 디아블로, 언디셈버, 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                  패스오브 엑자일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7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8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스토리</a:t>
            </a:r>
            <a:endParaRPr lang="ko-KR" altLang="en-US" b="1"/>
          </a:p>
        </p:txBody>
      </p:sp>
      <p:sp>
        <p:nvSpPr>
          <p:cNvPr id="26" name="도형 19"/>
          <p:cNvSpPr>
            <a:spLocks/>
          </p:cNvSpPr>
          <p:nvPr/>
        </p:nvSpPr>
        <p:spPr>
          <a:xfrm rot="0">
            <a:off x="1475105" y="2620645"/>
            <a:ext cx="9253220" cy="16249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작은 마을에서 평범한 일상을 보내고 있는 주인공 모리스에게 어느 날 하늘에서 천사가 내려와서 마족들에게서 세계를 구해달라는 계시를 받는다.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계시와 함께 마력을 전수받은 모리스는 자신의 작은 마을을 벗어나 마법사의 길을 걸어나가기 시작한다.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27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8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플레이 순서</a:t>
            </a:r>
            <a:endParaRPr lang="ko-KR" altLang="en-US" b="1"/>
          </a:p>
        </p:txBody>
      </p:sp>
      <p:sp>
        <p:nvSpPr>
          <p:cNvPr id="26" name="도형 29"/>
          <p:cNvSpPr>
            <a:spLocks/>
          </p:cNvSpPr>
          <p:nvPr/>
        </p:nvSpPr>
        <p:spPr>
          <a:xfrm rot="0">
            <a:off x="1475105" y="2620645"/>
            <a:ext cx="9253220" cy="23018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1. 스토리 진행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1액트부터 시작하여 7액트까지 이어지는 스토리를 진행한다.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2. 인베이드 게이트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스토리를 7액트까지 클리어하여 엔딩을 본 유저는 각 액트의 맵을 배경으로 한 반복적으로 돌수있는 던전이 활성화된다. 던전의 레벨을 높여가며 끊임없이 성장한다.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30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1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액트 컨셉 소개</a:t>
            </a:r>
            <a:endParaRPr lang="ko-KR" altLang="en-US"/>
          </a:p>
        </p:txBody>
      </p:sp>
      <p:graphicFrame>
        <p:nvGraphicFramePr>
          <p:cNvPr id="26" name="표 32"/>
          <p:cNvGraphicFramePr>
            <a:graphicFrameLocks noGrp="1"/>
          </p:cNvGraphicFramePr>
          <p:nvPr/>
        </p:nvGraphicFramePr>
        <p:xfrm>
          <a:off x="1562735" y="2329180"/>
          <a:ext cx="9060815" cy="2991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8335"/>
                <a:gridCol w="1001395"/>
                <a:gridCol w="1184910"/>
                <a:gridCol w="1282065"/>
                <a:gridCol w="2043430"/>
                <a:gridCol w="1653540"/>
                <a:gridCol w="1247140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배경 컨셉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주요 컬러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종족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적정 레벨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나태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감색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코볼트, 오거, 트롤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벨페고르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 ~ 10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탐욕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폐허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황색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드워프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 ~ 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음욕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감옥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초록색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세이렌, 하피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아스모데우스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 ~ 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8290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분노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투기장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적황색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수인족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 ~ 35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교회 제단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자주색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엘프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레비아탄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35 ~ 40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보물창고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황금색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골렘, 가디언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바알세불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40 ~ 45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교만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궁전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호문쿨루스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루시퍼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45 ~ 50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47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8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인베이드 게이트</a:t>
            </a:r>
            <a:endParaRPr lang="ko-KR" altLang="en-US"/>
          </a:p>
        </p:txBody>
      </p:sp>
      <p:sp>
        <p:nvSpPr>
          <p:cNvPr id="26" name="도형 49"/>
          <p:cNvSpPr>
            <a:spLocks/>
          </p:cNvSpPr>
          <p:nvPr/>
        </p:nvSpPr>
        <p:spPr>
          <a:xfrm rot="0">
            <a:off x="1475105" y="1867535"/>
            <a:ext cx="9436100" cy="44176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200">
                <a:solidFill>
                  <a:srgbClr val="777878"/>
                </a:solidFill>
                <a:latin typeface="맑은 고딕" charset="0"/>
                <a:ea typeface="맑은 고딕" charset="0"/>
              </a:rPr>
              <a:t>1. 던전 진행</a:t>
            </a:r>
            <a:endParaRPr lang="ko-KR" altLang="en-US" sz="22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맑은 고딕" charset="0"/>
                <a:ea typeface="맑은 고딕" charset="0"/>
              </a:rPr>
              <a:t>카오스던전에 입장하게되면 화면의 우측에 게이지가 표시된다.</a:t>
            </a: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맑은 고딕" charset="0"/>
                <a:ea typeface="맑은 고딕" charset="0"/>
              </a:rPr>
              <a:t>몬스터들을 잡아서 게이지를 모두 채우게 되면 보스방으로 이동할 수 있는 포탈이 열린다.</a:t>
            </a: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맑은 고딕" charset="0"/>
                <a:ea typeface="맑은 고딕" charset="0"/>
              </a:rPr>
              <a:t>보스를 잡으면 던전이 클리어된다.</a:t>
            </a: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>
                <a:solidFill>
                  <a:srgbClr val="777878"/>
                </a:solidFill>
                <a:latin typeface="맑은 고딕" charset="0"/>
                <a:ea typeface="맑은 고딕" charset="0"/>
              </a:rPr>
              <a:t>2. 종류</a:t>
            </a: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맑은 고딕" charset="0"/>
                <a:ea typeface="맑은 고딕" charset="0"/>
              </a:rPr>
              <a:t>액트가 7가지가 있듯이 카오스 던전 또한 액트를 배경으로 하여 7개의 던전이 존재한다. 각 던전들은 던전 속에서 드랍되는 아이템 종류가 달라서 캐릭터를 성장시키려면 던전들을 골고루 돌아야 하며 자신이 필요한 아이템에 맞춰서 돌아야 한다.</a:t>
            </a: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맑은 고딕" charset="0"/>
                <a:ea typeface="맑은 고딕" charset="0"/>
              </a:rPr>
              <a:t>던전마다 각각의 개별 던전레벨이 존재하며 던전 레벨이 높을수록 더 많은 아이템을 얻을 수 있다. 던전 레벨은 던전을 클리어했을 시 던전 경험치를 획득할 수 있다.</a:t>
            </a: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35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6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캐릭터 성장</a:t>
            </a:r>
            <a:endParaRPr lang="ko-KR" altLang="en-US"/>
          </a:p>
        </p:txBody>
      </p:sp>
      <p:sp>
        <p:nvSpPr>
          <p:cNvPr id="26" name="도형 37"/>
          <p:cNvSpPr>
            <a:spLocks/>
          </p:cNvSpPr>
          <p:nvPr/>
        </p:nvSpPr>
        <p:spPr>
          <a:xfrm rot="0">
            <a:off x="1475105" y="2167890"/>
            <a:ext cx="9253220" cy="4159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40"/>
          <p:cNvSpPr>
            <a:spLocks/>
          </p:cNvSpPr>
          <p:nvPr/>
        </p:nvSpPr>
        <p:spPr>
          <a:xfrm rot="0">
            <a:off x="6943090" y="2611755"/>
            <a:ext cx="2658110" cy="266001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2215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장비</a:t>
            </a:r>
            <a:endParaRPr lang="ko-KR" altLang="en-US" sz="2215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39"/>
          <p:cNvSpPr>
            <a:spLocks/>
          </p:cNvSpPr>
          <p:nvPr/>
        </p:nvSpPr>
        <p:spPr>
          <a:xfrm rot="0">
            <a:off x="2599690" y="2605405"/>
            <a:ext cx="2658110" cy="266001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sz="2215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레벨</a:t>
            </a:r>
            <a:endParaRPr lang="ko-KR" altLang="en-US" sz="2215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7" name="그룹 71"/>
          <p:cNvGrpSpPr/>
          <p:nvPr/>
        </p:nvGrpSpPr>
        <p:grpSpPr>
          <a:xfrm rot="0">
            <a:off x="1480185" y="1800860"/>
            <a:ext cx="3010535" cy="4105275"/>
            <a:chOff x="1480185" y="1800860"/>
            <a:chExt cx="3010535" cy="4105275"/>
          </a:xfrm>
        </p:grpSpPr>
        <p:sp>
          <p:nvSpPr>
            <p:cNvPr id="24" name="도형 51"/>
            <p:cNvSpPr>
              <a:spLocks/>
            </p:cNvSpPr>
            <p:nvPr/>
          </p:nvSpPr>
          <p:spPr>
            <a:xfrm rot="0">
              <a:off x="1480185" y="1800860"/>
              <a:ext cx="2832735" cy="410527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59"/>
            <p:cNvSpPr>
              <a:spLocks/>
            </p:cNvSpPr>
            <p:nvPr/>
          </p:nvSpPr>
          <p:spPr>
            <a:xfrm rot="0">
              <a:off x="1543050" y="1872615"/>
              <a:ext cx="1080770" cy="1080770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60"/>
            <p:cNvSpPr>
              <a:spLocks/>
            </p:cNvSpPr>
            <p:nvPr/>
          </p:nvSpPr>
          <p:spPr>
            <a:xfrm rot="0">
              <a:off x="2739390" y="1867535"/>
              <a:ext cx="1746885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장비 이름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61"/>
            <p:cNvSpPr>
              <a:spLocks/>
            </p:cNvSpPr>
            <p:nvPr/>
          </p:nvSpPr>
          <p:spPr>
            <a:xfrm rot="0">
              <a:off x="1616075" y="2077720"/>
              <a:ext cx="930275" cy="66738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장비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/>
            </a:p>
          </p:txBody>
        </p:sp>
        <p:sp>
          <p:nvSpPr>
            <p:cNvPr id="28" name="도형 62"/>
            <p:cNvSpPr>
              <a:spLocks/>
            </p:cNvSpPr>
            <p:nvPr/>
          </p:nvSpPr>
          <p:spPr>
            <a:xfrm rot="0">
              <a:off x="2741295" y="2311400"/>
              <a:ext cx="1746885" cy="28257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착용 레벨</a:t>
              </a:r>
              <a:endParaRPr lang="ko-KR" altLang="en-US" sz="11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63"/>
            <p:cNvSpPr>
              <a:spLocks/>
            </p:cNvSpPr>
            <p:nvPr/>
          </p:nvSpPr>
          <p:spPr>
            <a:xfrm rot="0">
              <a:off x="2743835" y="2123440"/>
              <a:ext cx="1746885" cy="28257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등급</a:t>
              </a:r>
              <a:endParaRPr lang="ko-KR" altLang="en-US" sz="11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64"/>
            <p:cNvSpPr>
              <a:spLocks/>
            </p:cNvSpPr>
            <p:nvPr/>
          </p:nvSpPr>
          <p:spPr>
            <a:xfrm rot="0">
              <a:off x="2726690" y="2564765"/>
              <a:ext cx="1746885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기본 스탯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65"/>
            <p:cNvSpPr>
              <a:spLocks/>
            </p:cNvSpPr>
            <p:nvPr/>
          </p:nvSpPr>
          <p:spPr>
            <a:xfrm rot="0">
              <a:off x="1545590" y="3087370"/>
              <a:ext cx="2689225" cy="39433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66"/>
            <p:cNvSpPr>
              <a:spLocks/>
            </p:cNvSpPr>
            <p:nvPr/>
          </p:nvSpPr>
          <p:spPr>
            <a:xfrm rot="0">
              <a:off x="1543050" y="3086735"/>
              <a:ext cx="2674620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장비 기본 설명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7"/>
            <p:cNvSpPr>
              <a:spLocks/>
            </p:cNvSpPr>
            <p:nvPr/>
          </p:nvSpPr>
          <p:spPr>
            <a:xfrm rot="0">
              <a:off x="1548130" y="3566160"/>
              <a:ext cx="2689225" cy="136969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도형 68"/>
            <p:cNvSpPr>
              <a:spLocks/>
            </p:cNvSpPr>
            <p:nvPr/>
          </p:nvSpPr>
          <p:spPr>
            <a:xfrm rot="0">
              <a:off x="1562735" y="3573780"/>
              <a:ext cx="2674620" cy="122110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추가 옵션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1.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2.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3.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도형 69"/>
            <p:cNvSpPr>
              <a:spLocks/>
            </p:cNvSpPr>
            <p:nvPr/>
          </p:nvSpPr>
          <p:spPr>
            <a:xfrm rot="0">
              <a:off x="1550670" y="5014595"/>
              <a:ext cx="2689225" cy="81343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도형 70"/>
            <p:cNvSpPr>
              <a:spLocks/>
            </p:cNvSpPr>
            <p:nvPr/>
          </p:nvSpPr>
          <p:spPr>
            <a:xfrm rot="0">
              <a:off x="1556385" y="5039360"/>
              <a:ext cx="2674620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rgbClr val="777878"/>
                  </a:solidFill>
                  <a:latin typeface="맑은 고딕" charset="0"/>
                  <a:ea typeface="맑은 고딕" charset="0"/>
                </a:rPr>
                <a:t>세트 옵션</a:t>
              </a:r>
              <a:endParaRPr lang="ko-KR" altLang="en-US" sz="1800">
                <a:solidFill>
                  <a:srgbClr val="777878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8" name="도형 72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rgbClr val="777878"/>
                </a:solidFill>
                <a:latin typeface="Arial" charset="0"/>
                <a:ea typeface="Arial" charset="0"/>
              </a:rPr>
              <a:t>캐릭터 성장</a:t>
            </a:r>
            <a:endParaRPr lang="ko-KR" altLang="en-US"/>
          </a:p>
        </p:txBody>
      </p:sp>
      <p:sp>
        <p:nvSpPr>
          <p:cNvPr id="39" name="도형 73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75"/>
          <p:cNvSpPr>
            <a:spLocks/>
          </p:cNvSpPr>
          <p:nvPr/>
        </p:nvSpPr>
        <p:spPr>
          <a:xfrm rot="0">
            <a:off x="4578350" y="2298700"/>
            <a:ext cx="9436100" cy="30302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rgbClr val="777878"/>
                </a:solidFill>
                <a:latin typeface="맑은 고딕" charset="0"/>
                <a:ea typeface="맑은 고딕" charset="0"/>
              </a:rPr>
              <a:t> 1. 기본 스탯</a:t>
            </a:r>
            <a:endParaRPr lang="ko-KR" altLang="en-US" sz="22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장비의 기본 스탯이다. 강화를 통해 기본 스탯을 높일 수 있다. 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무기    - 공격력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방어구 - 방어력, 체력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rgbClr val="777878"/>
                </a:solidFill>
                <a:latin typeface="맑은 고딕" charset="0"/>
                <a:ea typeface="맑은 고딕" charset="0"/>
              </a:rPr>
              <a:t> 2. 등급</a:t>
            </a:r>
            <a:endParaRPr lang="ko-KR" altLang="en-US" sz="22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일반, 고급, 희귀, 영웅, 전설, 유물 총 6가지의 등급이 있다.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등급에 따라 기본 스탯의 변화는 없지만 나올 수 있는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rgbClr val="777878"/>
                </a:solidFill>
                <a:latin typeface="맑은 고딕" charset="0"/>
                <a:ea typeface="맑은 고딕" charset="0"/>
              </a:rPr>
              <a:t>추가 옵션의 개수와 값이 달라진다.</a:t>
            </a: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52</Paragraphs>
  <Words>182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경준</dc:creator>
  <cp:lastModifiedBy>이 경준</cp:lastModifiedBy>
  <dc:title>grey browser</dc:title>
  <cp:version>9.104.123.46490</cp:version>
</cp:coreProperties>
</file>