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4364" r:id="rId12"/>
  </p:sldMasterIdLst>
  <p:sldIdLst>
    <p:sldId id="287" r:id="rId14"/>
    <p:sldId id="320" r:id="rId15"/>
    <p:sldId id="339" r:id="rId16"/>
    <p:sldId id="322" r:id="rId17"/>
    <p:sldId id="326" r:id="rId18"/>
    <p:sldId id="327" r:id="rId19"/>
    <p:sldId id="329" r:id="rId20"/>
    <p:sldId id="340" r:id="rId21"/>
    <p:sldId id="330" r:id="rId22"/>
    <p:sldId id="328" r:id="rId23"/>
    <p:sldId id="331" r:id="rId24"/>
    <p:sldId id="335" r:id="rId25"/>
    <p:sldId id="332" r:id="rId26"/>
    <p:sldId id="334" r:id="rId27"/>
    <p:sldId id="333" r:id="rId28"/>
    <p:sldId id="341" r:id="rId29"/>
    <p:sldId id="336" r:id="rId30"/>
    <p:sldId id="337" r:id="rId31"/>
    <p:sldId id="319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3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3BDC9"/>
    <a:srgbClr val="418595"/>
    <a:srgbClr val="1BADA6"/>
    <a:srgbClr val="A8D8D7"/>
    <a:srgbClr val="62A9BA"/>
    <a:srgbClr val="82CFDE"/>
    <a:srgbClr val="82BBC8"/>
    <a:srgbClr val="52BDD2"/>
    <a:srgbClr val="F6647C"/>
    <a:srgbClr val="F43A5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987" autoAdjust="0"/>
    <p:restoredTop sz="99561" autoAdjust="0"/>
  </p:normalViewPr>
  <p:slideViewPr>
    <p:cSldViewPr snapToGrid="0" snapToObjects="1">
      <p:cViewPr varScale="1">
        <p:scale>
          <a:sx n="110" d="100"/>
          <a:sy n="110" d="100"/>
        </p:scale>
        <p:origin x="492" y="108"/>
      </p:cViewPr>
      <p:guideLst>
        <p:guide orient="horz" pos="2153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slide" Target="slides/slide8.xml"></Relationship><Relationship Id="rId22" Type="http://schemas.openxmlformats.org/officeDocument/2006/relationships/slide" Target="slides/slide9.xml"></Relationship><Relationship Id="rId23" Type="http://schemas.openxmlformats.org/officeDocument/2006/relationships/slide" Target="slides/slide10.xml"></Relationship><Relationship Id="rId24" Type="http://schemas.openxmlformats.org/officeDocument/2006/relationships/slide" Target="slides/slide11.xml"></Relationship><Relationship Id="rId25" Type="http://schemas.openxmlformats.org/officeDocument/2006/relationships/slide" Target="slides/slide12.xml"></Relationship><Relationship Id="rId26" Type="http://schemas.openxmlformats.org/officeDocument/2006/relationships/slide" Target="slides/slide13.xml"></Relationship><Relationship Id="rId27" Type="http://schemas.openxmlformats.org/officeDocument/2006/relationships/slide" Target="slides/slide14.xml"></Relationship><Relationship Id="rId28" Type="http://schemas.openxmlformats.org/officeDocument/2006/relationships/slide" Target="slides/slide15.xml"></Relationship><Relationship Id="rId29" Type="http://schemas.openxmlformats.org/officeDocument/2006/relationships/slide" Target="slides/slide16.xml"></Relationship><Relationship Id="rId30" Type="http://schemas.openxmlformats.org/officeDocument/2006/relationships/slide" Target="slides/slide17.xml"></Relationship><Relationship Id="rId31" Type="http://schemas.openxmlformats.org/officeDocument/2006/relationships/slide" Target="slides/slide18.xml"></Relationship><Relationship Id="rId32" Type="http://schemas.openxmlformats.org/officeDocument/2006/relationships/slide" Target="slides/slide19.xml"></Relationship><Relationship Id="rId33" Type="http://schemas.openxmlformats.org/officeDocument/2006/relationships/viewProps" Target="viewProps.xml"></Relationship><Relationship Id="rId34" Type="http://schemas.openxmlformats.org/officeDocument/2006/relationships/presProps" Target="presProps.xml"></Relationship></Relationship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52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21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9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62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16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86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52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30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Image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32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r>
              <a:rPr lang="en-US" altLang="ko-KR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30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8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4" r:id="rId1"/>
    <p:sldLayoutId id="2147484355" r:id="rId2"/>
    <p:sldLayoutId id="2147484356" r:id="rId3"/>
    <p:sldLayoutId id="2147484357" r:id="rId4"/>
    <p:sldLayoutId id="2147484358" r:id="rId5"/>
    <p:sldLayoutId id="2147484359" r:id="rId6"/>
    <p:sldLayoutId id="2147484360" r:id="rId7"/>
    <p:sldLayoutId id="2147484361" r:id="rId8"/>
    <p:sldLayoutId id="2147484362" r:id="rId9"/>
    <p:sldLayoutId id="2147484363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hyperlink" Target="https://blog.naver.com/kingstargirl" TargetMode="External"></Relationship><Relationship Id="rId2" Type="http://schemas.openxmlformats.org/officeDocument/2006/relationships/image" Target="../media/image1.jp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1841478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1939358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2886962.pn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1964464.png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2025705.png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1998145.png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25834013281.png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3366827.png"></Relationship><Relationship Id="rId3" Type="http://schemas.openxmlformats.org/officeDocument/2006/relationships/image" Target="../media/fImage134323659961.png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338491.png"></Relationship><Relationship Id="rId3" Type="http://schemas.openxmlformats.org/officeDocument/2006/relationships/image" Target="../media/fImage658533682995.jpeg"></Relationship><Relationship Id="rId4" Type="http://schemas.openxmlformats.org/officeDocument/2006/relationships/image" Target="../media/fImage2434533861942.png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258339341.png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2.jpg"></Relationship><Relationship Id="rId3" Type="http://schemas.openxmlformats.org/officeDocument/2006/relationships/image" Target="../media/fImage390066641.png"></Relationship><Relationship Id="rId4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1668467.png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1776334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1866500.png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25833969169.png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2871905724.png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>
            <a:spLocks/>
          </p:cNvSpPr>
          <p:nvPr/>
        </p:nvSpPr>
        <p:spPr>
          <a:xfrm rot="0">
            <a:off x="3622040" y="2805430"/>
            <a:ext cx="4929505" cy="125031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7385" cap="none" spc="-170" b="0" strike="noStrike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Daemonis</a:t>
            </a:r>
            <a:endParaRPr lang="ko-KR" altLang="en-US" sz="7385" cap="none" b="0" strike="noStrike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3" name="직사각형 12"/>
          <p:cNvSpPr>
            <a:spLocks/>
          </p:cNvSpPr>
          <p:nvPr/>
        </p:nvSpPr>
        <p:spPr>
          <a:xfrm rot="0">
            <a:off x="925195" y="5055870"/>
            <a:ext cx="4900295" cy="116776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이경준 - 팀장</a:t>
            </a:r>
            <a:endParaRPr lang="ko-KR" altLang="en-US" sz="1715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김연찬</a:t>
            </a:r>
            <a:endParaRPr lang="ko-KR" altLang="en-US" sz="1715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권범수</a:t>
            </a:r>
            <a:endParaRPr lang="ko-KR" altLang="en-US" sz="1715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715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정범균 (휴학)</a:t>
            </a:r>
            <a:endParaRPr lang="ko-KR" altLang="en-US" sz="1715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35"/>
          <p:cNvSpPr>
            <a:spLocks/>
          </p:cNvSpPr>
          <p:nvPr/>
        </p:nvSpPr>
        <p:spPr>
          <a:xfrm rot="0"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시스템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36"/>
          <p:cNvSpPr>
            <a:spLocks/>
          </p:cNvSpPr>
          <p:nvPr/>
        </p:nvSpPr>
        <p:spPr>
          <a:xfrm rot="0">
            <a:off x="3649345" y="1257935"/>
            <a:ext cx="4900930" cy="4921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캐릭터 성장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도형 37"/>
          <p:cNvSpPr>
            <a:spLocks/>
          </p:cNvSpPr>
          <p:nvPr/>
        </p:nvSpPr>
        <p:spPr>
          <a:xfrm rot="0">
            <a:off x="1475105" y="2167890"/>
            <a:ext cx="9253220" cy="4159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</p:txBody>
      </p:sp>
      <p:sp>
        <p:nvSpPr>
          <p:cNvPr id="29" name="도형 40"/>
          <p:cNvSpPr>
            <a:spLocks/>
          </p:cNvSpPr>
          <p:nvPr/>
        </p:nvSpPr>
        <p:spPr>
          <a:xfrm rot="0">
            <a:off x="6943090" y="2611755"/>
            <a:ext cx="2658110" cy="2660015"/>
          </a:xfrm>
          <a:prstGeom prst="ellipse"/>
          <a:noFill/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2395" tIns="56515" rIns="112395" bIns="56515" numCol="1" vert="horz" anchor="ctr">
            <a:no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ko-KR" altLang="en-US" sz="2215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장비</a:t>
            </a:r>
            <a:endParaRPr lang="ko-KR" altLang="en-US" sz="2215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39"/>
          <p:cNvSpPr>
            <a:spLocks/>
          </p:cNvSpPr>
          <p:nvPr/>
        </p:nvSpPr>
        <p:spPr>
          <a:xfrm rot="0">
            <a:off x="2599690" y="2605405"/>
            <a:ext cx="2658110" cy="2660015"/>
          </a:xfrm>
          <a:prstGeom prst="ellipse"/>
          <a:noFill/>
          <a:ln w="12700" cap="flat" cmpd="sng">
            <a:solidFill>
              <a:schemeClr val="bg1">
                <a:lumMod val="85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12395" tIns="56515" rIns="112395" bIns="56515" numCol="1" vert="horz" anchor="ctr">
            <a:no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sz="2215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레벨</a:t>
            </a:r>
            <a:endParaRPr lang="ko-KR" altLang="en-US" sz="2215" b="1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grpSp>
        <p:nvGrpSpPr>
          <p:cNvPr id="37" name="그룹 71"/>
          <p:cNvGrpSpPr/>
          <p:nvPr/>
        </p:nvGrpSpPr>
        <p:grpSpPr>
          <a:xfrm rot="0">
            <a:off x="1480185" y="1800860"/>
            <a:ext cx="3010535" cy="4105275"/>
            <a:chOff x="1480185" y="1800860"/>
            <a:chExt cx="3010535" cy="4105275"/>
          </a:xfrm>
        </p:grpSpPr>
        <p:sp>
          <p:nvSpPr>
            <p:cNvPr id="24" name="도형 51"/>
            <p:cNvSpPr>
              <a:spLocks/>
            </p:cNvSpPr>
            <p:nvPr/>
          </p:nvSpPr>
          <p:spPr>
            <a:xfrm rot="0">
              <a:off x="1480185" y="1800860"/>
              <a:ext cx="2832735" cy="4105275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도형 59"/>
            <p:cNvSpPr>
              <a:spLocks/>
            </p:cNvSpPr>
            <p:nvPr/>
          </p:nvSpPr>
          <p:spPr>
            <a:xfrm rot="0">
              <a:off x="1543050" y="1872615"/>
              <a:ext cx="1080770" cy="1080770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도형 60"/>
            <p:cNvSpPr>
              <a:spLocks/>
            </p:cNvSpPr>
            <p:nvPr/>
          </p:nvSpPr>
          <p:spPr>
            <a:xfrm rot="0">
              <a:off x="2739390" y="1867535"/>
              <a:ext cx="1746885" cy="39052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장비 이름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도형 61"/>
            <p:cNvSpPr>
              <a:spLocks/>
            </p:cNvSpPr>
            <p:nvPr/>
          </p:nvSpPr>
          <p:spPr>
            <a:xfrm rot="0">
              <a:off x="1616075" y="2077720"/>
              <a:ext cx="930275" cy="66738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algn="ctr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장비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이미지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도형 62"/>
            <p:cNvSpPr>
              <a:spLocks/>
            </p:cNvSpPr>
            <p:nvPr/>
          </p:nvSpPr>
          <p:spPr>
            <a:xfrm rot="0">
              <a:off x="2741295" y="2311400"/>
              <a:ext cx="1746885" cy="28257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착용 레벨</a:t>
              </a:r>
              <a:endPara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도형 63"/>
            <p:cNvSpPr>
              <a:spLocks/>
            </p:cNvSpPr>
            <p:nvPr/>
          </p:nvSpPr>
          <p:spPr>
            <a:xfrm rot="0">
              <a:off x="2743835" y="2123440"/>
              <a:ext cx="1746885" cy="28257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등급</a:t>
              </a:r>
              <a:endPara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도형 64"/>
            <p:cNvSpPr>
              <a:spLocks/>
            </p:cNvSpPr>
            <p:nvPr/>
          </p:nvSpPr>
          <p:spPr>
            <a:xfrm rot="0">
              <a:off x="2726690" y="2564765"/>
              <a:ext cx="1746885" cy="39052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기본 스탯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도형 65"/>
            <p:cNvSpPr>
              <a:spLocks/>
            </p:cNvSpPr>
            <p:nvPr/>
          </p:nvSpPr>
          <p:spPr>
            <a:xfrm rot="0">
              <a:off x="1545590" y="3087370"/>
              <a:ext cx="2689225" cy="394335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도형 66"/>
            <p:cNvSpPr>
              <a:spLocks/>
            </p:cNvSpPr>
            <p:nvPr/>
          </p:nvSpPr>
          <p:spPr>
            <a:xfrm rot="0">
              <a:off x="1543050" y="3086735"/>
              <a:ext cx="2674620" cy="39052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장비 기본 설명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도형 67"/>
            <p:cNvSpPr>
              <a:spLocks/>
            </p:cNvSpPr>
            <p:nvPr/>
          </p:nvSpPr>
          <p:spPr>
            <a:xfrm rot="0">
              <a:off x="1548130" y="3566160"/>
              <a:ext cx="2689225" cy="1369695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도형 68"/>
            <p:cNvSpPr>
              <a:spLocks/>
            </p:cNvSpPr>
            <p:nvPr/>
          </p:nvSpPr>
          <p:spPr>
            <a:xfrm rot="0">
              <a:off x="1562735" y="3573780"/>
              <a:ext cx="2674620" cy="122110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추가 옵션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1.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2.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3.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도형 69"/>
            <p:cNvSpPr>
              <a:spLocks/>
            </p:cNvSpPr>
            <p:nvPr/>
          </p:nvSpPr>
          <p:spPr>
            <a:xfrm rot="0">
              <a:off x="1550670" y="5014595"/>
              <a:ext cx="2689225" cy="813435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도형 70"/>
            <p:cNvSpPr>
              <a:spLocks/>
            </p:cNvSpPr>
            <p:nvPr/>
          </p:nvSpPr>
          <p:spPr>
            <a:xfrm rot="0">
              <a:off x="1556385" y="5039360"/>
              <a:ext cx="2674620" cy="39052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세트 옵션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8" name="도형 72"/>
          <p:cNvSpPr>
            <a:spLocks/>
          </p:cNvSpPr>
          <p:nvPr/>
        </p:nvSpPr>
        <p:spPr>
          <a:xfrm rot="0">
            <a:off x="3649345" y="1257935"/>
            <a:ext cx="4900930" cy="4921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캐릭터 성장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도형 73"/>
          <p:cNvSpPr>
            <a:spLocks/>
          </p:cNvSpPr>
          <p:nvPr/>
        </p:nvSpPr>
        <p:spPr>
          <a:xfrm rot="0"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시스템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도형 75"/>
          <p:cNvSpPr>
            <a:spLocks/>
          </p:cNvSpPr>
          <p:nvPr/>
        </p:nvSpPr>
        <p:spPr>
          <a:xfrm rot="0">
            <a:off x="4578350" y="2298700"/>
            <a:ext cx="9436100" cy="303022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2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1. 기본 스탯</a:t>
            </a:r>
            <a:endParaRPr lang="ko-KR" altLang="en-US" sz="22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장비의 기본 스탯이다. 강화를 통해 기본 스탯을 높일 수 있다. 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무기    - 공격력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방어구 - 방어력, 체력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2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2. 등급</a:t>
            </a:r>
            <a:endParaRPr lang="ko-KR" altLang="en-US" sz="22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일반, 고급, 희귀, 영웅, 전설, 유물 총 6가지의 등급이 있다.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등급에 따라 기본 스탯의 변화는 없지만 나올 수 있는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추가 옵션의 개수와 값이 달라진다.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800">
              <a:solidFill>
                <a:srgbClr val="777878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grpSp>
        <p:nvGrpSpPr>
          <p:cNvPr id="37" name="Group 5"/>
          <p:cNvGrpSpPr/>
          <p:nvPr/>
        </p:nvGrpSpPr>
        <p:grpSpPr>
          <a:xfrm rot="0">
            <a:off x="1480185" y="1800860"/>
            <a:ext cx="3010535" cy="4105275"/>
            <a:chOff x="1480185" y="1800860"/>
            <a:chExt cx="3010535" cy="4105275"/>
          </a:xfrm>
        </p:grpSpPr>
        <p:sp>
          <p:nvSpPr>
            <p:cNvPr id="24" name="Rect 0"/>
            <p:cNvSpPr>
              <a:spLocks/>
            </p:cNvSpPr>
            <p:nvPr/>
          </p:nvSpPr>
          <p:spPr>
            <a:xfrm rot="0">
              <a:off x="1480185" y="1800860"/>
              <a:ext cx="2832735" cy="4105275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5" name="Rect 0"/>
            <p:cNvSpPr>
              <a:spLocks/>
            </p:cNvSpPr>
            <p:nvPr/>
          </p:nvSpPr>
          <p:spPr>
            <a:xfrm rot="0">
              <a:off x="1543050" y="1872615"/>
              <a:ext cx="1080770" cy="1080770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6" name="Rect 0"/>
            <p:cNvSpPr>
              <a:spLocks/>
            </p:cNvSpPr>
            <p:nvPr/>
          </p:nvSpPr>
          <p:spPr>
            <a:xfrm rot="0">
              <a:off x="2739390" y="1867535"/>
              <a:ext cx="1746885" cy="39052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장비 이름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7" name="Rect 0"/>
            <p:cNvSpPr>
              <a:spLocks/>
            </p:cNvSpPr>
            <p:nvPr/>
          </p:nvSpPr>
          <p:spPr>
            <a:xfrm rot="0">
              <a:off x="1616075" y="2077720"/>
              <a:ext cx="930275" cy="66738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algn="ctr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장비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algn="ctr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이미지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8" name="Rect 0"/>
            <p:cNvSpPr>
              <a:spLocks/>
            </p:cNvSpPr>
            <p:nvPr/>
          </p:nvSpPr>
          <p:spPr>
            <a:xfrm rot="0">
              <a:off x="2741295" y="2311400"/>
              <a:ext cx="1746885" cy="28257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착용 레벨</a:t>
              </a:r>
              <a:endPara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9" name="Rect 0"/>
            <p:cNvSpPr>
              <a:spLocks/>
            </p:cNvSpPr>
            <p:nvPr/>
          </p:nvSpPr>
          <p:spPr>
            <a:xfrm rot="0">
              <a:off x="2743835" y="2123440"/>
              <a:ext cx="1746885" cy="28257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등급</a:t>
              </a:r>
              <a:endParaRPr lang="ko-KR" alt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0" name="Rect 0"/>
            <p:cNvSpPr>
              <a:spLocks/>
            </p:cNvSpPr>
            <p:nvPr/>
          </p:nvSpPr>
          <p:spPr>
            <a:xfrm rot="0">
              <a:off x="2726690" y="2564765"/>
              <a:ext cx="1746885" cy="39052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기본 스탯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1" name="Rect 0"/>
            <p:cNvSpPr>
              <a:spLocks/>
            </p:cNvSpPr>
            <p:nvPr/>
          </p:nvSpPr>
          <p:spPr>
            <a:xfrm rot="0">
              <a:off x="1545590" y="3087370"/>
              <a:ext cx="2689225" cy="394335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2" name="Rect 0"/>
            <p:cNvSpPr>
              <a:spLocks/>
            </p:cNvSpPr>
            <p:nvPr/>
          </p:nvSpPr>
          <p:spPr>
            <a:xfrm rot="0">
              <a:off x="1543050" y="3086735"/>
              <a:ext cx="2674620" cy="39052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장비 기본 설명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3" name="Rect 0"/>
            <p:cNvSpPr>
              <a:spLocks/>
            </p:cNvSpPr>
            <p:nvPr/>
          </p:nvSpPr>
          <p:spPr>
            <a:xfrm rot="0">
              <a:off x="1548130" y="3566160"/>
              <a:ext cx="2689225" cy="1369695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4" name="Rect 0"/>
            <p:cNvSpPr>
              <a:spLocks/>
            </p:cNvSpPr>
            <p:nvPr/>
          </p:nvSpPr>
          <p:spPr>
            <a:xfrm rot="0">
              <a:off x="1562735" y="3573780"/>
              <a:ext cx="2674620" cy="122110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추가 옵션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1.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2.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3.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5" name="Rect 0"/>
            <p:cNvSpPr>
              <a:spLocks/>
            </p:cNvSpPr>
            <p:nvPr/>
          </p:nvSpPr>
          <p:spPr>
            <a:xfrm rot="0">
              <a:off x="1550670" y="5014595"/>
              <a:ext cx="2689225" cy="813435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36" name="Rect 0"/>
            <p:cNvSpPr>
              <a:spLocks/>
            </p:cNvSpPr>
            <p:nvPr/>
          </p:nvSpPr>
          <p:spPr>
            <a:xfrm rot="0">
              <a:off x="1556385" y="5039360"/>
              <a:ext cx="2674620" cy="390525"/>
            </a:xfrm>
            <a:prstGeom prst="rect"/>
            <a:noFill/>
          </p:spPr>
          <p:txBody>
            <a:bodyPr wrap="square" lIns="112395" tIns="56515" rIns="112395" bIns="56515" numCol="1" vert="horz" anchor="t">
              <a:spAutoFit/>
            </a:bodyPr>
            <a:lstStyle/>
            <a:p>
              <a:pPr marL="0" indent="0" defTabSz="1125220" eaLnBrk="0" latinLnBrk="0">
                <a:buFontTx/>
                <a:buNone/>
              </a:pPr>
              <a:r>
                <a:rPr lang="en-US" altLang="ko-KR"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세트 옵션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8" name="Rect 0"/>
          <p:cNvSpPr>
            <a:spLocks/>
          </p:cNvSpPr>
          <p:nvPr/>
        </p:nvSpPr>
        <p:spPr>
          <a:xfrm rot="0">
            <a:off x="3649345" y="1257935"/>
            <a:ext cx="4900930" cy="4921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캐릭터 성장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Rect 0"/>
          <p:cNvSpPr>
            <a:spLocks/>
          </p:cNvSpPr>
          <p:nvPr/>
        </p:nvSpPr>
        <p:spPr>
          <a:xfrm rot="0"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시스템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0" name="Rect 0"/>
          <p:cNvSpPr>
            <a:spLocks/>
          </p:cNvSpPr>
          <p:nvPr/>
        </p:nvSpPr>
        <p:spPr>
          <a:xfrm rot="0">
            <a:off x="4578350" y="2370455"/>
            <a:ext cx="9436100" cy="303022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2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3. 추가 옵션</a:t>
            </a:r>
            <a:endParaRPr lang="ko-KR" altLang="en-US" sz="22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기본스탯이 아닌 부가적인 추가 스탯들을 부여한다. 아이템을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통해 옵션의 종류를 바꾸거나 수치를 바꿀 수 있다.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ex) 공격력&amp;방어력 증가, 크리티컬 확률 &amp; 대미지 증가, 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체력&amp;마나 회복력 증가, 이동&amp;공격 속도 증가, 회피 확률 증가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2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</a:t>
            </a:r>
            <a:r>
              <a:rPr lang="ko-KR" altLang="ko-KR" sz="2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4. 세트 옵션</a:t>
            </a:r>
            <a:endParaRPr lang="ko-KR" altLang="en-US" sz="22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유물등급 장비에선 세트옵션이 붙어있는 장비가 존재한다.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세트장비를 착용 했을 시 세트아이템의 컨셉에 맞는 스킬 시스템이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변경되는 추가 능력이 생긴다.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도형 77"/>
          <p:cNvSpPr>
            <a:spLocks/>
          </p:cNvSpPr>
          <p:nvPr/>
        </p:nvSpPr>
        <p:spPr>
          <a:xfrm rot="0">
            <a:off x="3649345" y="1257935"/>
            <a:ext cx="4900930" cy="4921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몬스터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도형 78"/>
          <p:cNvSpPr>
            <a:spLocks/>
          </p:cNvSpPr>
          <p:nvPr/>
        </p:nvSpPr>
        <p:spPr>
          <a:xfrm rot="0"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시스템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81"/>
          <p:cNvSpPr>
            <a:spLocks/>
          </p:cNvSpPr>
          <p:nvPr/>
        </p:nvSpPr>
        <p:spPr>
          <a:xfrm rot="0">
            <a:off x="2183130" y="3515995"/>
            <a:ext cx="1800860" cy="540385"/>
          </a:xfrm>
          <a:prstGeom prst="rect"/>
          <a:noFill/>
          <a:ln w="2222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일반 몬스터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9" name="도형 95"/>
          <p:cNvSpPr>
            <a:spLocks/>
          </p:cNvSpPr>
          <p:nvPr/>
        </p:nvSpPr>
        <p:spPr>
          <a:xfrm rot="0">
            <a:off x="5005070" y="2515870"/>
            <a:ext cx="1800860" cy="540385"/>
          </a:xfrm>
          <a:prstGeom prst="rect"/>
          <a:noFill/>
          <a:ln w="2222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원거리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도형 96"/>
          <p:cNvSpPr>
            <a:spLocks/>
          </p:cNvSpPr>
          <p:nvPr/>
        </p:nvSpPr>
        <p:spPr>
          <a:xfrm rot="0">
            <a:off x="5005070" y="4599305"/>
            <a:ext cx="1800860" cy="540385"/>
          </a:xfrm>
          <a:prstGeom prst="rect"/>
          <a:noFill/>
          <a:ln w="22225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근거리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pSp>
        <p:nvGrpSpPr>
          <p:cNvPr id="47" name="그룹 107"/>
          <p:cNvGrpSpPr/>
          <p:nvPr/>
        </p:nvGrpSpPr>
        <p:grpSpPr>
          <a:xfrm rot="0">
            <a:off x="7839075" y="2159635"/>
            <a:ext cx="2178685" cy="1266825"/>
            <a:chOff x="7839075" y="2159635"/>
            <a:chExt cx="2178685" cy="1266825"/>
          </a:xfrm>
        </p:grpSpPr>
        <p:sp>
          <p:nvSpPr>
            <p:cNvPr id="41" name="도형 97"/>
            <p:cNvSpPr>
              <a:spLocks/>
            </p:cNvSpPr>
            <p:nvPr/>
          </p:nvSpPr>
          <p:spPr>
            <a:xfrm rot="0">
              <a:off x="7839075" y="2159635"/>
              <a:ext cx="2178685" cy="540385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직선 투사체 공격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도형 98"/>
            <p:cNvSpPr>
              <a:spLocks/>
            </p:cNvSpPr>
            <p:nvPr/>
          </p:nvSpPr>
          <p:spPr>
            <a:xfrm rot="0">
              <a:off x="7839075" y="2886075"/>
              <a:ext cx="2178685" cy="540385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범위 장판 공격</a:t>
              </a:r>
              <a:endParaRPr lang="ko-KR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6" name="그룹 106"/>
          <p:cNvGrpSpPr/>
          <p:nvPr/>
        </p:nvGrpSpPr>
        <p:grpSpPr>
          <a:xfrm rot="0">
            <a:off x="7839075" y="3873500"/>
            <a:ext cx="2179320" cy="2005330"/>
            <a:chOff x="7839075" y="3873500"/>
            <a:chExt cx="2179320" cy="2005330"/>
          </a:xfrm>
        </p:grpSpPr>
        <p:sp>
          <p:nvSpPr>
            <p:cNvPr id="43" name="도형 99"/>
            <p:cNvSpPr>
              <a:spLocks/>
            </p:cNvSpPr>
            <p:nvPr/>
          </p:nvSpPr>
          <p:spPr>
            <a:xfrm rot="0">
              <a:off x="7839075" y="3873500"/>
              <a:ext cx="2178685" cy="540385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근접 공격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4" name="도형 100"/>
            <p:cNvSpPr>
              <a:spLocks/>
            </p:cNvSpPr>
            <p:nvPr/>
          </p:nvSpPr>
          <p:spPr>
            <a:xfrm rot="0">
              <a:off x="7839075" y="4599940"/>
              <a:ext cx="2178685" cy="540385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일정거리 돌진 공격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45" name="도형 101"/>
            <p:cNvSpPr>
              <a:spLocks/>
            </p:cNvSpPr>
            <p:nvPr/>
          </p:nvSpPr>
          <p:spPr>
            <a:xfrm rot="0">
              <a:off x="7839710" y="5338445"/>
              <a:ext cx="2178685" cy="540385"/>
            </a:xfrm>
            <a:prstGeom prst="rect"/>
            <a:noFill/>
            <a:ln w="22225" cap="flat" cmpd="sng">
              <a:solidFill>
                <a:schemeClr val="tx1">
                  <a:lumMod val="50000"/>
                  <a:lumOff val="50000"/>
                  <a:alpha val="100000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hangingPunct="1"/>
              <a:r>
                <a:rPr sz="18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charset="0"/>
                  <a:ea typeface="맑은 고딕" charset="0"/>
                </a:rPr>
                <a:t>피해감소 스킬</a:t>
              </a:r>
              <a:endParaRPr lang="ko-KR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endParaRPr>
            </a:p>
          </p:txBody>
        </p:sp>
      </p:grpSp>
      <p:cxnSp>
        <p:nvCxnSpPr>
          <p:cNvPr id="48" name="도형 109"/>
          <p:cNvCxnSpPr>
            <a:stCxn id="38" idx="3"/>
            <a:endCxn id="39" idx="1"/>
          </p:cNvCxnSpPr>
          <p:nvPr/>
        </p:nvCxnSpPr>
        <p:spPr>
          <a:xfrm rot="0" flipV="1">
            <a:off x="3983355" y="2785745"/>
            <a:ext cx="1022350" cy="100076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도형 110"/>
          <p:cNvCxnSpPr>
            <a:stCxn id="38" idx="3"/>
            <a:endCxn id="40" idx="1"/>
          </p:cNvCxnSpPr>
          <p:nvPr/>
        </p:nvCxnSpPr>
        <p:spPr>
          <a:xfrm rot="0">
            <a:off x="3983355" y="3785870"/>
            <a:ext cx="1022350" cy="108394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도형 111"/>
          <p:cNvCxnSpPr>
            <a:stCxn id="39" idx="3"/>
            <a:endCxn id="41" idx="1"/>
          </p:cNvCxnSpPr>
          <p:nvPr/>
        </p:nvCxnSpPr>
        <p:spPr>
          <a:xfrm rot="0" flipV="1">
            <a:off x="6805295" y="2429510"/>
            <a:ext cx="1034415" cy="35687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도형 112"/>
          <p:cNvCxnSpPr>
            <a:stCxn id="39" idx="3"/>
            <a:endCxn id="42" idx="1"/>
          </p:cNvCxnSpPr>
          <p:nvPr/>
        </p:nvCxnSpPr>
        <p:spPr>
          <a:xfrm rot="0">
            <a:off x="6805295" y="2785745"/>
            <a:ext cx="1034415" cy="37084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도형 113"/>
          <p:cNvCxnSpPr>
            <a:stCxn id="40" idx="3"/>
            <a:endCxn id="43" idx="1"/>
          </p:cNvCxnSpPr>
          <p:nvPr/>
        </p:nvCxnSpPr>
        <p:spPr>
          <a:xfrm rot="0" flipV="1">
            <a:off x="6805295" y="4143375"/>
            <a:ext cx="1034415" cy="72644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도형 114"/>
          <p:cNvCxnSpPr>
            <a:stCxn id="40" idx="3"/>
            <a:endCxn id="44" idx="1"/>
          </p:cNvCxnSpPr>
          <p:nvPr/>
        </p:nvCxnSpPr>
        <p:spPr>
          <a:xfrm rot="0">
            <a:off x="6805295" y="4869180"/>
            <a:ext cx="1034415" cy="1270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도형 115"/>
          <p:cNvCxnSpPr>
            <a:stCxn id="40" idx="3"/>
            <a:endCxn id="45" idx="1"/>
          </p:cNvCxnSpPr>
          <p:nvPr/>
        </p:nvCxnSpPr>
        <p:spPr>
          <a:xfrm rot="0">
            <a:off x="6805295" y="4869180"/>
            <a:ext cx="1035050" cy="739775"/>
          </a:xfrm>
          <a:prstGeom prst="line"/>
          <a:ln w="6350" cap="flat" cmpd="sng">
            <a:prstDash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도형 161"/>
          <p:cNvSpPr>
            <a:spLocks/>
          </p:cNvSpPr>
          <p:nvPr/>
        </p:nvSpPr>
        <p:spPr>
          <a:xfrm rot="0">
            <a:off x="1475105" y="1867535"/>
            <a:ext cx="9436100" cy="100584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1. 일반 몬스터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118"/>
          <p:cNvSpPr>
            <a:spLocks/>
          </p:cNvSpPr>
          <p:nvPr/>
        </p:nvSpPr>
        <p:spPr>
          <a:xfrm rot="0">
            <a:off x="3649345" y="1257935"/>
            <a:ext cx="4900930" cy="4921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몬스터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도형 120"/>
          <p:cNvSpPr>
            <a:spLocks/>
          </p:cNvSpPr>
          <p:nvPr/>
        </p:nvSpPr>
        <p:spPr>
          <a:xfrm rot="0"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시스템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125"/>
          <p:cNvSpPr>
            <a:spLocks/>
          </p:cNvSpPr>
          <p:nvPr/>
        </p:nvSpPr>
        <p:spPr>
          <a:xfrm rot="0">
            <a:off x="1475105" y="1867535"/>
            <a:ext cx="9436100" cy="128270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2. 정예 몬스터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정예 몬스터는 일반 몬스터에 비해 기본 스탯이 배로 강하다.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또한 일반 몬스터와는 달리 특수 상태를 가지고 있다.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7" name="표 126"/>
          <p:cNvGraphicFramePr>
            <a:graphicFrameLocks noGrp="1"/>
          </p:cNvGraphicFramePr>
          <p:nvPr/>
        </p:nvGraphicFramePr>
        <p:xfrm>
          <a:off x="1912620" y="3431540"/>
          <a:ext cx="836168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1840"/>
                <a:gridCol w="1249045"/>
                <a:gridCol w="6360795"/>
              </a:tblGrid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설명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회피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플레이어의 공격을 일정 확률로 회피한다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광분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해당 몬스터의 이동속도와 공격속도가 증가한다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운석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해당 몬스터 주변으로 강력한 운석이 일정 확률로 떨어진다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순간이동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플레이어 주변으로 순간 이동한다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회복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해당 몬스터의 체력이 매 초 회복된다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두려움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l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해당 몬스터에게 피격 시 플레이어의 물약 사용이 제한된다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28" name="도형 128"/>
          <p:cNvSpPr>
            <a:spLocks/>
          </p:cNvSpPr>
          <p:nvPr/>
        </p:nvSpPr>
        <p:spPr>
          <a:xfrm rot="0">
            <a:off x="3649345" y="2972435"/>
            <a:ext cx="4900930" cy="45212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특수 상태</a:t>
            </a:r>
            <a:endParaRPr lang="ko-KR" altLang="en-US" sz="1400" b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135"/>
          <p:cNvSpPr>
            <a:spLocks/>
          </p:cNvSpPr>
          <p:nvPr/>
        </p:nvSpPr>
        <p:spPr>
          <a:xfrm rot="0">
            <a:off x="3649345" y="1257935"/>
            <a:ext cx="4900930" cy="4921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몬스터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도형 136"/>
          <p:cNvSpPr>
            <a:spLocks/>
          </p:cNvSpPr>
          <p:nvPr/>
        </p:nvSpPr>
        <p:spPr>
          <a:xfrm rot="0"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시스템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137"/>
          <p:cNvSpPr>
            <a:spLocks/>
          </p:cNvSpPr>
          <p:nvPr/>
        </p:nvSpPr>
        <p:spPr>
          <a:xfrm rot="0">
            <a:off x="1784985" y="2927350"/>
            <a:ext cx="9436100" cy="100584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20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3. </a:t>
            </a: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보스 몬스터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보스 몬스터는 정예몬스터와 같이 특수 상태도 부여된다.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정예몬스터와의 차이점은 공격에 다양한 패턴들이 추가된다.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>
            <a:spLocks/>
          </p:cNvSpPr>
          <p:nvPr/>
        </p:nvSpPr>
        <p:spPr>
          <a:xfrm rot="0">
            <a:off x="3524250" y="2802255"/>
            <a:ext cx="5153660" cy="124968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7385" spc="-180" b="1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게임 그래픽</a:t>
            </a:r>
            <a:endParaRPr lang="ko-KR" altLang="en-US" sz="7385" b="1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142"/>
          <p:cNvSpPr>
            <a:spLocks/>
          </p:cNvSpPr>
          <p:nvPr/>
        </p:nvSpPr>
        <p:spPr>
          <a:xfrm rot="0"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그래픽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143"/>
          <p:cNvSpPr>
            <a:spLocks/>
          </p:cNvSpPr>
          <p:nvPr/>
        </p:nvSpPr>
        <p:spPr>
          <a:xfrm rot="0">
            <a:off x="3649345" y="1257935"/>
            <a:ext cx="4900930" cy="4921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플레이어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6" name="그림 144" descr="C:/Users/lionk/AppData/Roaming/PolarisOffice/ETemp/23740_10363832/fImage134323659961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469390" y="2295525"/>
            <a:ext cx="3372485" cy="3220085"/>
          </a:xfrm>
          <a:prstGeom prst="rect"/>
          <a:noFill/>
        </p:spPr>
      </p:pic>
      <p:sp>
        <p:nvSpPr>
          <p:cNvPr id="27" name="도형 154"/>
          <p:cNvSpPr>
            <a:spLocks/>
          </p:cNvSpPr>
          <p:nvPr/>
        </p:nvSpPr>
        <p:spPr>
          <a:xfrm rot="0">
            <a:off x="5388610" y="3109595"/>
            <a:ext cx="5581650" cy="128270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본 애니메이션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본 애니메이션을 통해 장비의 각 파츠만 제작하여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동일한 애니메이션에 장비만 교체하는 방식을 사용한다.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145"/>
          <p:cNvSpPr>
            <a:spLocks/>
          </p:cNvSpPr>
          <p:nvPr/>
        </p:nvSpPr>
        <p:spPr>
          <a:xfrm rot="0"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그래픽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146"/>
          <p:cNvSpPr>
            <a:spLocks/>
          </p:cNvSpPr>
          <p:nvPr/>
        </p:nvSpPr>
        <p:spPr>
          <a:xfrm rot="0">
            <a:off x="3649345" y="1257935"/>
            <a:ext cx="4900930" cy="4921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배경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도형 155"/>
          <p:cNvSpPr>
            <a:spLocks/>
          </p:cNvSpPr>
          <p:nvPr/>
        </p:nvSpPr>
        <p:spPr>
          <a:xfrm rot="0">
            <a:off x="1744980" y="2148840"/>
            <a:ext cx="7717155" cy="72898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타일 맵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타일 맵을 통해 각 맵의 팔레트를 제작하여 맵을 제작한다.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156"/>
          <p:cNvSpPr>
            <a:spLocks/>
          </p:cNvSpPr>
          <p:nvPr/>
        </p:nvSpPr>
        <p:spPr>
          <a:xfrm rot="0">
            <a:off x="3649345" y="3067685"/>
            <a:ext cx="4900930" cy="45212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2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예시 게임</a:t>
            </a:r>
            <a:endParaRPr lang="ko-KR" altLang="en-US" sz="1400" b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도형 157"/>
          <p:cNvSpPr>
            <a:spLocks/>
          </p:cNvSpPr>
          <p:nvPr/>
        </p:nvSpPr>
        <p:spPr>
          <a:xfrm rot="0">
            <a:off x="1268095" y="5758815"/>
            <a:ext cx="4900930" cy="36004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16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팔라딘 스토리</a:t>
            </a:r>
            <a:endParaRPr lang="ko-KR" altLang="en-US" sz="1000" b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도형 158"/>
          <p:cNvSpPr>
            <a:spLocks/>
          </p:cNvSpPr>
          <p:nvPr/>
        </p:nvSpPr>
        <p:spPr>
          <a:xfrm rot="0">
            <a:off x="6094730" y="5751195"/>
            <a:ext cx="4900930" cy="36004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16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인투더던전</a:t>
            </a:r>
            <a:endParaRPr lang="ko-KR" altLang="en-US" sz="1000" b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3" name="그룹 163"/>
          <p:cNvGrpSpPr/>
          <p:nvPr/>
        </p:nvGrpSpPr>
        <p:grpSpPr>
          <a:xfrm rot="0">
            <a:off x="1750695" y="3559810"/>
            <a:ext cx="9298940" cy="2193925"/>
            <a:chOff x="1750695" y="3559810"/>
            <a:chExt cx="9298940" cy="2193925"/>
          </a:xfrm>
        </p:grpSpPr>
        <p:pic>
          <p:nvPicPr>
            <p:cNvPr id="26" name="그림 147" descr="C:/Users/lionk/AppData/Roaming/PolarisOffice/ETemp/23740_10363832/fImage658533682995.jpe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1750695" y="3559810"/>
              <a:ext cx="3930015" cy="2192655"/>
            </a:xfrm>
            <a:prstGeom prst="rect"/>
            <a:noFill/>
          </p:spPr>
        </p:pic>
        <p:pic>
          <p:nvPicPr>
            <p:cNvPr id="32" name="그림 162" descr="C:/Users/lionk/AppData/Roaming/PolarisOffice/ETemp/23740_10363832/fImage2434533861942.png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6181725" y="3571875"/>
              <a:ext cx="4867910" cy="2181860"/>
            </a:xfrm>
            <a:prstGeom prst="rect"/>
            <a:noFill/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3"/>
          <p:cNvSpPr>
            <a:spLocks/>
          </p:cNvSpPr>
          <p:nvPr/>
        </p:nvSpPr>
        <p:spPr>
          <a:xfrm rot="0">
            <a:off x="3524250" y="2802255"/>
            <a:ext cx="5153660" cy="124968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7385" spc="-180" b="1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감사합니다</a:t>
            </a:r>
            <a:endParaRPr lang="ko-KR" altLang="en-US" sz="7385" b="1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36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>
            <a:spLocks/>
          </p:cNvSpPr>
          <p:nvPr/>
        </p:nvSpPr>
        <p:spPr>
          <a:xfrm rot="0">
            <a:off x="934720" y="501650"/>
            <a:ext cx="1694180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INDEX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40090" y="2767330"/>
            <a:ext cx="1593215" cy="539115"/>
          </a:xfrm>
          <a:prstGeom prst="rect">
            <a:avLst/>
          </a:prstGeom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endParaRPr lang="ko-KR" altLang="en-US" sz="184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grpSp>
        <p:nvGrpSpPr>
          <p:cNvPr id="30" name="그룹 138"/>
          <p:cNvGrpSpPr/>
          <p:nvPr/>
        </p:nvGrpSpPr>
        <p:grpSpPr>
          <a:xfrm rot="0">
            <a:off x="1771650" y="1781810"/>
            <a:ext cx="8815070" cy="1949450"/>
            <a:chOff x="1771650" y="1781810"/>
            <a:chExt cx="8815070" cy="1949450"/>
          </a:xfrm>
        </p:grpSpPr>
        <p:grpSp>
          <p:nvGrpSpPr>
            <p:cNvPr id="24" name="그룹 129"/>
            <p:cNvGrpSpPr/>
            <p:nvPr/>
          </p:nvGrpSpPr>
          <p:grpSpPr>
            <a:xfrm rot="0">
              <a:off x="1771650" y="1788795"/>
              <a:ext cx="1942465" cy="1942465"/>
              <a:chOff x="1771650" y="1788795"/>
              <a:chExt cx="1942465" cy="1942465"/>
            </a:xfrm>
          </p:grpSpPr>
          <p:sp>
            <p:nvSpPr>
              <p:cNvPr id="7" name="직사각형 6"/>
              <p:cNvSpPr>
                <a:spLocks/>
              </p:cNvSpPr>
              <p:nvPr/>
            </p:nvSpPr>
            <p:spPr>
              <a:xfrm rot="0">
                <a:off x="1955165" y="2491105"/>
                <a:ext cx="1593850" cy="537845"/>
              </a:xfrm>
              <a:prstGeom prst="rect"/>
              <a:noFill/>
            </p:spPr>
            <p:txBody>
              <a:bodyPr wrap="square" lIns="112395" tIns="56515" rIns="112395" bIns="56515" numCol="1" vert="horz" anchor="t">
                <a:spAutoFit/>
              </a:bodyPr>
              <a:lstStyle/>
              <a:p>
                <a:pPr marL="0" indent="0" algn="ctr" defTabSz="1125220" eaLnBrk="0" latinLnBrk="0">
                  <a:lnSpc>
                    <a:spcPct val="150000"/>
                  </a:lnSpc>
                  <a:buFontTx/>
                  <a:buNone/>
                </a:pPr>
                <a:r>
                  <a:rPr lang="en-US" altLang="ko-KR" sz="184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</a:rPr>
                  <a:t>게임 소개</a:t>
                </a:r>
                <a:endParaRPr lang="ko-KR" altLang="en-US" sz="184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8" name="타원 7"/>
              <p:cNvSpPr>
                <a:spLocks/>
              </p:cNvSpPr>
              <p:nvPr/>
            </p:nvSpPr>
            <p:spPr>
              <a:xfrm rot="0">
                <a:off x="1771650" y="1788795"/>
                <a:ext cx="1942465" cy="1942465"/>
              </a:xfrm>
              <a:prstGeom prst="ellipse"/>
              <a:noFill/>
              <a:ln w="12700" cap="flat" cmpd="sng">
                <a:solidFill>
                  <a:schemeClr val="bg1">
                    <a:lumMod val="8500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12395" tIns="56515" rIns="112395" bIns="56515" numCol="1" vert="horz" anchor="ctr">
                <a:noAutofit/>
              </a:bodyPr>
              <a:lstStyle/>
              <a:p>
                <a:pPr marL="0" indent="0" algn="ctr" defTabSz="1125220" eaLnBrk="0" latinLnBrk="0">
                  <a:buFontTx/>
                  <a:buNone/>
                </a:pPr>
                <a:endParaRPr lang="ko-KR" altLang="en-US" sz="2215">
                  <a:solidFill>
                    <a:srgbClr val="FFFFFF"/>
                  </a:solidFill>
                  <a:latin typeface="Arial" charset="0"/>
                  <a:ea typeface="Arial" charset="0"/>
                </a:endParaRPr>
              </a:p>
            </p:txBody>
          </p:sp>
        </p:grpSp>
        <p:grpSp>
          <p:nvGrpSpPr>
            <p:cNvPr id="25" name="그룹 130"/>
            <p:cNvGrpSpPr/>
            <p:nvPr/>
          </p:nvGrpSpPr>
          <p:grpSpPr>
            <a:xfrm rot="0">
              <a:off x="4060190" y="1788795"/>
              <a:ext cx="1942465" cy="1942465"/>
              <a:chOff x="4060190" y="1788795"/>
              <a:chExt cx="1942465" cy="1942465"/>
            </a:xfrm>
          </p:grpSpPr>
          <p:sp>
            <p:nvSpPr>
              <p:cNvPr id="9" name="타원 8"/>
              <p:cNvSpPr>
                <a:spLocks/>
              </p:cNvSpPr>
              <p:nvPr/>
            </p:nvSpPr>
            <p:spPr>
              <a:xfrm rot="0">
                <a:off x="4060190" y="1788795"/>
                <a:ext cx="1942465" cy="1942465"/>
              </a:xfrm>
              <a:prstGeom prst="ellipse"/>
              <a:noFill/>
              <a:ln w="19050" cap="flat" cmpd="sng">
                <a:solidFill>
                  <a:schemeClr val="bg1">
                    <a:lumMod val="65000"/>
                    <a:alpha val="10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12395" tIns="56515" rIns="112395" bIns="56515" numCol="1" vert="horz" anchor="ctr">
                <a:noAutofit/>
              </a:bodyPr>
              <a:lstStyle/>
              <a:p>
                <a:pPr marL="0" indent="0" algn="ctr" defTabSz="1125220" eaLnBrk="0" latinLnBrk="0">
                  <a:buFontTx/>
                  <a:buNone/>
                </a:pPr>
                <a:endParaRPr lang="ko-KR" altLang="en-US" sz="2215">
                  <a:solidFill>
                    <a:srgbClr val="FFFFFF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5" name="직사각형 14"/>
              <p:cNvSpPr>
                <a:spLocks/>
              </p:cNvSpPr>
              <p:nvPr/>
            </p:nvSpPr>
            <p:spPr>
              <a:xfrm rot="0">
                <a:off x="4241800" y="2498725"/>
                <a:ext cx="1593850" cy="539750"/>
              </a:xfrm>
              <a:prstGeom prst="rect"/>
              <a:noFill/>
            </p:spPr>
            <p:txBody>
              <a:bodyPr wrap="square" lIns="112395" tIns="56515" rIns="112395" bIns="56515" numCol="1" vert="horz" anchor="t">
                <a:spAutoFit/>
              </a:bodyPr>
              <a:lstStyle/>
              <a:p>
                <a:pPr marL="0" indent="0" algn="ctr" defTabSz="1125220" eaLnBrk="0" latinLnBrk="0">
                  <a:lnSpc>
                    <a:spcPct val="150000"/>
                  </a:lnSpc>
                  <a:buFontTx/>
                  <a:buNone/>
                </a:pPr>
                <a:r>
                  <a:rPr lang="en-US" altLang="ko-KR" sz="184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</a:rPr>
                  <a:t>시스템</a:t>
                </a:r>
                <a:endParaRPr lang="ko-KR" altLang="en-US" sz="184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</a:endParaRPr>
              </a:p>
            </p:txBody>
          </p:sp>
        </p:grpSp>
        <p:grpSp>
          <p:nvGrpSpPr>
            <p:cNvPr id="26" name="그룹 131"/>
            <p:cNvGrpSpPr/>
            <p:nvPr/>
          </p:nvGrpSpPr>
          <p:grpSpPr>
            <a:xfrm rot="0">
              <a:off x="6355080" y="1781810"/>
              <a:ext cx="1942465" cy="1942465"/>
              <a:chOff x="6355080" y="1781810"/>
              <a:chExt cx="1942465" cy="1942465"/>
            </a:xfrm>
          </p:grpSpPr>
          <p:sp>
            <p:nvSpPr>
              <p:cNvPr id="10" name="타원 9"/>
              <p:cNvSpPr>
                <a:spLocks/>
              </p:cNvSpPr>
              <p:nvPr/>
            </p:nvSpPr>
            <p:spPr>
              <a:xfrm rot="0">
                <a:off x="6355080" y="1781810"/>
                <a:ext cx="1942465" cy="1942465"/>
              </a:xfrm>
              <a:prstGeom prst="ellipse"/>
              <a:noFill/>
              <a:ln w="12700" cap="flat" cmpd="sng">
                <a:solidFill>
                  <a:schemeClr val="bg1">
                    <a:lumMod val="85000"/>
                    <a:alpha val="10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12395" tIns="56515" rIns="112395" bIns="56515" numCol="1" vert="horz" anchor="ctr">
                <a:noAutofit/>
              </a:bodyPr>
              <a:lstStyle/>
              <a:p>
                <a:pPr marL="0" indent="0" algn="ctr" defTabSz="1125220" eaLnBrk="0" latinLnBrk="0">
                  <a:buFontTx/>
                  <a:buNone/>
                </a:pPr>
                <a:endParaRPr lang="ko-KR" altLang="en-US" sz="2215">
                  <a:solidFill>
                    <a:srgbClr val="FFFFFF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16" name="직사각형 15"/>
              <p:cNvSpPr>
                <a:spLocks/>
              </p:cNvSpPr>
              <p:nvPr/>
            </p:nvSpPr>
            <p:spPr>
              <a:xfrm rot="0">
                <a:off x="6528435" y="2510790"/>
                <a:ext cx="1593850" cy="539750"/>
              </a:xfrm>
              <a:prstGeom prst="rect"/>
              <a:noFill/>
            </p:spPr>
            <p:txBody>
              <a:bodyPr wrap="square" lIns="112395" tIns="56515" rIns="112395" bIns="56515" numCol="1" vert="horz" anchor="t">
                <a:spAutoFit/>
              </a:bodyPr>
              <a:lstStyle/>
              <a:p>
                <a:pPr marL="0" indent="0" algn="ctr" defTabSz="1125220" eaLnBrk="0" latinLnBrk="0">
                  <a:lnSpc>
                    <a:spcPct val="150000"/>
                  </a:lnSpc>
                  <a:buFontTx/>
                  <a:buNone/>
                </a:pPr>
                <a:r>
                  <a:rPr lang="en-US" altLang="ko-KR" sz="184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</a:rPr>
                  <a:t>그래픽</a:t>
                </a:r>
                <a:endParaRPr lang="ko-KR" altLang="en-US" sz="184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</a:endParaRPr>
              </a:p>
            </p:txBody>
          </p:sp>
        </p:grpSp>
        <p:grpSp>
          <p:nvGrpSpPr>
            <p:cNvPr id="27" name="그룹 134"/>
            <p:cNvGrpSpPr/>
            <p:nvPr/>
          </p:nvGrpSpPr>
          <p:grpSpPr>
            <a:xfrm rot="0">
              <a:off x="8644255" y="1788795"/>
              <a:ext cx="1942465" cy="1942465"/>
              <a:chOff x="8644255" y="1788795"/>
              <a:chExt cx="1942465" cy="1942465"/>
            </a:xfrm>
          </p:grpSpPr>
          <p:sp>
            <p:nvSpPr>
              <p:cNvPr id="28" name="도형 132"/>
              <p:cNvSpPr>
                <a:spLocks/>
              </p:cNvSpPr>
              <p:nvPr/>
            </p:nvSpPr>
            <p:spPr>
              <a:xfrm rot="0">
                <a:off x="8644255" y="1788795"/>
                <a:ext cx="1942465" cy="1942465"/>
              </a:xfrm>
              <a:prstGeom prst="ellipse"/>
              <a:noFill/>
              <a:ln w="19050" cap="flat" cmpd="sng">
                <a:solidFill>
                  <a:schemeClr val="bg1">
                    <a:lumMod val="65000"/>
                    <a:alpha val="10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12395" tIns="56515" rIns="112395" bIns="56515" numCol="1" vert="horz" anchor="ctr">
                <a:noAutofit/>
              </a:bodyPr>
              <a:lstStyle/>
              <a:p>
                <a:pPr marL="0" indent="0" algn="ctr" defTabSz="1125220" eaLnBrk="0" latinLnBrk="0">
                  <a:buFontTx/>
                  <a:buNone/>
                </a:pPr>
                <a:endParaRPr lang="ko-KR" altLang="en-US" sz="2215">
                  <a:solidFill>
                    <a:srgbClr val="FFFFFF"/>
                  </a:solidFill>
                  <a:latin typeface="Arial" charset="0"/>
                  <a:ea typeface="Arial" charset="0"/>
                </a:endParaRPr>
              </a:p>
            </p:txBody>
          </p:sp>
          <p:sp>
            <p:nvSpPr>
              <p:cNvPr id="29" name="도형 133"/>
              <p:cNvSpPr>
                <a:spLocks/>
              </p:cNvSpPr>
              <p:nvPr/>
            </p:nvSpPr>
            <p:spPr>
              <a:xfrm rot="0">
                <a:off x="8825865" y="2498725"/>
                <a:ext cx="1593850" cy="537845"/>
              </a:xfrm>
              <a:prstGeom prst="rect"/>
              <a:noFill/>
            </p:spPr>
            <p:txBody>
              <a:bodyPr wrap="square" lIns="112395" tIns="56515" rIns="112395" bIns="56515" numCol="1" vert="horz" anchor="t">
                <a:spAutoFit/>
              </a:bodyPr>
              <a:lstStyle/>
              <a:p>
                <a:pPr marL="0" indent="0" algn="ctr" defTabSz="1125220" eaLnBrk="0" latinLnBrk="0">
                  <a:lnSpc>
                    <a:spcPct val="150000"/>
                  </a:lnSpc>
                  <a:buFontTx/>
                  <a:buNone/>
                </a:pPr>
                <a:r>
                  <a:rPr lang="en-US" altLang="ko-KR" sz="184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charset="0"/>
                    <a:ea typeface="Arial" charset="0"/>
                  </a:rPr>
                  <a:t>개발 상황</a:t>
                </a:r>
                <a:endParaRPr lang="ko-KR" altLang="en-US" sz="184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charset="0"/>
                  <a:ea typeface="Arial" charset="0"/>
                </a:endParaRPr>
              </a:p>
            </p:txBody>
          </p:sp>
        </p:grpSp>
      </p:grpSp>
      <p:sp>
        <p:nvSpPr>
          <p:cNvPr id="31" name="도형 139"/>
          <p:cNvSpPr>
            <a:spLocks/>
          </p:cNvSpPr>
          <p:nvPr/>
        </p:nvSpPr>
        <p:spPr>
          <a:xfrm rot="0">
            <a:off x="1943100" y="4039235"/>
            <a:ext cx="1593850" cy="138620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게임 개요</a:t>
            </a:r>
            <a:endParaRPr lang="ko-KR" altLang="en-US" sz="184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스토리</a:t>
            </a:r>
            <a:endParaRPr lang="ko-KR" altLang="en-US" sz="184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컨셉</a:t>
            </a:r>
            <a:endParaRPr lang="ko-KR" altLang="en-US" sz="184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2" name="도형 140"/>
          <p:cNvSpPr>
            <a:spLocks/>
          </p:cNvSpPr>
          <p:nvPr/>
        </p:nvSpPr>
        <p:spPr>
          <a:xfrm rot="0">
            <a:off x="4229735" y="4039235"/>
            <a:ext cx="1593850" cy="138620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던전</a:t>
            </a:r>
            <a:endParaRPr lang="ko-KR" altLang="en-US" sz="184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성장</a:t>
            </a:r>
            <a:endParaRPr lang="ko-KR" altLang="en-US" sz="184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몬스터</a:t>
            </a:r>
            <a:endParaRPr lang="ko-KR" altLang="en-US" sz="184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33" name="도형 141"/>
          <p:cNvSpPr>
            <a:spLocks/>
          </p:cNvSpPr>
          <p:nvPr/>
        </p:nvSpPr>
        <p:spPr>
          <a:xfrm rot="0">
            <a:off x="6563995" y="4039235"/>
            <a:ext cx="1593850" cy="9620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캐릭터</a:t>
            </a:r>
            <a:endParaRPr lang="ko-KR" altLang="en-US" sz="184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algn="ctr" defTabSz="1125220" eaLnBrk="0" latinLnBrk="0">
              <a:lnSpc>
                <a:spcPct val="150000"/>
              </a:lnSpc>
              <a:buFontTx/>
              <a:buNone/>
            </a:pPr>
            <a:r>
              <a:rPr lang="en-US" altLang="ko-KR" sz="184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배경</a:t>
            </a:r>
            <a:endParaRPr lang="ko-KR" altLang="en-US" sz="184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853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69"/>
          <p:cNvSpPr>
            <a:spLocks/>
          </p:cNvSpPr>
          <p:nvPr/>
        </p:nvSpPr>
        <p:spPr>
          <a:xfrm rot="0">
            <a:off x="3648075" y="2811780"/>
            <a:ext cx="4900295" cy="124968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7385" spc="-180" b="1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게임 소개</a:t>
            </a:r>
            <a:endParaRPr lang="ko-KR" altLang="en-US" sz="7385" b="1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>
            <a:spLocks/>
          </p:cNvSpPr>
          <p:nvPr/>
        </p:nvSpPr>
        <p:spPr>
          <a:xfrm rot="0">
            <a:off x="1491615" y="3288030"/>
            <a:ext cx="4615180" cy="313626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제목 	- Daemonis</a:t>
            </a:r>
            <a:endParaRPr lang="ko-KR" altLang="en-US" sz="196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장르 	- 2D 탑다운 핵앤슬래시 RPG</a:t>
            </a:r>
            <a:endParaRPr lang="ko-KR" altLang="en-US" sz="196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ko-KR" altLang="en-US" sz="196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그래픽 	- 2D 픽셀아트</a:t>
            </a:r>
            <a:endParaRPr lang="ko-KR" altLang="en-US" sz="196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플랫폼 	- 모바일</a:t>
            </a:r>
            <a:endParaRPr lang="ko-KR" altLang="en-US" sz="196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1" name="직사각형 20"/>
          <p:cNvSpPr>
            <a:spLocks/>
          </p:cNvSpPr>
          <p:nvPr/>
        </p:nvSpPr>
        <p:spPr>
          <a:xfrm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소개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22" name="그림 1" descr="C:/Users/lionk/AppData/Roaming/PolarisOffice/ETemp/23740_10363832/fImage3900666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272915" y="1640840"/>
            <a:ext cx="3547745" cy="929640"/>
          </a:xfrm>
          <a:prstGeom prst="rect"/>
          <a:noFill/>
        </p:spPr>
      </p:pic>
      <p:sp>
        <p:nvSpPr>
          <p:cNvPr id="23" name="도형 1"/>
          <p:cNvSpPr>
            <a:spLocks/>
          </p:cNvSpPr>
          <p:nvPr/>
        </p:nvSpPr>
        <p:spPr>
          <a:xfrm rot="0">
            <a:off x="6499225" y="3285490"/>
            <a:ext cx="4615180" cy="253174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모티브	- 디아블로, 언디셈버, </a:t>
            </a:r>
            <a:endParaRPr lang="ko-KR" altLang="en-US" sz="196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                   패스오브 엑자일</a:t>
            </a:r>
            <a:endParaRPr lang="ko-KR" altLang="en-US" sz="196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144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17"/>
          <p:cNvSpPr>
            <a:spLocks/>
          </p:cNvSpPr>
          <p:nvPr/>
        </p:nvSpPr>
        <p:spPr>
          <a:xfrm rot="0"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소개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18"/>
          <p:cNvSpPr>
            <a:spLocks/>
          </p:cNvSpPr>
          <p:nvPr/>
        </p:nvSpPr>
        <p:spPr>
          <a:xfrm rot="0">
            <a:off x="3649345" y="1257935"/>
            <a:ext cx="4900930" cy="4921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스토리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도형 19"/>
          <p:cNvSpPr>
            <a:spLocks/>
          </p:cNvSpPr>
          <p:nvPr/>
        </p:nvSpPr>
        <p:spPr>
          <a:xfrm rot="0">
            <a:off x="1450975" y="2128520"/>
            <a:ext cx="9297035" cy="358457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ko-KR" altLang="ko-KR" sz="2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</a:t>
            </a:r>
            <a:r>
              <a:rPr lang="ko-KR" altLang="ko-KR" sz="2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1. 배경</a:t>
            </a:r>
            <a:endParaRPr lang="ko-KR" altLang="en-US" sz="22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여러가지 종족들이 존재하는 중간계 대륙 “바하룬”, 이곳에서 각 종족별로 모여서 각자의 터를 이루었다. 오랜시간 평화롭게 지내왔지만 7대 죄악의 악마들이 강력한 마기를 뿜어내는 마석으로 각 종족들을 세뇌시키고 타락시켜 이성을 잃게 만들었다.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2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2. 메인 스토리</a:t>
            </a:r>
            <a:endParaRPr lang="ko-KR" altLang="en-US" sz="22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이름없는 깊은 산 속 작은 마을에서 평범한 일상을 보내고 있는 주인공 “모리스”가 있었다. 어느 날 눈앞에 천사가 나타나서 악마들에게 중간계가 잠식당하고 있다는 사실을 알게되고, 힘을 전해줄테니 중간계의 악마들을 물리쳐달라는 부탁을 받게된다.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주인공 “모리스”는 천사의 힘을 받아 마법사의 길을 걸으며 중간계를 지키기 위한 모험을 떠난다.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27"/>
          <p:cNvSpPr>
            <a:spLocks/>
          </p:cNvSpPr>
          <p:nvPr/>
        </p:nvSpPr>
        <p:spPr>
          <a:xfrm rot="0"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소개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28"/>
          <p:cNvSpPr>
            <a:spLocks/>
          </p:cNvSpPr>
          <p:nvPr/>
        </p:nvSpPr>
        <p:spPr>
          <a:xfrm rot="0">
            <a:off x="3649345" y="1257935"/>
            <a:ext cx="4900930" cy="4921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플레이 순서</a:t>
            </a:r>
            <a:endParaRPr lang="ko-KR" altLang="en-US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도형 29"/>
          <p:cNvSpPr>
            <a:spLocks/>
          </p:cNvSpPr>
          <p:nvPr/>
        </p:nvSpPr>
        <p:spPr>
          <a:xfrm rot="0">
            <a:off x="1466850" y="2564765"/>
            <a:ext cx="9253220" cy="247713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   </a:t>
            </a: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1. 메인 스토리 진행</a:t>
            </a:r>
            <a:endParaRPr lang="ko-KR" altLang="en-US" sz="1965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메인 스토리는 7개의 액트로 나누어져 있다. 유저는 1액트부터 시작하여 7액트까지 클리어하며 스토리를 진행한다.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2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</a:t>
            </a: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2. 인베이드 게이트</a:t>
            </a:r>
            <a:endParaRPr lang="ko-KR" altLang="en-US" sz="22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메인 스토리를 7액트까지 클리어하여 엔딩을 본 유저는 각 액트의 맵을 배경으로 한 반복적으로 플레이 할수있는 던전 “인베이드 게이트”가 활성화된다. 게이트의 레벨을 높여가며 끊임없이 성장한다.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30"/>
          <p:cNvSpPr>
            <a:spLocks/>
          </p:cNvSpPr>
          <p:nvPr/>
        </p:nvSpPr>
        <p:spPr>
          <a:xfrm rot="0"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소개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31"/>
          <p:cNvSpPr>
            <a:spLocks/>
          </p:cNvSpPr>
          <p:nvPr/>
        </p:nvSpPr>
        <p:spPr>
          <a:xfrm rot="0">
            <a:off x="3649345" y="1257935"/>
            <a:ext cx="4900930" cy="4921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액트 컨셉 소개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6" name="표 32"/>
          <p:cNvGraphicFramePr>
            <a:graphicFrameLocks noGrp="1"/>
          </p:cNvGraphicFramePr>
          <p:nvPr/>
        </p:nvGraphicFramePr>
        <p:xfrm>
          <a:off x="1562735" y="2329180"/>
          <a:ext cx="9060815" cy="29914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48335"/>
                <a:gridCol w="1001395"/>
                <a:gridCol w="1184910"/>
                <a:gridCol w="1282065"/>
                <a:gridCol w="2043430"/>
                <a:gridCol w="1653540"/>
                <a:gridCol w="1247140"/>
              </a:tblGrid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번호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이름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배경 컨셉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주요 컬러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종족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보스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적정 레벨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나태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동굴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감색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코볼트, 오거, 트롤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벨페고르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 ~ 10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탐욕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폐허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황색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드워프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마몬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10 ~ 20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음욕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감옥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초록색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세이렌, 하피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아스모데우스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20 ~ 30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8290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분노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투기장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적황색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수인족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사탄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30 ~ 35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시기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교회 제단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자주색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엘프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레비아탄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35 ~ 40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6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인색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보물창고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황금색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골렘, 가디언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바알세불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40 ~ 45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835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교만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궁전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적색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호문쿨루스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루시퍼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45 ~ 50</a:t>
                      </a:r>
                      <a:endParaRPr lang="ko-KR" altLang="en-US" sz="1800" kern="1200" i="0" b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도형 170"/>
          <p:cNvSpPr>
            <a:spLocks/>
          </p:cNvSpPr>
          <p:nvPr/>
        </p:nvSpPr>
        <p:spPr>
          <a:xfrm rot="0">
            <a:off x="3524250" y="2802255"/>
            <a:ext cx="5153660" cy="1249680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7385" spc="-180" b="1">
                <a:solidFill>
                  <a:srgbClr val="000000">
                    <a:lumMod val="75000"/>
                    <a:lumOff val="25000"/>
                  </a:srgbClr>
                </a:solidFill>
                <a:latin typeface="Arial" charset="0"/>
                <a:ea typeface="Arial" charset="0"/>
              </a:rPr>
              <a:t>게임 시스템</a:t>
            </a:r>
            <a:endParaRPr lang="ko-KR" altLang="en-US" sz="7385" b="1">
              <a:solidFill>
                <a:srgbClr val="000000">
                  <a:lumMod val="75000"/>
                  <a:lumOff val="25000"/>
                </a:srgb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0" r="0" b="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 0"/>
          <p:cNvSpPr>
            <a:spLocks/>
          </p:cNvSpPr>
          <p:nvPr/>
        </p:nvSpPr>
        <p:spPr>
          <a:xfrm rot="0">
            <a:off x="6499225" y="3285490"/>
            <a:ext cx="4615180" cy="222948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Arial" charset="0"/>
              <a:ea typeface="Arial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rgbClr val="777878"/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bg2">
                  <a:lumMod val="50000"/>
                  <a:lumOff val="0"/>
                </a:schemeClr>
              </a:solidFill>
              <a:latin typeface="Arial" charset="0"/>
              <a:ea typeface="Arial" charset="0"/>
            </a:endParaRPr>
          </a:p>
        </p:txBody>
      </p:sp>
      <p:sp>
        <p:nvSpPr>
          <p:cNvPr id="24" name="도형 47"/>
          <p:cNvSpPr>
            <a:spLocks/>
          </p:cNvSpPr>
          <p:nvPr/>
        </p:nvSpPr>
        <p:spPr>
          <a:xfrm rot="0">
            <a:off x="899795" y="501650"/>
            <a:ext cx="1694815" cy="30289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l" fontAlgn="auto" defTabSz="112522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30" cap="none" b="0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게임 시스템</a:t>
            </a:r>
            <a:endParaRPr lang="ko-KR" altLang="en-US" sz="1230" cap="none" b="0" strike="noStrike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48"/>
          <p:cNvSpPr>
            <a:spLocks/>
          </p:cNvSpPr>
          <p:nvPr/>
        </p:nvSpPr>
        <p:spPr>
          <a:xfrm rot="0">
            <a:off x="3649345" y="1257935"/>
            <a:ext cx="4900930" cy="49212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algn="ctr" defTabSz="1125220" eaLnBrk="0" latinLnBrk="0">
              <a:buFontTx/>
              <a:buNone/>
            </a:pPr>
            <a:r>
              <a:rPr lang="en-US" altLang="ko-KR" sz="2460" b="1">
                <a:solidFill>
                  <a:schemeClr val="tx1">
                    <a:lumMod val="75000"/>
                    <a:lumOff val="25000"/>
                  </a:schemeClr>
                </a:solidFill>
                <a:latin typeface="Arial" charset="0"/>
                <a:ea typeface="Arial" charset="0"/>
              </a:rPr>
              <a:t>인베이드 게이트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도형 49"/>
          <p:cNvSpPr>
            <a:spLocks/>
          </p:cNvSpPr>
          <p:nvPr/>
        </p:nvSpPr>
        <p:spPr>
          <a:xfrm rot="0">
            <a:off x="1475105" y="1867535"/>
            <a:ext cx="9436100" cy="3307715"/>
          </a:xfrm>
          <a:prstGeom prst="rect"/>
          <a:noFill/>
        </p:spPr>
        <p:txBody>
          <a:bodyPr wrap="square" lIns="112395" tIns="56515" rIns="112395" bIns="56515" numCol="1" vert="horz" anchor="t">
            <a:spAutoFit/>
          </a:bodyPr>
          <a:lstStyle/>
          <a:p>
            <a:pPr marL="0" indent="0" defTabSz="1125220" eaLnBrk="0" latinLnBrk="0">
              <a:buFontTx/>
              <a:buNone/>
            </a:pPr>
            <a:r>
              <a:rPr lang="en-US" altLang="ko-KR" sz="22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</a:rPr>
              <a:t>   </a:t>
            </a: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1. 던전 진행</a:t>
            </a:r>
            <a:endParaRPr lang="ko-KR" altLang="en-US" sz="22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인베이드 게이트에 입장하게되면 화면의 우측에 게이지가 표시된다.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몬스터들을 잡아서 게이지를 모두 채우게 되면 보스방으로 이동할 수 있는 포탈이 열린다.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보스를 잡으면 던전이 클리어된다.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endParaRPr lang="ko-KR" altLang="en-US" sz="1965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965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  </a:t>
            </a:r>
            <a:r>
              <a:rPr lang="en-US" altLang="ko-KR" sz="2200" b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2. 종류</a:t>
            </a:r>
            <a:endParaRPr lang="ko-KR" altLang="en-US" sz="1965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 액트가 7가지가 있듯이 인베이드 게이트 또한 액트를 배경으로 하여 7개의 던전이 존재한다. 각 던전들은 던전 속에서 드랍되는 아이템 종류가 달라서 캐릭터를 성장시키려면 던전들을 골고루 돌아야 하며 자신이 필요한 아이템에 맞춰서 돌아야 한다.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  <a:p>
            <a:pPr marL="0" indent="0" defTabSz="1125220" eaLnBrk="0" latinLnBrk="0">
              <a:buFontTx/>
              <a:buNone/>
            </a:pPr>
            <a:r>
              <a:rPr lang="en-US" altLang="ko-KR" sz="1800">
                <a:solidFill>
                  <a:schemeClr val="tx1">
                    <a:lumMod val="65000"/>
                    <a:lumOff val="35000"/>
                  </a:schemeClr>
                </a:solidFill>
                <a:latin typeface="맑은 고딕" charset="0"/>
                <a:ea typeface="맑은 고딕" charset="0"/>
              </a:rPr>
              <a:t>던전마다 각각의 개별 던전레벨이 존재하며 던전 레벨이 높을수록 더 많은 아이템을 얻을 수 있다. 던전 레벨은 던전을 클리어했을 시 던전 경험치를 획득할 수 있다.</a:t>
            </a:r>
            <a:endParaRPr lang="ko-KR" altLang="en-US" sz="1800">
              <a:solidFill>
                <a:schemeClr val="tx1">
                  <a:lumMod val="65000"/>
                  <a:lumOff val="3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19</Pages>
  <Paragraphs>52</Paragraphs>
  <Words>182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이 경준</dc:creator>
  <cp:lastModifiedBy>이 경준</cp:lastModifiedBy>
  <dc:title>grey browser</dc:title>
  <cp:version>9.104.123.46490</cp:version>
</cp:coreProperties>
</file>