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381" r:id="rId12"/>
  </p:sldMasterIdLst>
  <p:sldIdLst>
    <p:sldId id="287" r:id="rId14"/>
    <p:sldId id="320" r:id="rId15"/>
    <p:sldId id="339" r:id="rId16"/>
    <p:sldId id="322" r:id="rId17"/>
    <p:sldId id="326" r:id="rId18"/>
    <p:sldId id="327" r:id="rId19"/>
    <p:sldId id="329" r:id="rId20"/>
    <p:sldId id="340" r:id="rId21"/>
    <p:sldId id="330" r:id="rId22"/>
    <p:sldId id="328" r:id="rId23"/>
    <p:sldId id="331" r:id="rId24"/>
    <p:sldId id="335" r:id="rId25"/>
    <p:sldId id="332" r:id="rId26"/>
    <p:sldId id="334" r:id="rId27"/>
    <p:sldId id="333" r:id="rId28"/>
    <p:sldId id="341" r:id="rId29"/>
    <p:sldId id="336" r:id="rId30"/>
    <p:sldId id="337" r:id="rId31"/>
    <p:sldId id="342" r:id="rId32"/>
    <p:sldId id="343" r:id="rId33"/>
    <p:sldId id="344" r:id="rId34"/>
    <p:sldId id="345" r:id="rId35"/>
    <p:sldId id="31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5A5A5A"/>
    <a:srgbClr val="FFFFFF"/>
    <a:srgbClr val="63BDC9"/>
    <a:srgbClr val="418595"/>
    <a:srgbClr val="1BADA6"/>
    <a:srgbClr val="A8D8D7"/>
    <a:srgbClr val="62A9BA"/>
    <a:srgbClr val="82CFDE"/>
    <a:srgbClr val="82BBC8"/>
    <a:srgbClr val="52BD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03" d="100"/>
          <a:sy n="103" d="100"/>
        </p:scale>
        <p:origin x="138" y="348"/>
      </p:cViewPr>
      <p:guideLst>
        <p:guide orient="horz" pos="2151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slide" Target="slides/slide20.xml"></Relationship><Relationship Id="rId34" Type="http://schemas.openxmlformats.org/officeDocument/2006/relationships/slide" Target="slides/slide21.xml"></Relationship><Relationship Id="rId35" Type="http://schemas.openxmlformats.org/officeDocument/2006/relationships/slide" Target="slides/slide22.xml"></Relationship><Relationship Id="rId36" Type="http://schemas.openxmlformats.org/officeDocument/2006/relationships/slide" Target="slides/slide23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7.jpeg"></Relationship><Relationship Id="rId2" Type="http://schemas.openxmlformats.org/officeDocument/2006/relationships/image" Target="../media/image5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60323241.png"></Relationship><Relationship Id="rId3" Type="http://schemas.openxmlformats.org/officeDocument/2006/relationships/image" Target="../media/fImage360012448467.jpeg"></Relationship><Relationship Id="rId4" Type="http://schemas.openxmlformats.org/officeDocument/2006/relationships/image" Target="../media/fImage130402466334.png"></Relationship><Relationship Id="rId5" Type="http://schemas.openxmlformats.org/officeDocument/2006/relationships/image" Target="../media/fImage17262476500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6032369169.png"></Relationship><Relationship Id="rId3" Type="http://schemas.openxmlformats.org/officeDocument/2006/relationships/image" Target="../media/fImage479212645724.jpeg"></Relationship><Relationship Id="rId4" Type="http://schemas.openxmlformats.org/officeDocument/2006/relationships/image" Target="../media/fImage45482651478.png"></Relationship><Relationship Id="rId5" Type="http://schemas.openxmlformats.org/officeDocument/2006/relationships/image" Target="../media/fImage110932669358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6032396962.png"></Relationship><Relationship Id="rId3" Type="http://schemas.openxmlformats.org/officeDocument/2006/relationships/image" Target="../media/fImage5632262674464.jpeg"></Relationship><Relationship Id="rId4" Type="http://schemas.openxmlformats.org/officeDocument/2006/relationships/image" Target="../media/fImage48222685705.png"></Relationship><Relationship Id="rId5" Type="http://schemas.openxmlformats.org/officeDocument/2006/relationships/image" Target="../media/fImage203452698145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6032803281.png"></Relationship><Relationship Id="rId3" Type="http://schemas.openxmlformats.org/officeDocument/2006/relationships/image" Target="../media/fImage3106892826827.jpeg"></Relationship><Relationship Id="rId4" Type="http://schemas.openxmlformats.org/officeDocument/2006/relationships/image" Target="../media/fImage9129012839961.jpeg"></Relationship><Relationship Id="rId5" Type="http://schemas.openxmlformats.org/officeDocument/2006/relationships/image" Target="../media/fImage290229284491.jpeg"></Relationship><Relationship Id="rId6" Type="http://schemas.openxmlformats.org/officeDocument/2006/relationships/image" Target="../media/fImage3614822852995.jpeg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2.jp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925195" y="5055870"/>
            <a:ext cx="4900295" cy="11677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이경준</a:t>
            </a: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- </a:t>
            </a: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팀장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김연찬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권범수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정범균</a:t>
            </a: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휴학</a:t>
            </a: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도형 169">
            <a:extLst>
              <a:ext uri="{FF2B5EF4-FFF2-40B4-BE49-F238E27FC236}">
                <a16:creationId xmlns:a16="http://schemas.microsoft.com/office/drawing/2014/main" id="{AAEE5429-206C-4E79-9992-ED5CEBB6700A}"/>
              </a:ext>
            </a:extLst>
          </p:cNvPr>
          <p:cNvSpPr>
            <a:spLocks/>
          </p:cNvSpPr>
          <p:nvPr/>
        </p:nvSpPr>
        <p:spPr>
          <a:xfrm>
            <a:off x="1807845" y="2520315"/>
            <a:ext cx="8576310" cy="13449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DAEMONIS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57415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5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37"/>
          <p:cNvSpPr>
            <a:spLocks/>
          </p:cNvSpPr>
          <p:nvPr/>
        </p:nvSpPr>
        <p:spPr>
          <a:xfrm>
            <a:off x="1475105" y="2167890"/>
            <a:ext cx="9253220" cy="41592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883423-2E1D-43A0-8C24-5AFB380BDE29}"/>
              </a:ext>
            </a:extLst>
          </p:cNvPr>
          <p:cNvSpPr/>
          <p:nvPr/>
        </p:nvSpPr>
        <p:spPr>
          <a:xfrm>
            <a:off x="2160270" y="2339975"/>
            <a:ext cx="2879725" cy="28797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5A5A5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 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A01E49-36EC-4754-8DC5-969346443D11}"/>
              </a:ext>
            </a:extLst>
          </p:cNvPr>
          <p:cNvSpPr/>
          <p:nvPr/>
        </p:nvSpPr>
        <p:spPr>
          <a:xfrm>
            <a:off x="7152005" y="2339975"/>
            <a:ext cx="2879725" cy="2879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5A5A5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비</a:t>
            </a:r>
          </a:p>
        </p:txBody>
      </p:sp>
      <p:sp>
        <p:nvSpPr>
          <p:cNvPr id="12" name="도형 31">
            <a:extLst>
              <a:ext uri="{FF2B5EF4-FFF2-40B4-BE49-F238E27FC236}">
                <a16:creationId xmlns:a16="http://schemas.microsoft.com/office/drawing/2014/main" id="{EC0A5FAC-1EDE-4998-8523-20A82D1C706A}"/>
              </a:ext>
            </a:extLst>
          </p:cNvPr>
          <p:cNvSpPr>
            <a:spLocks/>
          </p:cNvSpPr>
          <p:nvPr/>
        </p:nvSpPr>
        <p:spPr>
          <a:xfrm>
            <a:off x="3645535" y="1259840"/>
            <a:ext cx="4900930" cy="7296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성장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7" name="그룹 71"/>
          <p:cNvGrpSpPr/>
          <p:nvPr/>
        </p:nvGrpSpPr>
        <p:grpSpPr>
          <a:xfrm>
            <a:off x="1302385" y="1722755"/>
            <a:ext cx="3010535" cy="4105275"/>
            <a:chOff x="1302385" y="1722755"/>
            <a:chExt cx="3010535" cy="4105275"/>
          </a:xfrm>
        </p:grpSpPr>
        <p:sp>
          <p:nvSpPr>
            <p:cNvPr id="24" name="도형 51"/>
            <p:cNvSpPr>
              <a:spLocks/>
            </p:cNvSpPr>
            <p:nvPr/>
          </p:nvSpPr>
          <p:spPr>
            <a:xfrm rot="0">
              <a:off x="1302385" y="1722755"/>
              <a:ext cx="2833370" cy="410591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59"/>
            <p:cNvSpPr>
              <a:spLocks/>
            </p:cNvSpPr>
            <p:nvPr/>
          </p:nvSpPr>
          <p:spPr>
            <a:xfrm rot="0">
              <a:off x="1365250" y="1794510"/>
              <a:ext cx="1081405" cy="108140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60"/>
            <p:cNvSpPr>
              <a:spLocks/>
            </p:cNvSpPr>
            <p:nvPr/>
          </p:nvSpPr>
          <p:spPr>
            <a:xfrm rot="0">
              <a:off x="2561590" y="1789430"/>
              <a:ext cx="1747520" cy="39116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61"/>
            <p:cNvSpPr>
              <a:spLocks/>
            </p:cNvSpPr>
            <p:nvPr/>
          </p:nvSpPr>
          <p:spPr>
            <a:xfrm rot="0">
              <a:off x="1438275" y="1999615"/>
              <a:ext cx="930910" cy="66802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62"/>
            <p:cNvSpPr>
              <a:spLocks/>
            </p:cNvSpPr>
            <p:nvPr/>
          </p:nvSpPr>
          <p:spPr>
            <a:xfrm rot="0">
              <a:off x="2563495" y="2233295"/>
              <a:ext cx="1747520" cy="28321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63"/>
            <p:cNvSpPr>
              <a:spLocks/>
            </p:cNvSpPr>
            <p:nvPr/>
          </p:nvSpPr>
          <p:spPr>
            <a:xfrm rot="0">
              <a:off x="2566035" y="2045335"/>
              <a:ext cx="1747520" cy="28321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64"/>
            <p:cNvSpPr>
              <a:spLocks/>
            </p:cNvSpPr>
            <p:nvPr/>
          </p:nvSpPr>
          <p:spPr>
            <a:xfrm rot="0">
              <a:off x="2548890" y="2486660"/>
              <a:ext cx="1747520" cy="39116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65"/>
            <p:cNvSpPr>
              <a:spLocks/>
            </p:cNvSpPr>
            <p:nvPr/>
          </p:nvSpPr>
          <p:spPr>
            <a:xfrm rot="0">
              <a:off x="1367790" y="3009265"/>
              <a:ext cx="2689860" cy="39497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66"/>
            <p:cNvSpPr>
              <a:spLocks/>
            </p:cNvSpPr>
            <p:nvPr/>
          </p:nvSpPr>
          <p:spPr>
            <a:xfrm rot="0">
              <a:off x="1365250" y="3008630"/>
              <a:ext cx="2675255" cy="39116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7"/>
            <p:cNvSpPr>
              <a:spLocks/>
            </p:cNvSpPr>
            <p:nvPr/>
          </p:nvSpPr>
          <p:spPr>
            <a:xfrm rot="0">
              <a:off x="1370330" y="3488055"/>
              <a:ext cx="2689860" cy="137033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도형 68"/>
            <p:cNvSpPr>
              <a:spLocks/>
            </p:cNvSpPr>
            <p:nvPr/>
          </p:nvSpPr>
          <p:spPr>
            <a:xfrm rot="0">
              <a:off x="1384935" y="3495675"/>
              <a:ext cx="2675255" cy="122174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도형 69"/>
            <p:cNvSpPr>
              <a:spLocks/>
            </p:cNvSpPr>
            <p:nvPr/>
          </p:nvSpPr>
          <p:spPr>
            <a:xfrm rot="0">
              <a:off x="1372870" y="4936490"/>
              <a:ext cx="2689860" cy="81407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70"/>
            <p:cNvSpPr>
              <a:spLocks/>
            </p:cNvSpPr>
            <p:nvPr/>
          </p:nvSpPr>
          <p:spPr>
            <a:xfrm rot="0">
              <a:off x="1378585" y="4961255"/>
              <a:ext cx="2675255" cy="391160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세트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73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5"/>
          <p:cNvSpPr>
            <a:spLocks/>
          </p:cNvSpPr>
          <p:nvPr/>
        </p:nvSpPr>
        <p:spPr>
          <a:xfrm rot="0">
            <a:off x="4578350" y="2371090"/>
            <a:ext cx="6660515" cy="333756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457200" indent="-457200" defTabSz="1125220" eaLnBrk="0" latinLnBrk="0">
              <a:buFontTx/>
              <a:buNone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기본 스탯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-457200" defTabSz="1125220" eaLnBrk="0" latinLnBrk="0">
              <a:buFont typeface="+mj-lt"/>
              <a:buAutoNum type="arabicPeriod"/>
            </a:pP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장비의 기본 스탯이다. 강화를 통해 기본 스탯을 높일 수 있다. 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- 무기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	:</a:t>
            </a: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공격력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- 방어구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	:</a:t>
            </a: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방어력, 체력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등급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일반, 고급, 희귀, 영웅, 전설, 유물 총 6가지의 등급이 있다.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등급에 따라 기본 스탯의 변화는 없지만 나올 수 있는 추가 옵션의 개수와 값이 달라진다.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1">
            <a:extLst>
              <a:ext uri="{FF2B5EF4-FFF2-40B4-BE49-F238E27FC236}">
                <a16:creationId xmlns:a16="http://schemas.microsoft.com/office/drawing/2014/main" id="{41ED18BD-89D6-4160-9D63-6FB70A4CCB41}"/>
              </a:ext>
            </a:extLst>
          </p:cNvPr>
          <p:cNvSpPr>
            <a:spLocks/>
          </p:cNvSpPr>
          <p:nvPr/>
        </p:nvSpPr>
        <p:spPr>
          <a:xfrm>
            <a:off x="3645535" y="1259840"/>
            <a:ext cx="4900930" cy="7296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56C41C-F0F5-43C6-8CF3-481493449997}"/>
              </a:ext>
            </a:extLst>
          </p:cNvPr>
          <p:cNvSpPr/>
          <p:nvPr/>
        </p:nvSpPr>
        <p:spPr>
          <a:xfrm>
            <a:off x="2594610" y="2088515"/>
            <a:ext cx="438150" cy="22288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/>
          <p:cNvCxnSpPr/>
          <p:nvPr/>
        </p:nvCxnSpPr>
        <p:spPr>
          <a:xfrm rot="10800000" flipH="1" flipV="1">
            <a:off x="2594610" y="2200275"/>
            <a:ext cx="1984375" cy="1957070"/>
          </a:xfrm>
          <a:prstGeom prst="bentConnector3">
            <a:avLst>
              <a:gd name="adj1" fmla="val -11524"/>
            </a:avLst>
          </a:prstGeom>
          <a:ln w="31750" cap="flat" cmpd="sng">
            <a:solidFill>
              <a:schemeClr val="accent2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035E59-C903-4B6E-B766-9686AAA845E7}"/>
              </a:ext>
            </a:extLst>
          </p:cNvPr>
          <p:cNvSpPr/>
          <p:nvPr/>
        </p:nvSpPr>
        <p:spPr>
          <a:xfrm>
            <a:off x="2546350" y="2465070"/>
            <a:ext cx="1191895" cy="39052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98B1879-E7E6-4DBD-9B9A-BD98941C2709}"/>
              </a:ext>
            </a:extLst>
          </p:cNvPr>
          <p:cNvCxnSpPr>
            <a:stCxn id="41" idx="3"/>
          </p:cNvCxnSpPr>
          <p:nvPr/>
        </p:nvCxnSpPr>
        <p:spPr>
          <a:xfrm>
            <a:off x="3738245" y="2660015"/>
            <a:ext cx="840105" cy="49530"/>
          </a:xfrm>
          <a:prstGeom prst="bentConnector3">
            <a:avLst>
              <a:gd name="adj1" fmla="val 62217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>
            <a:off x="4578350" y="2370455"/>
            <a:ext cx="6659880" cy="361632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옵션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기본스탯이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아닌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부가적인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스탯들을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부여한다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아이템을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옵션의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종류를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바꾸거나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수치를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바꿀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defTabSz="1125220" eaLnBrk="0" latinLnBrk="0">
              <a:buFontTx/>
              <a:buNone/>
            </a:pP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ex)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공격력&amp;방어력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크리티컬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확률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&amp;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대미지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체력&amp;마나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회복력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이동&amp;공격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속도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회피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확률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en-US" altLang="ko-KR" sz="196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4. 세트 옵션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유물등급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장비에선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세트옵션이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붙어있는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존재한다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세트장비를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착용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했을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세트아이템의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컨셉에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맞는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시스템이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변경되는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능력이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생긴다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1">
            <a:extLst>
              <a:ext uri="{FF2B5EF4-FFF2-40B4-BE49-F238E27FC236}">
                <a16:creationId xmlns:a16="http://schemas.microsoft.com/office/drawing/2014/main" id="{5886C9A5-1FE4-45B2-A24E-C466FB7C945C}"/>
              </a:ext>
            </a:extLst>
          </p:cNvPr>
          <p:cNvSpPr>
            <a:spLocks/>
          </p:cNvSpPr>
          <p:nvPr/>
        </p:nvSpPr>
        <p:spPr>
          <a:xfrm>
            <a:off x="3645535" y="1259840"/>
            <a:ext cx="4900930" cy="7296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성장</a:t>
            </a:r>
          </a:p>
        </p:txBody>
      </p:sp>
      <p:grpSp>
        <p:nvGrpSpPr>
          <p:cNvPr id="21" name="그룹 71">
            <a:extLst>
              <a:ext uri="{FF2B5EF4-FFF2-40B4-BE49-F238E27FC236}">
                <a16:creationId xmlns:a16="http://schemas.microsoft.com/office/drawing/2014/main" id="{C82D26B2-54D1-4C06-98DF-FA8CC52DC727}"/>
              </a:ext>
            </a:extLst>
          </p:cNvPr>
          <p:cNvGrpSpPr/>
          <p:nvPr/>
        </p:nvGrpSpPr>
        <p:grpSpPr>
          <a:xfrm>
            <a:off x="1302385" y="1722755"/>
            <a:ext cx="3010535" cy="4105275"/>
            <a:chOff x="1302385" y="1722755"/>
            <a:chExt cx="3010535" cy="4105275"/>
          </a:xfrm>
        </p:grpSpPr>
        <p:sp>
          <p:nvSpPr>
            <p:cNvPr id="22" name="도형 51">
              <a:extLst>
                <a:ext uri="{FF2B5EF4-FFF2-40B4-BE49-F238E27FC236}">
                  <a16:creationId xmlns:a16="http://schemas.microsoft.com/office/drawing/2014/main" id="{EF96058A-FF26-48DF-9F5F-A5CA02B2587C}"/>
                </a:ext>
              </a:extLst>
            </p:cNvPr>
            <p:cNvSpPr>
              <a:spLocks/>
            </p:cNvSpPr>
            <p:nvPr/>
          </p:nvSpPr>
          <p:spPr>
            <a:xfrm>
              <a:off x="1302385" y="1722755"/>
              <a:ext cx="2832735" cy="410527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59">
              <a:extLst>
                <a:ext uri="{FF2B5EF4-FFF2-40B4-BE49-F238E27FC236}">
                  <a16:creationId xmlns:a16="http://schemas.microsoft.com/office/drawing/2014/main" id="{8F02BBCD-E673-451C-AF50-2022ADD0A737}"/>
                </a:ext>
              </a:extLst>
            </p:cNvPr>
            <p:cNvSpPr>
              <a:spLocks/>
            </p:cNvSpPr>
            <p:nvPr/>
          </p:nvSpPr>
          <p:spPr>
            <a:xfrm>
              <a:off x="1365250" y="1794510"/>
              <a:ext cx="1080770" cy="1080770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도형 60">
              <a:extLst>
                <a:ext uri="{FF2B5EF4-FFF2-40B4-BE49-F238E27FC236}">
                  <a16:creationId xmlns:a16="http://schemas.microsoft.com/office/drawing/2014/main" id="{BBF7267C-A82D-4ACB-81E3-C8BBF89F24FE}"/>
                </a:ext>
              </a:extLst>
            </p:cNvPr>
            <p:cNvSpPr>
              <a:spLocks/>
            </p:cNvSpPr>
            <p:nvPr/>
          </p:nvSpPr>
          <p:spPr>
            <a:xfrm>
              <a:off x="2561590" y="1789430"/>
              <a:ext cx="1746885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61">
              <a:extLst>
                <a:ext uri="{FF2B5EF4-FFF2-40B4-BE49-F238E27FC236}">
                  <a16:creationId xmlns:a16="http://schemas.microsoft.com/office/drawing/2014/main" id="{7C4D32AF-4C97-44E7-8799-3E6A6388236A}"/>
                </a:ext>
              </a:extLst>
            </p:cNvPr>
            <p:cNvSpPr>
              <a:spLocks/>
            </p:cNvSpPr>
            <p:nvPr/>
          </p:nvSpPr>
          <p:spPr>
            <a:xfrm>
              <a:off x="1438275" y="1999615"/>
              <a:ext cx="930275" cy="66738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도형 62">
              <a:extLst>
                <a:ext uri="{FF2B5EF4-FFF2-40B4-BE49-F238E27FC236}">
                  <a16:creationId xmlns:a16="http://schemas.microsoft.com/office/drawing/2014/main" id="{762095F6-A764-4133-B393-413D8BEE58F5}"/>
                </a:ext>
              </a:extLst>
            </p:cNvPr>
            <p:cNvSpPr>
              <a:spLocks/>
            </p:cNvSpPr>
            <p:nvPr/>
          </p:nvSpPr>
          <p:spPr>
            <a:xfrm>
              <a:off x="2563495" y="2233295"/>
              <a:ext cx="1746885" cy="28257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63">
              <a:extLst>
                <a:ext uri="{FF2B5EF4-FFF2-40B4-BE49-F238E27FC236}">
                  <a16:creationId xmlns:a16="http://schemas.microsoft.com/office/drawing/2014/main" id="{EC889272-A3A5-4175-9A75-9176B96AFC23}"/>
                </a:ext>
              </a:extLst>
            </p:cNvPr>
            <p:cNvSpPr>
              <a:spLocks/>
            </p:cNvSpPr>
            <p:nvPr/>
          </p:nvSpPr>
          <p:spPr>
            <a:xfrm>
              <a:off x="2566035" y="2045335"/>
              <a:ext cx="1746885" cy="28257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64">
              <a:extLst>
                <a:ext uri="{FF2B5EF4-FFF2-40B4-BE49-F238E27FC236}">
                  <a16:creationId xmlns:a16="http://schemas.microsoft.com/office/drawing/2014/main" id="{4F64AE08-5918-4DED-8C2A-04FAC30DC5F5}"/>
                </a:ext>
              </a:extLst>
            </p:cNvPr>
            <p:cNvSpPr>
              <a:spLocks/>
            </p:cNvSpPr>
            <p:nvPr/>
          </p:nvSpPr>
          <p:spPr>
            <a:xfrm>
              <a:off x="2548890" y="2486660"/>
              <a:ext cx="1746885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65">
              <a:extLst>
                <a:ext uri="{FF2B5EF4-FFF2-40B4-BE49-F238E27FC236}">
                  <a16:creationId xmlns:a16="http://schemas.microsoft.com/office/drawing/2014/main" id="{CF8A8E89-5007-4B14-9E7F-D3D88B96D90C}"/>
                </a:ext>
              </a:extLst>
            </p:cNvPr>
            <p:cNvSpPr>
              <a:spLocks/>
            </p:cNvSpPr>
            <p:nvPr/>
          </p:nvSpPr>
          <p:spPr>
            <a:xfrm>
              <a:off x="1367790" y="3009265"/>
              <a:ext cx="2689225" cy="39433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66">
              <a:extLst>
                <a:ext uri="{FF2B5EF4-FFF2-40B4-BE49-F238E27FC236}">
                  <a16:creationId xmlns:a16="http://schemas.microsoft.com/office/drawing/2014/main" id="{27E1E772-4592-4739-AD6B-F054DB643DBC}"/>
                </a:ext>
              </a:extLst>
            </p:cNvPr>
            <p:cNvSpPr>
              <a:spLocks/>
            </p:cNvSpPr>
            <p:nvPr/>
          </p:nvSpPr>
          <p:spPr>
            <a:xfrm>
              <a:off x="1365250" y="3008630"/>
              <a:ext cx="2674620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67">
              <a:extLst>
                <a:ext uri="{FF2B5EF4-FFF2-40B4-BE49-F238E27FC236}">
                  <a16:creationId xmlns:a16="http://schemas.microsoft.com/office/drawing/2014/main" id="{25E0495B-3FA7-4118-A2A9-45507ADBC089}"/>
                </a:ext>
              </a:extLst>
            </p:cNvPr>
            <p:cNvSpPr>
              <a:spLocks/>
            </p:cNvSpPr>
            <p:nvPr/>
          </p:nvSpPr>
          <p:spPr>
            <a:xfrm>
              <a:off x="1370330" y="3488055"/>
              <a:ext cx="2689225" cy="136969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68">
              <a:extLst>
                <a:ext uri="{FF2B5EF4-FFF2-40B4-BE49-F238E27FC236}">
                  <a16:creationId xmlns:a16="http://schemas.microsoft.com/office/drawing/2014/main" id="{0B65133B-1F09-4283-B1A9-CB43001C917C}"/>
                </a:ext>
              </a:extLst>
            </p:cNvPr>
            <p:cNvSpPr>
              <a:spLocks/>
            </p:cNvSpPr>
            <p:nvPr/>
          </p:nvSpPr>
          <p:spPr>
            <a:xfrm>
              <a:off x="1384935" y="3495675"/>
              <a:ext cx="2674620" cy="122110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69">
              <a:extLst>
                <a:ext uri="{FF2B5EF4-FFF2-40B4-BE49-F238E27FC236}">
                  <a16:creationId xmlns:a16="http://schemas.microsoft.com/office/drawing/2014/main" id="{193AC90D-F86D-442B-934E-DD27DC0D89F1}"/>
                </a:ext>
              </a:extLst>
            </p:cNvPr>
            <p:cNvSpPr>
              <a:spLocks/>
            </p:cNvSpPr>
            <p:nvPr/>
          </p:nvSpPr>
          <p:spPr>
            <a:xfrm>
              <a:off x="1372870" y="4936490"/>
              <a:ext cx="2689225" cy="81343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70">
              <a:extLst>
                <a:ext uri="{FF2B5EF4-FFF2-40B4-BE49-F238E27FC236}">
                  <a16:creationId xmlns:a16="http://schemas.microsoft.com/office/drawing/2014/main" id="{FDBEFE77-31A3-45EA-9515-38219CB196E1}"/>
                </a:ext>
              </a:extLst>
            </p:cNvPr>
            <p:cNvSpPr>
              <a:spLocks/>
            </p:cNvSpPr>
            <p:nvPr/>
          </p:nvSpPr>
          <p:spPr>
            <a:xfrm>
              <a:off x="1378585" y="4961255"/>
              <a:ext cx="2674620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세트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옵션</a:t>
              </a:r>
              <a:endPara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59E6DE-E34E-4D8E-B8BA-55DDA640657A}"/>
              </a:ext>
            </a:extLst>
          </p:cNvPr>
          <p:cNvSpPr/>
          <p:nvPr/>
        </p:nvSpPr>
        <p:spPr>
          <a:xfrm>
            <a:off x="1438275" y="3529965"/>
            <a:ext cx="1110615" cy="122110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611A34-F71A-45AC-832A-82FE66EC394A}"/>
              </a:ext>
            </a:extLst>
          </p:cNvPr>
          <p:cNvSpPr/>
          <p:nvPr/>
        </p:nvSpPr>
        <p:spPr>
          <a:xfrm>
            <a:off x="1438275" y="4970780"/>
            <a:ext cx="1110615" cy="381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BFAA0BD-ECBA-4875-A578-3E67362791E4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548890" y="2603500"/>
            <a:ext cx="2029460" cy="1537335"/>
          </a:xfrm>
          <a:prstGeom prst="bentConnector3">
            <a:avLst>
              <a:gd name="adj1" fmla="val 58735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823C810-305A-4CEF-8B9C-DC3ACB9307AF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548890" y="4585970"/>
            <a:ext cx="2029460" cy="575310"/>
          </a:xfrm>
          <a:prstGeom prst="bentConnector3">
            <a:avLst>
              <a:gd name="adj1" fmla="val 58735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도형 78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D77CE37-ED8F-4A8E-8FD8-BA6EDD5640C7}"/>
              </a:ext>
            </a:extLst>
          </p:cNvPr>
          <p:cNvSpPr/>
          <p:nvPr/>
        </p:nvSpPr>
        <p:spPr>
          <a:xfrm>
            <a:off x="1979930" y="3331210"/>
            <a:ext cx="1800225" cy="7200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몬스터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5D869D1-925A-458E-A83A-95FA66113A23}"/>
              </a:ext>
            </a:extLst>
          </p:cNvPr>
          <p:cNvSpPr/>
          <p:nvPr/>
        </p:nvSpPr>
        <p:spPr>
          <a:xfrm>
            <a:off x="5196205" y="2291715"/>
            <a:ext cx="1800225" cy="7200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원거리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2A644A-0379-479C-B028-D66E74D09F26}"/>
              </a:ext>
            </a:extLst>
          </p:cNvPr>
          <p:cNvSpPr/>
          <p:nvPr/>
        </p:nvSpPr>
        <p:spPr>
          <a:xfrm>
            <a:off x="5196205" y="4493895"/>
            <a:ext cx="1800225" cy="7200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근거리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C148CD-5306-4587-ACFD-BFA32831D118}"/>
              </a:ext>
            </a:extLst>
          </p:cNvPr>
          <p:cNvGrpSpPr/>
          <p:nvPr/>
        </p:nvGrpSpPr>
        <p:grpSpPr>
          <a:xfrm>
            <a:off x="8241030" y="1363345"/>
            <a:ext cx="2160270" cy="1649095"/>
            <a:chOff x="8241030" y="1363345"/>
            <a:chExt cx="2160270" cy="164909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E55B9B6-F8A0-4DB5-9656-E7133B7F2ACA}"/>
                </a:ext>
              </a:extLst>
            </p:cNvPr>
            <p:cNvSpPr/>
            <p:nvPr/>
          </p:nvSpPr>
          <p:spPr>
            <a:xfrm>
              <a:off x="8241030" y="1363345"/>
              <a:ext cx="2160270" cy="7200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직선 투사체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DE2E5BE-006E-4669-9FFD-00C547709EA8}"/>
                </a:ext>
              </a:extLst>
            </p:cNvPr>
            <p:cNvSpPr/>
            <p:nvPr/>
          </p:nvSpPr>
          <p:spPr>
            <a:xfrm>
              <a:off x="8241030" y="2291715"/>
              <a:ext cx="2160270" cy="7200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범위 장판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6915E7-BE5A-4115-A73E-9E49F7EBA8BC}"/>
              </a:ext>
            </a:extLst>
          </p:cNvPr>
          <p:cNvGrpSpPr/>
          <p:nvPr/>
        </p:nvGrpSpPr>
        <p:grpSpPr>
          <a:xfrm>
            <a:off x="8241030" y="3599815"/>
            <a:ext cx="2160270" cy="2513965"/>
            <a:chOff x="8241030" y="3599815"/>
            <a:chExt cx="2160270" cy="25139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8563E56-B822-4498-83C2-6ED34C728434}"/>
                </a:ext>
              </a:extLst>
            </p:cNvPr>
            <p:cNvSpPr/>
            <p:nvPr/>
          </p:nvSpPr>
          <p:spPr>
            <a:xfrm>
              <a:off x="8241030" y="3599815"/>
              <a:ext cx="2160270" cy="7200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근접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28E50E3-E166-498B-B97E-B1BEB38561D4}"/>
                </a:ext>
              </a:extLst>
            </p:cNvPr>
            <p:cNvSpPr/>
            <p:nvPr/>
          </p:nvSpPr>
          <p:spPr>
            <a:xfrm>
              <a:off x="8241030" y="4493895"/>
              <a:ext cx="2160270" cy="7200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돌진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F84CFDE-0B09-4F9B-AC17-1E0A00D42AB9}"/>
                </a:ext>
              </a:extLst>
            </p:cNvPr>
            <p:cNvSpPr/>
            <p:nvPr/>
          </p:nvSpPr>
          <p:spPr>
            <a:xfrm>
              <a:off x="8241030" y="5393690"/>
              <a:ext cx="2160270" cy="7200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피해 감소 스킬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3" name="도형 169">
            <a:extLst>
              <a:ext uri="{FF2B5EF4-FFF2-40B4-BE49-F238E27FC236}">
                <a16:creationId xmlns:a16="http://schemas.microsoft.com/office/drawing/2014/main" id="{FA4E50AE-F12F-4AE8-9504-17DA55760FAF}"/>
              </a:ext>
            </a:extLst>
          </p:cNvPr>
          <p:cNvSpPr>
            <a:spLocks/>
          </p:cNvSpPr>
          <p:nvPr/>
        </p:nvSpPr>
        <p:spPr>
          <a:xfrm>
            <a:off x="1080135" y="1619885"/>
            <a:ext cx="3599815" cy="1037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몬스터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7B83CD0-4B41-4966-98E2-A9AB58A8AE60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780155" y="2651760"/>
            <a:ext cx="1416050" cy="1039495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3D24A39-3506-439C-96CA-B08A3BF37A21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780155" y="3691255"/>
            <a:ext cx="1416050" cy="1162685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5A225-943E-443E-9170-662241047012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6995795" y="1723390"/>
            <a:ext cx="1244600" cy="929005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6391B8-3FA7-48E2-A10B-8B7398A17DB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6995795" y="2651760"/>
            <a:ext cx="12446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7CD321-C8BF-48AD-A531-FE44C7D21364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6995795" y="4853940"/>
            <a:ext cx="12446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C591FA8-F421-4E87-BB59-E5B5DECE13B5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6995795" y="3959860"/>
            <a:ext cx="1244600" cy="893445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EB2E14C-85ED-49F0-8209-72F5000DE42E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6995795" y="4853940"/>
            <a:ext cx="1244600" cy="899795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1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25"/>
          <p:cNvSpPr>
            <a:spLocks/>
          </p:cNvSpPr>
          <p:nvPr/>
        </p:nvSpPr>
        <p:spPr>
          <a:xfrm>
            <a:off x="4856480" y="1619885"/>
            <a:ext cx="6385560" cy="143764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일반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비해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배로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강하다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또한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일반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몬스터와는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달리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특수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상태를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가지고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28088"/>
              </p:ext>
            </p:extLst>
          </p:nvPr>
        </p:nvGraphicFramePr>
        <p:xfrm>
          <a:off x="2880000" y="3240000"/>
          <a:ext cx="836168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회피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플레이어의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공격을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일정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확률로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회피한다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광분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몬스터의 이동속도와 공격속도가 증가한다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운석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주변으로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강력한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운석이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일정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확률로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떨어진다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순간이동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주변으로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순간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이동한다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회복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몬스터의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체력이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매 초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회복된다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두려움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몬스터에게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피격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플레이어의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물약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사용이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제한된다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도형 128"/>
          <p:cNvSpPr>
            <a:spLocks/>
          </p:cNvSpPr>
          <p:nvPr/>
        </p:nvSpPr>
        <p:spPr>
          <a:xfrm>
            <a:off x="-703580" y="3947795"/>
            <a:ext cx="4900930" cy="45212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특수</a:t>
            </a:r>
            <a:r>
              <a:rPr lang="en-US" altLang="ko-KR" sz="2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</a:t>
            </a:r>
            <a:endParaRPr lang="ko-KR" alt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도형 169">
            <a:extLst>
              <a:ext uri="{FF2B5EF4-FFF2-40B4-BE49-F238E27FC236}">
                <a16:creationId xmlns:a16="http://schemas.microsoft.com/office/drawing/2014/main" id="{19D49796-624D-4467-BC99-B8C556B20696}"/>
              </a:ext>
            </a:extLst>
          </p:cNvPr>
          <p:cNvSpPr>
            <a:spLocks/>
          </p:cNvSpPr>
          <p:nvPr/>
        </p:nvSpPr>
        <p:spPr>
          <a:xfrm>
            <a:off x="1080135" y="1619885"/>
            <a:ext cx="3599815" cy="1037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몬스터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136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37"/>
          <p:cNvSpPr>
            <a:spLocks/>
          </p:cNvSpPr>
          <p:nvPr/>
        </p:nvSpPr>
        <p:spPr>
          <a:xfrm>
            <a:off x="1731010" y="2927350"/>
            <a:ext cx="8730615" cy="116078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정예몬스터와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같이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특수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상태도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부여된다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정예몬스터와의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차이점은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공격에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다양한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패턴들이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1">
            <a:extLst>
              <a:ext uri="{FF2B5EF4-FFF2-40B4-BE49-F238E27FC236}">
                <a16:creationId xmlns:a16="http://schemas.microsoft.com/office/drawing/2014/main" id="{91792AA2-6AE0-4C8C-B633-A49AD7293194}"/>
              </a:ext>
            </a:extLst>
          </p:cNvPr>
          <p:cNvSpPr>
            <a:spLocks/>
          </p:cNvSpPr>
          <p:nvPr/>
        </p:nvSpPr>
        <p:spPr>
          <a:xfrm>
            <a:off x="3645535" y="1259840"/>
            <a:ext cx="4901565" cy="728980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몬스터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169">
            <a:extLst>
              <a:ext uri="{FF2B5EF4-FFF2-40B4-BE49-F238E27FC236}">
                <a16:creationId xmlns:a16="http://schemas.microsoft.com/office/drawing/2014/main" id="{2540FD58-015E-44A4-B43D-01C0260524AB}"/>
              </a:ext>
            </a:extLst>
          </p:cNvPr>
          <p:cNvSpPr>
            <a:spLocks/>
          </p:cNvSpPr>
          <p:nvPr/>
        </p:nvSpPr>
        <p:spPr>
          <a:xfrm>
            <a:off x="3216275" y="2811780"/>
            <a:ext cx="5760085" cy="13449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그래픽</a:t>
            </a:r>
            <a:endParaRPr lang="ko-KR" altLang="en-US" sz="8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2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1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90" y="2295525"/>
            <a:ext cx="3372485" cy="3220085"/>
          </a:xfrm>
          <a:prstGeom prst="rect">
            <a:avLst/>
          </a:prstGeom>
          <a:noFill/>
        </p:spPr>
      </p:pic>
      <p:sp>
        <p:nvSpPr>
          <p:cNvPr id="27" name="도형 154"/>
          <p:cNvSpPr>
            <a:spLocks/>
          </p:cNvSpPr>
          <p:nvPr/>
        </p:nvSpPr>
        <p:spPr>
          <a:xfrm>
            <a:off x="5388610" y="3109595"/>
            <a:ext cx="5581650" cy="145288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본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애니메이션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본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애니메이션을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각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파츠만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제작하여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동일한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애니메이션에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교체하는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방식을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사용한다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1">
            <a:extLst>
              <a:ext uri="{FF2B5EF4-FFF2-40B4-BE49-F238E27FC236}">
                <a16:creationId xmlns:a16="http://schemas.microsoft.com/office/drawing/2014/main" id="{9C79F655-38DD-4397-9C70-CFE2C88B3CB2}"/>
              </a:ext>
            </a:extLst>
          </p:cNvPr>
          <p:cNvSpPr>
            <a:spLocks/>
          </p:cNvSpPr>
          <p:nvPr/>
        </p:nvSpPr>
        <p:spPr>
          <a:xfrm>
            <a:off x="3645535" y="1259840"/>
            <a:ext cx="4901565" cy="728980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플레이어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5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155"/>
          <p:cNvSpPr>
            <a:spLocks/>
          </p:cNvSpPr>
          <p:nvPr/>
        </p:nvSpPr>
        <p:spPr>
          <a:xfrm>
            <a:off x="7308850" y="3286760"/>
            <a:ext cx="3881120" cy="116078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타일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맵</a:t>
            </a: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타일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각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팔레트를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제작하여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제작한다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57"/>
          <p:cNvSpPr>
            <a:spLocks/>
          </p:cNvSpPr>
          <p:nvPr/>
        </p:nvSpPr>
        <p:spPr>
          <a:xfrm>
            <a:off x="5072380" y="2926715"/>
            <a:ext cx="1607185" cy="36004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팔라딘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스토리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도형 158"/>
          <p:cNvSpPr>
            <a:spLocks/>
          </p:cNvSpPr>
          <p:nvPr/>
        </p:nvSpPr>
        <p:spPr>
          <a:xfrm>
            <a:off x="5923280" y="5657215"/>
            <a:ext cx="1607185" cy="36004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인투더던전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그림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" y="1092835"/>
            <a:ext cx="3930015" cy="2192655"/>
          </a:xfrm>
          <a:prstGeom prst="rect">
            <a:avLst/>
          </a:pr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16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" y="3837940"/>
            <a:ext cx="4867910" cy="2181860"/>
          </a:xfrm>
          <a:prstGeom prst="rect">
            <a:avLst/>
          </a:pr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도형 169">
            <a:extLst>
              <a:ext uri="{FF2B5EF4-FFF2-40B4-BE49-F238E27FC236}">
                <a16:creationId xmlns:a16="http://schemas.microsoft.com/office/drawing/2014/main" id="{167A12C7-D7E2-4672-9F1D-8B3149E63CBA}"/>
              </a:ext>
            </a:extLst>
          </p:cNvPr>
          <p:cNvSpPr>
            <a:spLocks/>
          </p:cNvSpPr>
          <p:nvPr/>
        </p:nvSpPr>
        <p:spPr>
          <a:xfrm>
            <a:off x="7449820" y="1619885"/>
            <a:ext cx="3599815" cy="1037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배 경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815" cy="2230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1"/>
          <p:cNvSpPr>
            <a:spLocks/>
          </p:cNvSpPr>
          <p:nvPr/>
        </p:nvSpPr>
        <p:spPr>
          <a:xfrm rot="0">
            <a:off x="899795" y="501650"/>
            <a:ext cx="1695450" cy="30353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게임 </a:t>
            </a:r>
            <a:r>
              <a:rPr lang="ko-KR" altLang="en-US" sz="123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그래픽</a:t>
            </a:r>
            <a:endParaRPr lang="ko-KR" altLang="en-US" sz="123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도형 12"/>
          <p:cNvSpPr>
            <a:spLocks/>
          </p:cNvSpPr>
          <p:nvPr/>
        </p:nvSpPr>
        <p:spPr>
          <a:xfrm rot="0">
            <a:off x="3960495" y="892175"/>
            <a:ext cx="3600450" cy="7289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spc="-170" b="0">
                <a:solidFill>
                  <a:srgbClr val="5A5A5A"/>
                </a:solidFill>
                <a:latin typeface="Arial" charset="0"/>
                <a:ea typeface="Arial" charset="0"/>
              </a:rPr>
              <a:t>배경 예시</a:t>
            </a:r>
            <a:endParaRPr lang="ko-KR" altLang="en-US" sz="4000" b="0">
              <a:solidFill>
                <a:srgbClr val="5A5A5A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도형 13"/>
          <p:cNvSpPr>
            <a:spLocks/>
          </p:cNvSpPr>
          <p:nvPr/>
        </p:nvSpPr>
        <p:spPr>
          <a:xfrm rot="0">
            <a:off x="1269365" y="1557655"/>
            <a:ext cx="3881755" cy="452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나태 - 동굴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14" descr="C:/Users/lionk/AppData/Roaming/PolarisOffice/ETemp/18412_19903728/fImage36001244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9365" y="2226310"/>
            <a:ext cx="3836670" cy="3236595"/>
          </a:xfrm>
          <a:prstGeom prst="rect"/>
          <a:noFill/>
        </p:spPr>
      </p:pic>
      <p:pic>
        <p:nvPicPr>
          <p:cNvPr id="28" name="그림 16" descr="C:/Users/lionk/AppData/Roaming/PolarisOffice/ETemp/18412_19903728/fImage1304024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07095" y="2898140"/>
            <a:ext cx="1896110" cy="1905635"/>
          </a:xfrm>
          <a:prstGeom prst="rect"/>
          <a:noFill/>
        </p:spPr>
      </p:pic>
      <p:pic>
        <p:nvPicPr>
          <p:cNvPr id="29" name="그림 17" descr="C:/Users/lionk/AppData/Roaming/PolarisOffice/ETemp/18412_19903728/fImage172624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6170" y="3537585"/>
            <a:ext cx="1238885" cy="629285"/>
          </a:xfrm>
          <a:prstGeom prst="rect"/>
          <a:noFill/>
        </p:spPr>
      </p:pic>
      <p:sp>
        <p:nvSpPr>
          <p:cNvPr id="30" name="도형 19"/>
          <p:cNvSpPr>
            <a:spLocks/>
          </p:cNvSpPr>
          <p:nvPr/>
        </p:nvSpPr>
        <p:spPr>
          <a:xfrm rot="0">
            <a:off x="2409825" y="5551805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참고 이미지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도형 20"/>
          <p:cNvSpPr>
            <a:spLocks/>
          </p:cNvSpPr>
          <p:nvPr/>
        </p:nvSpPr>
        <p:spPr>
          <a:xfrm rot="0">
            <a:off x="6005195" y="5464810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팔레트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21"/>
          <p:cNvSpPr>
            <a:spLocks/>
          </p:cNvSpPr>
          <p:nvPr/>
        </p:nvSpPr>
        <p:spPr>
          <a:xfrm rot="0">
            <a:off x="8651875" y="5518150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인게임 예시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934720" y="501650"/>
            <a:ext cx="1694180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</a:p>
        </p:txBody>
      </p:sp>
      <p:sp>
        <p:nvSpPr>
          <p:cNvPr id="31" name="도형 139"/>
          <p:cNvSpPr>
            <a:spLocks/>
          </p:cNvSpPr>
          <p:nvPr/>
        </p:nvSpPr>
        <p:spPr>
          <a:xfrm>
            <a:off x="1929765" y="4140200"/>
            <a:ext cx="1800225" cy="132207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스토리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도형 140"/>
          <p:cNvSpPr>
            <a:spLocks/>
          </p:cNvSpPr>
          <p:nvPr/>
        </p:nvSpPr>
        <p:spPr>
          <a:xfrm>
            <a:off x="5299075" y="4140200"/>
            <a:ext cx="2333625" cy="132207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인베이드</a:t>
            </a:r>
            <a:r>
              <a:rPr lang="ko-KR" altLang="en-US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게이트</a:t>
            </a:r>
            <a:endParaRPr lang="en-US" altLang="ko-KR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성장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도형 141"/>
          <p:cNvSpPr>
            <a:spLocks/>
          </p:cNvSpPr>
          <p:nvPr/>
        </p:nvSpPr>
        <p:spPr>
          <a:xfrm>
            <a:off x="8565515" y="4140200"/>
            <a:ext cx="1800225" cy="910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25B681-8C65-4BCC-9B7F-E4D391A6196A}"/>
              </a:ext>
            </a:extLst>
          </p:cNvPr>
          <p:cNvSpPr/>
          <p:nvPr/>
        </p:nvSpPr>
        <p:spPr>
          <a:xfrm>
            <a:off x="1929765" y="1800225"/>
            <a:ext cx="1800225" cy="18002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5C5D252-A169-4A18-93C9-68EBFB9C75F6}"/>
              </a:ext>
            </a:extLst>
          </p:cNvPr>
          <p:cNvSpPr/>
          <p:nvPr/>
        </p:nvSpPr>
        <p:spPr>
          <a:xfrm>
            <a:off x="5196205" y="1800225"/>
            <a:ext cx="1800225" cy="1800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FD77D95-A569-4224-B262-B3216869CDB8}"/>
              </a:ext>
            </a:extLst>
          </p:cNvPr>
          <p:cNvSpPr/>
          <p:nvPr/>
        </p:nvSpPr>
        <p:spPr>
          <a:xfrm>
            <a:off x="8462010" y="1800225"/>
            <a:ext cx="1800225" cy="18002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815" cy="2230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22"/>
          <p:cNvSpPr>
            <a:spLocks/>
          </p:cNvSpPr>
          <p:nvPr/>
        </p:nvSpPr>
        <p:spPr>
          <a:xfrm rot="0">
            <a:off x="899795" y="501650"/>
            <a:ext cx="1695450" cy="30353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게임 </a:t>
            </a:r>
            <a:r>
              <a:rPr lang="ko-KR" altLang="en-US" sz="123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그래픽</a:t>
            </a:r>
            <a:endParaRPr lang="ko-KR" altLang="en-US" sz="123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도형 23"/>
          <p:cNvSpPr>
            <a:spLocks/>
          </p:cNvSpPr>
          <p:nvPr/>
        </p:nvSpPr>
        <p:spPr>
          <a:xfrm rot="0">
            <a:off x="1269365" y="1557655"/>
            <a:ext cx="3881755" cy="452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탐욕 - 폐허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4"/>
          <p:cNvSpPr>
            <a:spLocks/>
          </p:cNvSpPr>
          <p:nvPr/>
        </p:nvSpPr>
        <p:spPr>
          <a:xfrm rot="0">
            <a:off x="3960495" y="892175"/>
            <a:ext cx="3600450" cy="7289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spc="-170" b="0">
                <a:solidFill>
                  <a:srgbClr val="5A5A5A"/>
                </a:solidFill>
                <a:latin typeface="Arial" charset="0"/>
                <a:ea typeface="Arial" charset="0"/>
              </a:rPr>
              <a:t>배경 예시</a:t>
            </a:r>
            <a:endParaRPr lang="ko-KR" altLang="en-US" sz="4000" b="0">
              <a:solidFill>
                <a:srgbClr val="5A5A5A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도형 25"/>
          <p:cNvSpPr>
            <a:spLocks/>
          </p:cNvSpPr>
          <p:nvPr/>
        </p:nvSpPr>
        <p:spPr>
          <a:xfrm rot="0">
            <a:off x="2409825" y="5551805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참고 이미지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도형 26"/>
          <p:cNvSpPr>
            <a:spLocks/>
          </p:cNvSpPr>
          <p:nvPr/>
        </p:nvSpPr>
        <p:spPr>
          <a:xfrm rot="0">
            <a:off x="6005195" y="5464810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팔레트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27"/>
          <p:cNvSpPr>
            <a:spLocks/>
          </p:cNvSpPr>
          <p:nvPr/>
        </p:nvSpPr>
        <p:spPr>
          <a:xfrm rot="0">
            <a:off x="8651875" y="5518150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인게임 예시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0" name="그림 34" descr="C:/Users/lionk/AppData/Roaming/PolarisOffice/ETemp/18412_19903728/fImage47921264572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3980" y="2630805"/>
            <a:ext cx="3693795" cy="2325370"/>
          </a:xfrm>
          <a:prstGeom prst="rect"/>
          <a:noFill/>
        </p:spPr>
      </p:pic>
      <p:pic>
        <p:nvPicPr>
          <p:cNvPr id="31" name="그림 35" descr="C:/Users/lionk/AppData/Roaming/PolarisOffice/ETemp/18412_19903728/fImage4548265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1390" y="3509645"/>
            <a:ext cx="1515110" cy="772160"/>
          </a:xfrm>
          <a:prstGeom prst="rect"/>
          <a:noFill/>
        </p:spPr>
      </p:pic>
      <p:pic>
        <p:nvPicPr>
          <p:cNvPr id="32" name="그림 36" descr="C:/Users/lionk/AppData/Roaming/PolarisOffice/ETemp/18412_19903728/fImage1109326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16620" y="2896235"/>
            <a:ext cx="1877060" cy="1886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815" cy="2230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28"/>
          <p:cNvSpPr>
            <a:spLocks/>
          </p:cNvSpPr>
          <p:nvPr/>
        </p:nvSpPr>
        <p:spPr>
          <a:xfrm rot="0">
            <a:off x="899795" y="501650"/>
            <a:ext cx="1695450" cy="30353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게임 </a:t>
            </a:r>
            <a:r>
              <a:rPr lang="ko-KR" altLang="en-US" sz="123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그래픽</a:t>
            </a:r>
            <a:endParaRPr lang="ko-KR" altLang="en-US" sz="123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도형 29"/>
          <p:cNvSpPr>
            <a:spLocks/>
          </p:cNvSpPr>
          <p:nvPr/>
        </p:nvSpPr>
        <p:spPr>
          <a:xfrm rot="0">
            <a:off x="1269365" y="1557655"/>
            <a:ext cx="3881755" cy="452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음욕 - 감옥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30"/>
          <p:cNvSpPr>
            <a:spLocks/>
          </p:cNvSpPr>
          <p:nvPr/>
        </p:nvSpPr>
        <p:spPr>
          <a:xfrm rot="0">
            <a:off x="3960495" y="892175"/>
            <a:ext cx="3600450" cy="7289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spc="-170" b="0">
                <a:solidFill>
                  <a:srgbClr val="5A5A5A"/>
                </a:solidFill>
                <a:latin typeface="Arial" charset="0"/>
                <a:ea typeface="Arial" charset="0"/>
              </a:rPr>
              <a:t>배경 예시</a:t>
            </a:r>
            <a:endParaRPr lang="ko-KR" altLang="en-US" sz="4000" b="0">
              <a:solidFill>
                <a:srgbClr val="5A5A5A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도형 31"/>
          <p:cNvSpPr>
            <a:spLocks/>
          </p:cNvSpPr>
          <p:nvPr/>
        </p:nvSpPr>
        <p:spPr>
          <a:xfrm rot="0">
            <a:off x="2409825" y="5551805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참고 이미지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도형 32"/>
          <p:cNvSpPr>
            <a:spLocks/>
          </p:cNvSpPr>
          <p:nvPr/>
        </p:nvSpPr>
        <p:spPr>
          <a:xfrm rot="0">
            <a:off x="6005195" y="5464810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팔레트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33"/>
          <p:cNvSpPr>
            <a:spLocks/>
          </p:cNvSpPr>
          <p:nvPr/>
        </p:nvSpPr>
        <p:spPr>
          <a:xfrm rot="0">
            <a:off x="8651875" y="5518150"/>
            <a:ext cx="160782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인게임 예시</a:t>
            </a:r>
            <a:endParaRPr lang="ko-KR" altLang="en-US" sz="160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0" name="그림 37" descr="C:/Users/lionk/AppData/Roaming/PolarisOffice/ETemp/18412_19903728/fImage563226267446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5615" y="2245360"/>
            <a:ext cx="2914015" cy="3027045"/>
          </a:xfrm>
          <a:prstGeom prst="rect"/>
          <a:noFill/>
        </p:spPr>
      </p:pic>
      <p:pic>
        <p:nvPicPr>
          <p:cNvPr id="31" name="그림 38" descr="C:/Users/lionk/AppData/Roaming/PolarisOffice/ETemp/18412_19903728/fImage4822268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28665" y="3590290"/>
            <a:ext cx="1953260" cy="486410"/>
          </a:xfrm>
          <a:prstGeom prst="rect"/>
          <a:noFill/>
        </p:spPr>
      </p:pic>
      <p:pic>
        <p:nvPicPr>
          <p:cNvPr id="32" name="그림 39" descr="C:/Users/lionk/AppData/Roaming/PolarisOffice/ETemp/18412_19903728/fImage20345269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3600" y="2893060"/>
            <a:ext cx="1943735" cy="1943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815" cy="2230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899795" y="501650"/>
            <a:ext cx="1695450" cy="30353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게임 </a:t>
            </a:r>
            <a:r>
              <a:rPr lang="ko-KR" altLang="en-US" sz="123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그래픽</a:t>
            </a:r>
            <a:endParaRPr lang="ko-KR" altLang="en-US" sz="123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946150" y="2266950"/>
            <a:ext cx="2263775" cy="4210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4. 분노 - 투기장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960495" y="892175"/>
            <a:ext cx="3600450" cy="7289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spc="-170" b="0">
                <a:solidFill>
                  <a:srgbClr val="5A5A5A"/>
                </a:solidFill>
                <a:latin typeface="Arial" charset="0"/>
                <a:ea typeface="Arial" charset="0"/>
              </a:rPr>
              <a:t>배경 예시</a:t>
            </a:r>
            <a:endParaRPr lang="ko-KR" altLang="en-US" sz="4000" b="0">
              <a:solidFill>
                <a:srgbClr val="5A5A5A"/>
              </a:solidFill>
              <a:latin typeface="Arial" charset="0"/>
              <a:ea typeface="Arial" charset="0"/>
            </a:endParaRPr>
          </a:p>
        </p:txBody>
      </p:sp>
      <p:pic>
        <p:nvPicPr>
          <p:cNvPr id="27" name="그림 41" descr="C:/Users/lionk/AppData/Roaming/PolarisOffice/ETemp/18412_19903728/fImage310689282682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3905" y="3128645"/>
            <a:ext cx="2626995" cy="1863725"/>
          </a:xfrm>
          <a:prstGeom prst="rect"/>
          <a:noFill/>
        </p:spPr>
      </p:pic>
      <p:pic>
        <p:nvPicPr>
          <p:cNvPr id="28" name="그림 42" descr="C:/Users/lionk/AppData/Roaming/PolarisOffice/ETemp/18412_19903728/fImage912901283996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6160" y="2898140"/>
            <a:ext cx="1901825" cy="2324735"/>
          </a:xfrm>
          <a:prstGeom prst="rect"/>
          <a:noFill/>
        </p:spPr>
      </p:pic>
      <p:pic>
        <p:nvPicPr>
          <p:cNvPr id="29" name="그림 43" descr="C:/Users/lionk/AppData/Roaming/PolarisOffice/ETemp/18412_19903728/fImage290229284491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40070" y="3159760"/>
            <a:ext cx="3043555" cy="1803400"/>
          </a:xfrm>
          <a:prstGeom prst="rect"/>
          <a:noFill/>
        </p:spPr>
      </p:pic>
      <p:pic>
        <p:nvPicPr>
          <p:cNvPr id="30" name="그림 44" descr="C:/Users/lionk/AppData/Roaming/PolarisOffice/ETemp/18412_19903728/fImage3614822852995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62695" y="3103880"/>
            <a:ext cx="2564130" cy="1913255"/>
          </a:xfrm>
          <a:prstGeom prst="rect"/>
          <a:noFill/>
        </p:spPr>
      </p:pic>
      <p:sp>
        <p:nvSpPr>
          <p:cNvPr id="31" name="도형 45"/>
          <p:cNvSpPr>
            <a:spLocks/>
          </p:cNvSpPr>
          <p:nvPr/>
        </p:nvSpPr>
        <p:spPr>
          <a:xfrm rot="0">
            <a:off x="3368675" y="2257425"/>
            <a:ext cx="2379345" cy="4210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5. 시기 - 교회제단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46"/>
          <p:cNvSpPr>
            <a:spLocks/>
          </p:cNvSpPr>
          <p:nvPr/>
        </p:nvSpPr>
        <p:spPr>
          <a:xfrm rot="0">
            <a:off x="5978525" y="2266950"/>
            <a:ext cx="2379345" cy="4210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6. 인색 - 보물창고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47"/>
          <p:cNvSpPr>
            <a:spLocks/>
          </p:cNvSpPr>
          <p:nvPr/>
        </p:nvSpPr>
        <p:spPr>
          <a:xfrm rot="0">
            <a:off x="8961120" y="2263775"/>
            <a:ext cx="2379345" cy="4210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7. 교만 - 궁전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3"/>
          <p:cNvSpPr>
            <a:spLocks/>
          </p:cNvSpPr>
          <p:nvPr/>
        </p:nvSpPr>
        <p:spPr>
          <a:xfrm>
            <a:off x="3006090" y="2802255"/>
            <a:ext cx="6179820" cy="13449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8000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8000" dirty="0">
              <a:solidFill>
                <a:srgbClr val="000000">
                  <a:lumMod val="75000"/>
                  <a:lumOff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69"/>
          <p:cNvSpPr>
            <a:spLocks/>
          </p:cNvSpPr>
          <p:nvPr/>
        </p:nvSpPr>
        <p:spPr>
          <a:xfrm>
            <a:off x="3646170" y="2811780"/>
            <a:ext cx="4900295" cy="13449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소개</a:t>
            </a:r>
            <a:endParaRPr lang="ko-KR" altLang="en-US" sz="8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6096000" y="1752600"/>
            <a:ext cx="4615815" cy="343852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제목</a:t>
            </a: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	- Daemonis (</a:t>
            </a:r>
            <a:r>
              <a:rPr lang="ko-KR" altLang="en-US" sz="1965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데모니스</a:t>
            </a: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)</a:t>
            </a: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장르 	- 2D 탑다운 핵앤슬래시 RPG</a:t>
            </a: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1965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그래픽 	- 2D 픽셀아트</a:t>
            </a: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플랫폼 	- 모바일</a:t>
            </a: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1965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모티브</a:t>
            </a: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- </a:t>
            </a:r>
            <a:r>
              <a:rPr lang="ko-KR" altLang="en-US" sz="1965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디아블로</a:t>
            </a: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965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언디셈버</a:t>
            </a:r>
            <a:r>
              <a:rPr lang="en-US" altLang="ko-KR" sz="1965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	  </a:t>
            </a:r>
            <a:r>
              <a:rPr lang="ko-KR" altLang="en-US" sz="1965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패스오브 엑자일</a:t>
            </a:r>
            <a:endParaRPr lang="ko-KR" altLang="en-US" sz="1965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1" descr="C:/Users/lionk/AppData/Roaming/PolarisOffice/ETemp/18412_19903728/image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2835" y="3472815"/>
            <a:ext cx="4320540" cy="1132840"/>
          </a:xfrm>
          <a:prstGeom prst="rect"/>
          <a:noFill/>
        </p:spPr>
      </p:pic>
      <p:sp>
        <p:nvSpPr>
          <p:cNvPr id="6" name="도형 169">
            <a:extLst>
              <a:ext uri="{FF2B5EF4-FFF2-40B4-BE49-F238E27FC236}">
                <a16:creationId xmlns:a16="http://schemas.microsoft.com/office/drawing/2014/main" id="{B1B9128B-D451-4F49-96E8-4D482B9A5981}"/>
              </a:ext>
            </a:extLst>
          </p:cNvPr>
          <p:cNvSpPr>
            <a:spLocks/>
          </p:cNvSpPr>
          <p:nvPr/>
        </p:nvSpPr>
        <p:spPr>
          <a:xfrm>
            <a:off x="1080135" y="1619885"/>
            <a:ext cx="3599815" cy="1037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6000" b="1" spc="-180" dirty="0" err="1">
                <a:solidFill>
                  <a:srgbClr val="5A5A5A"/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개요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7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도형 19"/>
          <p:cNvSpPr>
            <a:spLocks/>
          </p:cNvSpPr>
          <p:nvPr/>
        </p:nvSpPr>
        <p:spPr>
          <a:xfrm>
            <a:off x="1080135" y="3599815"/>
            <a:ext cx="9924415" cy="216725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 스토리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이름없는 깊은 산 속 작은 마을에서 평범한 일상을 보내고 있는 주인공 “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모리스”가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있었다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어느 날 눈앞에 천사가 나타나서 악마들에게 중간계가 잠식당하고 있다는 사실을 알게 되고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힘을 전해줄 테니 중간계의 악마들을 물리쳐 달라는 부탁을 받게 된다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5A5A5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주인공 “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모리스”는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천사의 힘을 받아 마법사의 길을 걸으며 중간계를 지키기 위한 모험을 떠난다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5A5A5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도형 169">
            <a:extLst>
              <a:ext uri="{FF2B5EF4-FFF2-40B4-BE49-F238E27FC236}">
                <a16:creationId xmlns:a16="http://schemas.microsoft.com/office/drawing/2014/main" id="{16770011-8534-44E5-9181-AB6EB8E42C2B}"/>
              </a:ext>
            </a:extLst>
          </p:cNvPr>
          <p:cNvSpPr>
            <a:spLocks/>
          </p:cNvSpPr>
          <p:nvPr/>
        </p:nvSpPr>
        <p:spPr>
          <a:xfrm>
            <a:off x="1080135" y="1619885"/>
            <a:ext cx="3599815" cy="1037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스토리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4CE40-F18B-45EF-B4D2-04E7EEF4E830}"/>
              </a:ext>
            </a:extLst>
          </p:cNvPr>
          <p:cNvSpPr txBox="1"/>
          <p:nvPr/>
        </p:nvSpPr>
        <p:spPr>
          <a:xfrm>
            <a:off x="5244465" y="1440180"/>
            <a:ext cx="5760085" cy="204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ko-KR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배경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여러가지 종족들이 존재하는 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중간계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대륙 “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바하룬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이곳에서 각 종족별로 모여서 각자의 터를 이루었다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오랜 시간 평화롭게 지내왔지만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7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 죄악의 악마들이 강력한 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마기를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뿜어내는 마석으로 각 종족들을 세뇌시키고 타락시켜 이성을 잃게 만들었다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5A5A5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27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도형 29"/>
          <p:cNvSpPr>
            <a:spLocks/>
          </p:cNvSpPr>
          <p:nvPr/>
        </p:nvSpPr>
        <p:spPr>
          <a:xfrm>
            <a:off x="1077595" y="3161665"/>
            <a:ext cx="9253220" cy="278638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진행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7개의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액트로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나누어져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1액트부터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시작하여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7액트까지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클리어하며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진행한다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en-US" altLang="ko-KR" sz="1965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인베이드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게이트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7액트까지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클리어하여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엔딩을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본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는 각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액트의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배경으로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한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반복적으로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할 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던전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“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인베이드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게이트”가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활성화된다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게이트의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레벨을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높여가며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플레이어는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지속적으로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성장한다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169">
            <a:extLst>
              <a:ext uri="{FF2B5EF4-FFF2-40B4-BE49-F238E27FC236}">
                <a16:creationId xmlns:a16="http://schemas.microsoft.com/office/drawing/2014/main" id="{B689602C-B113-4D56-BD00-1E399EB2C1F1}"/>
              </a:ext>
            </a:extLst>
          </p:cNvPr>
          <p:cNvSpPr>
            <a:spLocks/>
          </p:cNvSpPr>
          <p:nvPr/>
        </p:nvSpPr>
        <p:spPr>
          <a:xfrm>
            <a:off x="1080135" y="1619885"/>
            <a:ext cx="4679950" cy="1037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스토리 진행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도형 31"/>
          <p:cNvSpPr>
            <a:spLocks/>
          </p:cNvSpPr>
          <p:nvPr/>
        </p:nvSpPr>
        <p:spPr>
          <a:xfrm>
            <a:off x="3645535" y="1259840"/>
            <a:ext cx="4900930" cy="72961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액트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6" name="표 32"/>
          <p:cNvGraphicFramePr>
            <a:graphicFrameLocks noGrp="1"/>
          </p:cNvGraphicFramePr>
          <p:nvPr/>
        </p:nvGraphicFramePr>
        <p:xfrm>
          <a:off x="1565910" y="2520315"/>
          <a:ext cx="9060815" cy="2991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335"/>
                <a:gridCol w="1001395"/>
                <a:gridCol w="1184910"/>
                <a:gridCol w="1282065"/>
                <a:gridCol w="2043430"/>
                <a:gridCol w="1653540"/>
                <a:gridCol w="1247140"/>
              </a:tblGrid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lt1"/>
                          </a:solidFill>
                          <a:latin typeface="HY견고딕" charset="0"/>
                          <a:ea typeface="HY견고딕" charset="0"/>
                        </a:rPr>
                        <a:t>번호</a:t>
                      </a:r>
                      <a:endParaRPr lang="ko-KR" altLang="en-US" sz="1800" kern="1200" i="0" b="0">
                        <a:solidFill>
                          <a:schemeClr val="lt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lt1"/>
                          </a:solidFill>
                          <a:latin typeface="HY견고딕" charset="0"/>
                          <a:ea typeface="HY견고딕" charset="0"/>
                        </a:rPr>
                        <a:t>이름</a:t>
                      </a:r>
                      <a:endParaRPr lang="ko-KR" altLang="en-US" sz="1800" kern="1200" i="0" b="0">
                        <a:solidFill>
                          <a:schemeClr val="lt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lt1"/>
                          </a:solidFill>
                          <a:latin typeface="HY견고딕" charset="0"/>
                          <a:ea typeface="HY견고딕" charset="0"/>
                        </a:rPr>
                        <a:t>배경 컨셉</a:t>
                      </a:r>
                      <a:endParaRPr lang="ko-KR" altLang="en-US" sz="1800" kern="1200" i="0" b="0">
                        <a:solidFill>
                          <a:schemeClr val="lt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lt1"/>
                          </a:solidFill>
                          <a:latin typeface="HY견고딕" charset="0"/>
                          <a:ea typeface="HY견고딕" charset="0"/>
                        </a:rPr>
                        <a:t>주요 컬러</a:t>
                      </a:r>
                      <a:endParaRPr lang="ko-KR" altLang="en-US" sz="1800" kern="1200" i="0" b="0">
                        <a:solidFill>
                          <a:schemeClr val="lt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lt1"/>
                          </a:solidFill>
                          <a:latin typeface="HY견고딕" charset="0"/>
                          <a:ea typeface="HY견고딕" charset="0"/>
                        </a:rPr>
                        <a:t>종족</a:t>
                      </a:r>
                      <a:endParaRPr lang="ko-KR" altLang="en-US" sz="1800" kern="1200" i="0" b="0">
                        <a:solidFill>
                          <a:schemeClr val="lt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lt1"/>
                          </a:solidFill>
                          <a:latin typeface="HY견고딕" charset="0"/>
                          <a:ea typeface="HY견고딕" charset="0"/>
                        </a:rPr>
                        <a:t>보스</a:t>
                      </a:r>
                      <a:endParaRPr lang="ko-KR" altLang="en-US" sz="1800" kern="1200" i="0" b="0">
                        <a:solidFill>
                          <a:schemeClr val="lt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lt1"/>
                          </a:solidFill>
                          <a:latin typeface="HY견고딕" charset="0"/>
                          <a:ea typeface="HY견고딕" charset="0"/>
                        </a:rPr>
                        <a:t>적정 레벨</a:t>
                      </a:r>
                      <a:endParaRPr lang="ko-KR" altLang="en-US" sz="1800" kern="1200" i="0" b="0">
                        <a:solidFill>
                          <a:schemeClr val="lt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charset="0"/>
                          <a:ea typeface="HY견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나태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동굴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감색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코볼트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벨페고르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 ~ 10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charset="0"/>
                          <a:ea typeface="HY견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탐욕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폐허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황색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드워프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마몬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 ~ 20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charset="0"/>
                          <a:ea typeface="HY견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음욕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감옥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초록색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세이렌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아스모데우스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20 ~ 30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charset="0"/>
                          <a:ea typeface="HY견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분노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투기장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적황색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수인족</a:t>
                      </a:r>
                      <a:r>
                        <a:rPr lang="en-US"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원숭이</a:t>
                      </a:r>
                      <a:r>
                        <a:rPr lang="en-US"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사탄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30 ~ 35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charset="0"/>
                          <a:ea typeface="HY견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시기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교회 제단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자주색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엘프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레비아탄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35 ~ 40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charset="0"/>
                          <a:ea typeface="HY견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인색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보물창고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황금색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골렘, 가디언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바알세불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40 ~ 45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charset="0"/>
                          <a:ea typeface="HY견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교만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궁전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적색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호문쿨루스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루시퍼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45 ~ 50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169">
            <a:extLst>
              <a:ext uri="{FF2B5EF4-FFF2-40B4-BE49-F238E27FC236}">
                <a16:creationId xmlns:a16="http://schemas.microsoft.com/office/drawing/2014/main" id="{3A41B957-32E8-4D30-96AF-C4382BDF4E99}"/>
              </a:ext>
            </a:extLst>
          </p:cNvPr>
          <p:cNvSpPr>
            <a:spLocks/>
          </p:cNvSpPr>
          <p:nvPr/>
        </p:nvSpPr>
        <p:spPr>
          <a:xfrm>
            <a:off x="3216275" y="2811780"/>
            <a:ext cx="5760085" cy="25761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시스템</a:t>
            </a:r>
            <a:endParaRPr lang="ko-KR" altLang="en-US" sz="8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47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</a:p>
        </p:txBody>
      </p:sp>
      <p:sp>
        <p:nvSpPr>
          <p:cNvPr id="26" name="도형 49"/>
          <p:cNvSpPr>
            <a:spLocks/>
          </p:cNvSpPr>
          <p:nvPr/>
        </p:nvSpPr>
        <p:spPr>
          <a:xfrm>
            <a:off x="1077595" y="2522855"/>
            <a:ext cx="10194290" cy="371284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342900" indent="-342900" defTabSz="1125220" eaLnBrk="0" latinLnBrk="0">
              <a:buFont typeface="맑은 고딕"/>
              <a:buChar char="-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던전 진행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 typeface="맑은 고딕"/>
              <a:buChar char="-"/>
            </a:pP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인베이드 게이트에 입장하게 되면 화면의 우측에 게이지가 표시된다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몬스터들을 잡아서 게이지를 모두 채우게 되면 보스방으로 이동할 수 있는 포탈이 열린다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보스를 잡으면 던전이 클리어 된다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 typeface="맑은 고딕"/>
              <a:buChar char="-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종류</a:t>
            </a:r>
            <a:endParaRPr lang="ko-KR" altLang="en-US" sz="22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 typeface="맑은 고딕"/>
              <a:buChar char="-"/>
            </a:pP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액트가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가지가 있듯이 인베이드 게이트 또한 액트를 배경으로 하여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개의 던전이 존재한다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각 던전들은 던전 속에서 드랍 되는 아이템 종류가 달라서 캐릭터를 성장시키려면 던전들을 골고루 돌아야 하며 자신이 필요한 아이템에 맞춰서 돌아야 한다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던전마다 각각의 개별 던전레벨이 존재하며 던전 레벨이 높을수록 더 많은 아이템을 얻을 수 있다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던전 레벨은 던전을 클리어했을 시 던전 경험치를 획득할 수 있다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169">
            <a:extLst>
              <a:ext uri="{FF2B5EF4-FFF2-40B4-BE49-F238E27FC236}">
                <a16:creationId xmlns:a16="http://schemas.microsoft.com/office/drawing/2014/main" id="{72313C68-A489-4241-B911-E1224272746C}"/>
              </a:ext>
            </a:extLst>
          </p:cNvPr>
          <p:cNvSpPr>
            <a:spLocks/>
          </p:cNvSpPr>
          <p:nvPr/>
        </p:nvSpPr>
        <p:spPr>
          <a:xfrm>
            <a:off x="1080135" y="1440180"/>
            <a:ext cx="5760085" cy="103759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 err="1">
                <a:solidFill>
                  <a:srgbClr val="5A5A5A"/>
                </a:solidFill>
                <a:latin typeface="Arial" charset="0"/>
                <a:ea typeface="Arial" charset="0"/>
              </a:rPr>
              <a:t>인베이드</a:t>
            </a: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 게이트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284</Paragraphs>
  <Words>796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경준</dc:creator>
  <cp:lastModifiedBy>이 경준</cp:lastModifiedBy>
  <dc:title>grey browser</dc:title>
  <cp:version>9.104.123.46490</cp:version>
  <dcterms:modified xsi:type="dcterms:W3CDTF">2022-03-28T14:43:13Z</dcterms:modified>
</cp:coreProperties>
</file>