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362" r:id="rId5"/>
    <p:sldId id="360" r:id="rId7"/>
    <p:sldId id="366" r:id="rId8"/>
    <p:sldId id="322" r:id="rId9"/>
    <p:sldId id="363" r:id="rId10"/>
    <p:sldId id="367" r:id="rId11"/>
    <p:sldId id="335" r:id="rId12"/>
    <p:sldId id="364" r:id="rId13"/>
    <p:sldId id="376" r:id="rId14"/>
    <p:sldId id="377" r:id="rId15"/>
    <p:sldId id="368" r:id="rId16"/>
    <p:sldId id="370" r:id="rId17"/>
    <p:sldId id="371" r:id="rId18"/>
    <p:sldId id="372" r:id="rId19"/>
    <p:sldId id="373" r:id="rId20"/>
    <p:sldId id="374" r:id="rId21"/>
    <p:sldId id="375" r:id="rId22"/>
    <p:sldId id="361" r:id="rId23"/>
    <p:sldId id="365" r:id="rId24"/>
    <p:sldId id="274" r:id="rId25"/>
    <p:sldId id="337" r:id="rId26"/>
    <p:sldId id="353" r:id="rId27"/>
    <p:sldId id="324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1" autoAdjust="0"/>
    <p:restoredTop sz="93265" autoAdjust="0"/>
  </p:normalViewPr>
  <p:slideViewPr>
    <p:cSldViewPr snapToGrid="0">
      <p:cViewPr varScale="1">
        <p:scale>
          <a:sx n="101" d="100"/>
          <a:sy n="101" d="100"/>
        </p:scale>
        <p:origin x="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2BB04-99A4-4E11-A933-BC564344C3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其中标红色的为新增功能点。这里模块的划分主要是与前面版本已有功能模块的兼容，</a:t>
            </a:r>
            <a:r>
              <a:rPr lang="zh-CN" altLang="en-US">
                <a:sym typeface="+mn-ea"/>
              </a:rPr>
              <a:t>比如像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自动回复和报告生成的部分主要放在了用户交互模块</a:t>
            </a:r>
            <a:r>
              <a:rPr lang="zh-CN" altLang="en-US"/>
              <a:t>。接下来的介绍我还是以上一张</a:t>
            </a:r>
            <a:r>
              <a:rPr lang="en-US" altLang="zh-CN"/>
              <a:t>PPT</a:t>
            </a:r>
            <a:r>
              <a:rPr lang="zh-CN" altLang="en-US"/>
              <a:t>提到的三个方向来展开。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其中标红色的为新增功能点。这里模块的划分主要是与前面版本已有功能模块的兼容，</a:t>
            </a:r>
            <a:r>
              <a:rPr lang="zh-CN" altLang="en-US">
                <a:sym typeface="+mn-ea"/>
              </a:rPr>
              <a:t>比如像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自动回复和报告生成的部分主要放在了用户交互模块</a:t>
            </a:r>
            <a:r>
              <a:rPr lang="zh-CN" altLang="en-US"/>
              <a:t>。接下来的介绍我还是以上一张</a:t>
            </a:r>
            <a:r>
              <a:rPr lang="en-US" altLang="zh-CN"/>
              <a:t>PPT</a:t>
            </a:r>
            <a:r>
              <a:rPr lang="zh-CN" altLang="en-US"/>
              <a:t>提到的三个方向来展开。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其中标红色的为新增功能点。这里模块的划分主要是与前面版本已有功能模块的兼容，</a:t>
            </a:r>
            <a:r>
              <a:rPr lang="zh-CN" altLang="en-US">
                <a:sym typeface="+mn-ea"/>
              </a:rPr>
              <a:t>比如像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自动回复和报告生成的部分主要放在了用户交互模块</a:t>
            </a:r>
            <a:r>
              <a:rPr lang="zh-CN" altLang="en-US"/>
              <a:t>。接下来的介绍我还是以上一张</a:t>
            </a:r>
            <a:r>
              <a:rPr lang="en-US" altLang="zh-CN"/>
              <a:t>PPT</a:t>
            </a:r>
            <a:r>
              <a:rPr lang="zh-CN" altLang="en-US"/>
              <a:t>提到的三个方向来展开。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其中标红色的为新增功能点。这里模块的划分主要是与前面版本已有功能模块的兼容，</a:t>
            </a:r>
            <a:r>
              <a:rPr lang="zh-CN" altLang="en-US">
                <a:sym typeface="+mn-ea"/>
              </a:rPr>
              <a:t>比如像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自动回复和报告生成的部分主要放在了用户交互模块</a:t>
            </a:r>
            <a:r>
              <a:rPr lang="zh-CN" altLang="en-US"/>
              <a:t>。接下来的介绍我还是以上一张</a:t>
            </a:r>
            <a:r>
              <a:rPr lang="en-US" altLang="zh-CN"/>
              <a:t>PPT</a:t>
            </a:r>
            <a:r>
              <a:rPr lang="zh-CN" altLang="en-US"/>
              <a:t>提到的三个方向来展开。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其中标红色的为新增功能点。这里模块的划分主要是与前面版本已有功能模块的兼容，</a:t>
            </a:r>
            <a:r>
              <a:rPr lang="zh-CN" altLang="en-US">
                <a:sym typeface="+mn-ea"/>
              </a:rPr>
              <a:t>比如像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自动回复和报告生成的部分主要放在了用户交互模块</a:t>
            </a:r>
            <a:r>
              <a:rPr lang="zh-CN" altLang="en-US"/>
              <a:t>。接下来的介绍我还是以上一张</a:t>
            </a:r>
            <a:r>
              <a:rPr lang="en-US" altLang="zh-CN"/>
              <a:t>PPT</a:t>
            </a:r>
            <a:r>
              <a:rPr lang="zh-CN" altLang="en-US"/>
              <a:t>提到的三个方向来展开。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其中标红色的为新增功能点。这里模块的划分主要是与前面版本已有功能模块的兼容，</a:t>
            </a:r>
            <a:r>
              <a:rPr lang="zh-CN" altLang="en-US">
                <a:sym typeface="+mn-ea"/>
              </a:rPr>
              <a:t>比如像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自动回复和报告生成的部分主要放在了用户交互模块</a:t>
            </a:r>
            <a:r>
              <a:rPr lang="zh-CN" altLang="en-US"/>
              <a:t>。接下来的介绍我还是以上一张</a:t>
            </a:r>
            <a:r>
              <a:rPr lang="en-US" altLang="zh-CN"/>
              <a:t>PPT</a:t>
            </a:r>
            <a:r>
              <a:rPr lang="zh-CN" altLang="en-US"/>
              <a:t>提到的三个方向来展开。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其中标红色的为新增功能点。这里模块的划分主要是与前面版本已有功能模块的兼容，</a:t>
            </a:r>
            <a:r>
              <a:rPr lang="zh-CN" altLang="en-US">
                <a:sym typeface="+mn-ea"/>
              </a:rPr>
              <a:t>比如像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自动回复和报告生成的部分主要放在了用户交互模块</a:t>
            </a:r>
            <a:r>
              <a:rPr lang="zh-CN" altLang="en-US"/>
              <a:t>。接下来的介绍我还是以上一张</a:t>
            </a:r>
            <a:r>
              <a:rPr lang="en-US" altLang="zh-CN"/>
              <a:t>PPT</a:t>
            </a:r>
            <a:r>
              <a:rPr lang="zh-CN" altLang="en-US"/>
              <a:t>提到的三个方向来展开。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其中标红色的为新增功能点。这里模块的划分主要是与前面版本已有功能模块的兼容，</a:t>
            </a:r>
            <a:r>
              <a:rPr lang="zh-CN" altLang="en-US">
                <a:sym typeface="+mn-ea"/>
              </a:rPr>
              <a:t>比如像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自动回复和报告生成的部分主要放在了用户交互模块</a:t>
            </a:r>
            <a:r>
              <a:rPr lang="zh-CN" altLang="en-US"/>
              <a:t>。接下来的介绍我还是以上一张</a:t>
            </a:r>
            <a:r>
              <a:rPr lang="en-US" altLang="zh-CN"/>
              <a:t>PPT</a:t>
            </a:r>
            <a:r>
              <a:rPr lang="zh-CN" altLang="en-US"/>
              <a:t>提到的三个方向来展开。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30107-43F5-4D58-8E42-DBF37D6724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其中标红色的为新增功能点。这里模块的划分主要是与前面版本已有功能模块的兼容，</a:t>
            </a:r>
            <a:r>
              <a:rPr lang="zh-CN" altLang="en-US">
                <a:sym typeface="+mn-ea"/>
              </a:rPr>
              <a:t>比如像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自动回复和报告生成的部分主要放在了用户交互模块</a:t>
            </a:r>
            <a:r>
              <a:rPr lang="zh-CN" altLang="en-US"/>
              <a:t>。接下来的介绍我还是以上一张</a:t>
            </a:r>
            <a:r>
              <a:rPr lang="en-US" altLang="zh-CN"/>
              <a:t>PPT</a:t>
            </a:r>
            <a:r>
              <a:rPr lang="zh-CN" altLang="en-US"/>
              <a:t>提到的三个方向来展开。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其中标红色的为新增功能点。这里模块的划分主要是与前面版本已有功能模块的兼容，</a:t>
            </a:r>
            <a:r>
              <a:rPr lang="zh-CN" altLang="en-US">
                <a:sym typeface="+mn-ea"/>
              </a:rPr>
              <a:t>比如像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自动回复和报告生成的部分主要放在了用户交互模块</a:t>
            </a:r>
            <a:r>
              <a:rPr lang="zh-CN" altLang="en-US"/>
              <a:t>。接下来的介绍我还是以上一张</a:t>
            </a:r>
            <a:r>
              <a:rPr lang="en-US" altLang="zh-CN"/>
              <a:t>PPT</a:t>
            </a:r>
            <a:r>
              <a:rPr lang="zh-CN" altLang="en-US"/>
              <a:t>提到的三个方向来展开。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其中标红色的为新增功能点。这里模块的划分主要是与前面版本已有功能模块的兼容，</a:t>
            </a:r>
            <a:r>
              <a:rPr lang="zh-CN" altLang="en-US">
                <a:sym typeface="+mn-ea"/>
              </a:rPr>
              <a:t>比如像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自动回复和报告生成的部分主要放在了用户交互模块</a:t>
            </a:r>
            <a:r>
              <a:rPr lang="zh-CN" altLang="en-US"/>
              <a:t>。接下来的介绍我还是以上一张</a:t>
            </a:r>
            <a:r>
              <a:rPr lang="en-US" altLang="zh-CN"/>
              <a:t>PPT</a:t>
            </a:r>
            <a:r>
              <a:rPr lang="zh-CN" altLang="en-US"/>
              <a:t>提到的三个方向来展开。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5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6732" y="1257908"/>
            <a:ext cx="3409293" cy="4342184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104265" y="1851660"/>
            <a:ext cx="745236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“灵犀”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AI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智能体低代码开发平台项目需求汇报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71158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48441" y="4372610"/>
            <a:ext cx="1522730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687705" y="3655695"/>
            <a:ext cx="8286115" cy="76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93208" y="4505198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日期：</a:t>
            </a:r>
            <a:r>
              <a:rPr lang="en-US" altLang="zh-CN" dirty="0"/>
              <a:t>03-25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3971158" y="4483417"/>
            <a:ext cx="1612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汇报：孔嘉辉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550034" y="4372610"/>
            <a:ext cx="1707409" cy="589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75368" y="4509326"/>
            <a:ext cx="185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第五小组</a:t>
            </a:r>
            <a:endParaRPr lang="en-US" altLang="zh-CN" dirty="0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4" y="121285"/>
            <a:ext cx="622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用户：智能体构建、存储和互用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25575" y="1615440"/>
            <a:ext cx="8853542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智能体构建、存储和互用：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智能体构建：图形化的操作界面，展示可选的模型构建工具，对工具进行拖拽可以辅助构建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智能体存储：用户可以随时保存构建到一半的智能体草稿，而不必构建完整智能体后才保存。用户可以随时删除自己构建的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智能体草稿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智能体互用：用户可以发布智能体，也可以使用其他社区用户发布的智能体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94570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用户：智能体构建、存储和互用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图形化的操作界面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81455" y="907415"/>
            <a:ext cx="885354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图形化的操作界面（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from -https://www.coze.cn/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85" y="1515110"/>
            <a:ext cx="9045575" cy="49815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94570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用户：智能体构建、存储和互用</a:t>
            </a:r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图形化的操作界面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85" y="1515110"/>
            <a:ext cx="9046210" cy="5038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81455" y="907415"/>
            <a:ext cx="8853542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图形化的操作界面（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from -https://www.coze.cn/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4" y="121285"/>
            <a:ext cx="467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用户：知识库管理和追踪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25575" y="1615440"/>
            <a:ext cx="8691245" cy="4654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知识库管理和追踪：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知识库创建：用户可以为自己的智能体应用场景构建自己的专属知识库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知识库内容管理：知识库的创建者可以随时修改该知识库中的内容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知识库检索：用户可以浏览社区内其他用户发布的知识库，可以选择按类别、发布者或内容关键字筛选搜索知识库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知识库互用：用户可以发布自己构建的知识库和使用其他社区用户发布的知识库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4" y="121285"/>
            <a:ext cx="562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用户：检索功能和热点推荐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25575" y="1615440"/>
            <a:ext cx="86912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检索功能和热点推荐：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检索功能：用户可以选择按类别、发布者或内容关键字筛选搜索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智能体和知识库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热点推荐：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根据用户行为数据和智能体使用率，优先向用户推荐高热度智能体。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基于知识库文档的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被引用次数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收藏量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关联智能体数量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，构建知识库热度参数，在智能体交互过程中推荐相关高价值知识库。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4" y="121285"/>
            <a:ext cx="467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用户：评论和反馈功能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25576" y="1615440"/>
            <a:ext cx="8172472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评论和反馈功能：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评论：用户使用其他用户发布的智能体或知识库后可以对其发表评论，其他用户可以对评论点赞或点踩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反馈：用户可以对社区内的智能体和知识库打分，以及向管理员反馈违规问题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4" y="121285"/>
            <a:ext cx="562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管理员：查看用户信息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25575" y="1615440"/>
            <a:ext cx="8691245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查看用户信息：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effectLst/>
              </a:rPr>
              <a:t>基本资料展示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：提供用户基础信息（姓名、头像、联系方式、所属机构等）的标准化展示界面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互动数据统计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：展示用户的平台活跃度数据（周均登录频次、任务响应速度）、社区影响力（智能体发布数、知识库发布数、发布内容收藏量登）。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4" y="121285"/>
            <a:ext cx="562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管理员：监控用户行为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25575" y="1615440"/>
            <a:ext cx="8691245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监控用户行为：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实时行为日志记录：记录用户在平台的关键操作（登录、数据访问、内容修改等），形成可追溯的行为轨迹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审核用户发布内容：</a:t>
            </a:r>
            <a:r>
              <a:rPr lang="zh-CN" altLang="en-US" sz="2000" dirty="0"/>
              <a:t>检查智能体、知识库和评论的内容，确保其不包含违规信息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敏感操作实时预警：基于预定义规则库检测高风险行为（如瞬时频繁发布或修改知识库或智能体、瞬间发送大量评论等），触发多级告警机制。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4" y="121285"/>
            <a:ext cx="562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管理员：处理违规用户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06657" y="1615440"/>
            <a:ext cx="8691245" cy="373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处理违规用户：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effectLst/>
              </a:rPr>
              <a:t>按时软封禁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：管理员可以设置软封禁用户的时长，到期后封禁自动解除，用户数据不会丢失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申诉处理：允许用户向管理员提供申诉材料，管理员决定是否立即解除封禁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黑名单管理：将严重违规用户加入黑名单，防止其再次注册或使用平台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4" y="121285"/>
            <a:ext cx="5622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管理员：平台规则管理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25575" y="1615440"/>
            <a:ext cx="86912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平台规则管理：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制定平台规则：管理员制定平台规则（如某些关键字的打码、用户每次提交修改的最少间隔时长），确保平台的健康发展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发布公告：管理员可以向社区内的所有用户广播平台公告（如违规用户封禁公示或平台新规等）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7277304" y="2175181"/>
            <a:ext cx="4374470" cy="9063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76465" y="2327275"/>
            <a:ext cx="4375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01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需求分析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33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123264" y="3036202"/>
            <a:ext cx="1687463" cy="7694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43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411123" y="3036689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23"/>
          <p:cNvSpPr/>
          <p:nvPr/>
        </p:nvSpPr>
        <p:spPr>
          <a:xfrm>
            <a:off x="-1546388" y="-910390"/>
            <a:ext cx="8344611" cy="8678779"/>
          </a:xfrm>
          <a:prstGeom prst="arc">
            <a:avLst>
              <a:gd name="adj1" fmla="val 18427511"/>
              <a:gd name="adj2" fmla="val 3189909"/>
            </a:avLst>
          </a:prstGeom>
          <a:ln w="31750">
            <a:gradFill>
              <a:gsLst>
                <a:gs pos="86000">
                  <a:srgbClr val="0FB3EE"/>
                </a:gs>
                <a:gs pos="0">
                  <a:schemeClr val="bg1">
                    <a:lumMod val="85000"/>
                  </a:schemeClr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梯形 29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圆角矩形 115"/>
          <p:cNvSpPr/>
          <p:nvPr/>
        </p:nvSpPr>
        <p:spPr>
          <a:xfrm>
            <a:off x="7284028" y="3684988"/>
            <a:ext cx="4374470" cy="90632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100000">
                  <a:srgbClr val="CFCFCF"/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72200" y="3862705"/>
            <a:ext cx="458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PART 02	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分工与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计划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926972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软件的非功能性需求描述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5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	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 性能需求：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系统的响应时间应小于</a:t>
            </a:r>
            <a:r>
              <a:rPr lang="en-US" altLang="zh-CN" sz="2000" dirty="0"/>
              <a:t>2</a:t>
            </a:r>
            <a:r>
              <a:rPr lang="zh-CN" altLang="en-US" sz="2000" dirty="0"/>
              <a:t>秒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安全性需求：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系统需支持用户身份验证和授权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用户的隐私和构建智能体的知识产权不能被他人获取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可用性需求：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系统的用户界面应简洁易用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系统应提供详细的帮助文档和简洁的用户指南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迭代性需求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为软件后续的迭代开发留好接口和说明文档</a:t>
            </a:r>
            <a:endParaRPr lang="en-US" altLang="zh-CN" sz="2000" dirty="0"/>
          </a:p>
        </p:txBody>
      </p: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329244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可行性及潜在风险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5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	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31881" y="1615440"/>
            <a:ext cx="8691245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/>
              <a:t>潜在风险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网站可能受到攻击导致用户的个人信息泄露或知识产权损失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管理员可能无法对社区中的智能体进行完备测试，可能存在违规漏洞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用户可能将平台上的合法智能体用于非法用途（如电诈等）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925060" y="2931160"/>
            <a:ext cx="4693920" cy="10147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分工与计划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8078" y="2676758"/>
            <a:ext cx="1524000" cy="1524000"/>
          </a:xfrm>
          <a:prstGeom prst="rect">
            <a:avLst/>
          </a:prstGeom>
        </p:spPr>
      </p:pic>
      <p:sp>
        <p:nvSpPr>
          <p:cNvPr id="22" name="弧形 6"/>
          <p:cNvSpPr/>
          <p:nvPr/>
        </p:nvSpPr>
        <p:spPr>
          <a:xfrm>
            <a:off x="1370509" y="1845727"/>
            <a:ext cx="3136082" cy="3166334"/>
          </a:xfrm>
          <a:prstGeom prst="arc">
            <a:avLst>
              <a:gd name="adj1" fmla="val 5368489"/>
              <a:gd name="adj2" fmla="val 16261056"/>
            </a:avLst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弧形 7"/>
          <p:cNvSpPr/>
          <p:nvPr/>
        </p:nvSpPr>
        <p:spPr>
          <a:xfrm>
            <a:off x="2038295" y="2141519"/>
            <a:ext cx="2468295" cy="2628529"/>
          </a:xfrm>
          <a:prstGeom prst="arc">
            <a:avLst>
              <a:gd name="adj1" fmla="val 20643614"/>
              <a:gd name="adj2" fmla="val 3170841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038297" y="2436052"/>
            <a:ext cx="1895666" cy="1895667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8000">
                <a:schemeClr val="bg1">
                  <a:lumMod val="65000"/>
                </a:schemeClr>
              </a:gs>
            </a:gsLst>
            <a:lin ang="2700000" scaled="0"/>
          </a:gradFill>
          <a:ln w="285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0"/>
            </a:gra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1929526" y="2327281"/>
            <a:ext cx="2113208" cy="211320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42398" y="2823412"/>
            <a:ext cx="1687463" cy="1322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Yuppy SC" panose="020F0603040207020204" pitchFamily="34" charset="-122"/>
              </a:rPr>
              <a:t>PART 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Yuppy SC" panose="020F0603040207020204" pitchFamily="34" charset="-122"/>
            </a:endParaRPr>
          </a:p>
        </p:txBody>
      </p:sp>
      <p:sp>
        <p:nvSpPr>
          <p:cNvPr id="27" name="弧形 4"/>
          <p:cNvSpPr/>
          <p:nvPr/>
        </p:nvSpPr>
        <p:spPr>
          <a:xfrm>
            <a:off x="1764318" y="2141519"/>
            <a:ext cx="2459926" cy="2496901"/>
          </a:xfrm>
          <a:prstGeom prst="arc">
            <a:avLst>
              <a:gd name="adj1" fmla="val 16135557"/>
              <a:gd name="adj2" fmla="val 8938577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436139" y="4462360"/>
            <a:ext cx="138494" cy="138494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656955" y="4362588"/>
            <a:ext cx="80419" cy="8041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406965" y="3036202"/>
            <a:ext cx="110651" cy="1106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753294" y="4453635"/>
            <a:ext cx="125309" cy="137583"/>
          </a:xfrm>
          <a:prstGeom prst="rect">
            <a:avLst/>
          </a:prstGeom>
          <a:solidFill>
            <a:srgbClr val="00B0F0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907389" y="3468634"/>
            <a:ext cx="85432" cy="85432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647179" y="2327281"/>
            <a:ext cx="168204" cy="168204"/>
          </a:xfrm>
          <a:prstGeom prst="ellipse">
            <a:avLst/>
          </a:prstGeom>
          <a:solidFill>
            <a:srgbClr val="C1C1C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920474" y="2174707"/>
            <a:ext cx="68110" cy="6811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074745" y="6510883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梯形 36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 descr="buaa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kern="0" dirty="0">
                  <a:solidFill>
                    <a:prstClr val="white"/>
                  </a:solidFill>
                  <a:latin typeface="Verdana" panose="020B0604030504040204"/>
                  <a:ea typeface="微软雅黑" panose="020B0503020204020204" pitchFamily="34" charset="-122"/>
                </a:rPr>
                <a:t>小组成员分工</a:t>
              </a:r>
              <a:endPara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分工与计划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31881" y="1615440"/>
            <a:ext cx="8691245" cy="373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前端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孔嘉辉（统筹前后端功能实现进度）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闫宸玮（负责前后端对接）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是依辰（软件功能测试）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后端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周运贵（负责前后端对接）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梁思颖（软件功能测试）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杜瑞（软件功能测试）</a:t>
            </a:r>
            <a:endParaRPr lang="en-US" altLang="zh-CN" sz="2000" dirty="0"/>
          </a:p>
        </p:txBody>
      </p:sp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后续计划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381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 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分工与计划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4475" y="1636395"/>
            <a:ext cx="842518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endParaRPr lang="en-US" altLang="zh-CN" sz="2000" dirty="0"/>
          </a:p>
          <a:p>
            <a:pPr indent="0" fontAlgn="auto">
              <a:lnSpc>
                <a:spcPct val="150000"/>
              </a:lnSpc>
            </a:pPr>
            <a:endParaRPr lang="en-US" altLang="zh-CN" sz="2000" dirty="0"/>
          </a:p>
          <a:p>
            <a:pPr indent="0" fontAlgn="auto">
              <a:lnSpc>
                <a:spcPct val="150000"/>
              </a:lnSpc>
            </a:pPr>
            <a:endParaRPr lang="en-US" altLang="zh-CN" sz="2000" dirty="0"/>
          </a:p>
          <a:p>
            <a:pPr indent="0" fontAlgn="auto">
              <a:lnSpc>
                <a:spcPct val="150000"/>
              </a:lnSpc>
            </a:pPr>
            <a:endParaRPr lang="en-US" altLang="zh-CN" sz="2000" dirty="0"/>
          </a:p>
          <a:p>
            <a:pPr indent="0" fontAlgn="auto">
              <a:lnSpc>
                <a:spcPct val="150000"/>
              </a:lnSpc>
            </a:pP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426166" y="2134870"/>
            <a:ext cx="869124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下周内预计可以完成开发工具链的部署、学习以及代码基本框架的搭建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启动工作预计花费</a:t>
            </a:r>
            <a:r>
              <a:rPr lang="en-US" altLang="zh-CN" sz="2000" dirty="0"/>
              <a:t>2</a:t>
            </a:r>
            <a:r>
              <a:rPr lang="zh-CN" altLang="en-US" sz="2000" dirty="0"/>
              <a:t>周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/>
          </a:p>
        </p:txBody>
      </p:sp>
    </p:spTree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616373" y="2228671"/>
            <a:ext cx="49592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0" dirty="0">
                <a:solidFill>
                  <a:srgbClr val="E0B465"/>
                </a:solidFill>
              </a:rPr>
              <a:t>Q</a:t>
            </a:r>
            <a:r>
              <a:rPr kumimoji="1" lang="zh-CN" altLang="en-US" sz="15000" dirty="0">
                <a:solidFill>
                  <a:srgbClr val="E0B465"/>
                </a:solidFill>
              </a:rPr>
              <a:t> </a:t>
            </a:r>
            <a:r>
              <a:rPr kumimoji="1" lang="en-US" altLang="zh-CN" sz="15000" dirty="0">
                <a:solidFill>
                  <a:srgbClr val="303230"/>
                </a:solidFill>
              </a:rPr>
              <a:t>&amp;</a:t>
            </a:r>
            <a:r>
              <a:rPr kumimoji="1" lang="zh-CN" altLang="en-US" sz="15000" dirty="0">
                <a:solidFill>
                  <a:srgbClr val="303230"/>
                </a:solidFill>
              </a:rPr>
              <a:t> </a:t>
            </a:r>
            <a:r>
              <a:rPr kumimoji="1" lang="en-US" altLang="zh-CN" sz="15000" dirty="0">
                <a:solidFill>
                  <a:srgbClr val="E0B465"/>
                </a:solidFill>
              </a:rPr>
              <a:t>A</a:t>
            </a:r>
            <a:endParaRPr kumimoji="1" lang="zh-CN" altLang="en-US" sz="15000" dirty="0">
              <a:solidFill>
                <a:srgbClr val="E0B465"/>
              </a:solidFill>
            </a:endParaRPr>
          </a:p>
        </p:txBody>
      </p:sp>
      <p:sp>
        <p:nvSpPr>
          <p:cNvPr id="21" name="圆角矩形 22"/>
          <p:cNvSpPr/>
          <p:nvPr/>
        </p:nvSpPr>
        <p:spPr>
          <a:xfrm>
            <a:off x="999459" y="971885"/>
            <a:ext cx="9962708" cy="5581314"/>
          </a:xfrm>
          <a:prstGeom prst="roundRect">
            <a:avLst>
              <a:gd name="adj" fmla="val 6207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背景介绍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5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	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79260" y="1888052"/>
            <a:ext cx="9181838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从智能客服到智能推荐系统，从自动化流程到个性化学习辅助，</a:t>
            </a:r>
            <a:r>
              <a:rPr lang="en-US" altLang="zh-CN" dirty="0"/>
              <a:t>AI </a:t>
            </a:r>
            <a:r>
              <a:rPr lang="zh-CN" altLang="zh-CN" dirty="0"/>
              <a:t>智能体的应用无处不在，展现出巨大的潜力与广阔的前景。然而，传统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AI </a:t>
            </a:r>
            <a:r>
              <a:rPr lang="zh-CN" altLang="zh-CN" dirty="0">
                <a:solidFill>
                  <a:srgbClr val="FF0000"/>
                </a:solidFill>
              </a:rPr>
              <a:t>应用开发</a:t>
            </a:r>
            <a:r>
              <a:rPr lang="zh-CN" altLang="zh-CN" dirty="0"/>
              <a:t>往往需要开发者具备深厚的编程知识和复杂的算法理解能力，这一高门槛限制了</a:t>
            </a:r>
            <a:r>
              <a:rPr lang="en-US" altLang="zh-CN" dirty="0"/>
              <a:t> AI </a:t>
            </a:r>
            <a:r>
              <a:rPr lang="zh-CN" altLang="zh-CN" dirty="0"/>
              <a:t>技术的普及与创新</a:t>
            </a:r>
            <a:endParaRPr lang="en-US" altLang="zh-CN" dirty="0"/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低代码开发模式</a:t>
            </a:r>
            <a:r>
              <a:rPr lang="zh-CN" altLang="en-US" dirty="0"/>
              <a:t>通过可视化的操作界面和拖放式的组件，极大地简化了软件开发流程，使开发者能够在无需编写大量代码的情况下，快速搭建应用程序，显著提高了开发效率，降低了开发成本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在此背景下，“灵犀” </a:t>
            </a:r>
            <a:r>
              <a:rPr lang="en-US" altLang="zh-CN" dirty="0"/>
              <a:t>AI </a:t>
            </a:r>
            <a:r>
              <a:rPr lang="zh-CN" altLang="en-US" dirty="0"/>
              <a:t>智能体低代码开发平台应运而生。“灵犀” 专为</a:t>
            </a:r>
            <a:r>
              <a:rPr lang="zh-CN" altLang="en-US" dirty="0">
                <a:solidFill>
                  <a:srgbClr val="FF0000"/>
                </a:solidFill>
              </a:rPr>
              <a:t>非计算机专业的学生群体</a:t>
            </a:r>
            <a:r>
              <a:rPr lang="zh-CN" altLang="en-US" dirty="0"/>
              <a:t>量身打造，旨在打破 </a:t>
            </a:r>
            <a:r>
              <a:rPr lang="en-US" altLang="zh-CN" dirty="0"/>
              <a:t>AI </a:t>
            </a:r>
            <a:r>
              <a:rPr lang="zh-CN" altLang="en-US" dirty="0"/>
              <a:t>开发的技术壁垒，让他们即使没有深厚的编程基础，也能通过简洁直观的操作，轻松构建并部署各类 </a:t>
            </a:r>
            <a:r>
              <a:rPr lang="en-US" altLang="zh-CN" dirty="0"/>
              <a:t>AI </a:t>
            </a:r>
            <a:r>
              <a:rPr lang="zh-CN" altLang="en-US" dirty="0"/>
              <a:t>智能体。通过 “灵犀” 平台，学生们能够在实践中激发对 </a:t>
            </a:r>
            <a:r>
              <a:rPr lang="en-US" altLang="zh-CN" dirty="0"/>
              <a:t>AI </a:t>
            </a:r>
            <a:r>
              <a:rPr lang="zh-CN" altLang="en-US" dirty="0"/>
              <a:t>领域的创造力与探索欲，深入掌握 </a:t>
            </a:r>
            <a:r>
              <a:rPr lang="en-US" altLang="zh-CN" dirty="0"/>
              <a:t>AI </a:t>
            </a:r>
            <a:r>
              <a:rPr lang="zh-CN" altLang="en-US" dirty="0"/>
              <a:t>智能体开发的核心要点，为未来投身 </a:t>
            </a:r>
            <a:r>
              <a:rPr lang="en-US" altLang="zh-CN" dirty="0"/>
              <a:t>AI </a:t>
            </a:r>
            <a:r>
              <a:rPr lang="zh-CN" altLang="en-US" dirty="0"/>
              <a:t>行业奠定坚实的基础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用户分析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5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	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dirty="0"/>
              <a:t>用户群体分析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dirty="0"/>
              <a:t>AI</a:t>
            </a:r>
            <a:r>
              <a:rPr lang="zh-CN" altLang="en-US" sz="2000" dirty="0"/>
              <a:t>智能体开发者群体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AI</a:t>
            </a:r>
            <a:r>
              <a:rPr lang="zh-CN" altLang="en-US" sz="2000" dirty="0"/>
              <a:t>智能体开发者群体</a:t>
            </a:r>
            <a:r>
              <a:rPr lang="zh-CN" altLang="en-US" sz="2000" dirty="0">
                <a:effectLst/>
              </a:rPr>
              <a:t>是平台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主要服务的群体</a:t>
            </a:r>
            <a:r>
              <a:rPr lang="zh-CN" altLang="en-US" sz="2000" dirty="0">
                <a:effectLst/>
              </a:rPr>
              <a:t>，包括但不限于在校师生、技术爱好者等。该类用户通常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不具有成熟的</a:t>
            </a:r>
            <a:r>
              <a:rPr lang="en-US" altLang="zh-CN" sz="2000" dirty="0">
                <a:solidFill>
                  <a:srgbClr val="FF0000"/>
                </a:solidFill>
                <a:effectLst/>
              </a:rPr>
              <a:t>AI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生成与计算机适配能力</a:t>
            </a:r>
            <a:r>
              <a:rPr lang="zh-CN" altLang="en-US" sz="2000" dirty="0">
                <a:effectLst/>
              </a:rPr>
              <a:t>，但有强烈的</a:t>
            </a:r>
            <a:r>
              <a:rPr lang="en-US" altLang="zh-CN" sz="2000" dirty="0">
                <a:effectLst/>
              </a:rPr>
              <a:t>AI</a:t>
            </a:r>
            <a:r>
              <a:rPr lang="zh-CN" altLang="en-US" sz="2000" dirty="0"/>
              <a:t>智能体开发需求和意愿。</a:t>
            </a:r>
            <a:r>
              <a:rPr lang="zh-CN" altLang="en-US" sz="2000" dirty="0">
                <a:effectLst/>
              </a:rPr>
              <a:t>本平台为这类用户提供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低代码开发环境</a:t>
            </a:r>
            <a:r>
              <a:rPr lang="zh-CN" altLang="en-US" sz="2000" dirty="0">
                <a:effectLst/>
              </a:rPr>
              <a:t>，使其能够进行学习和使用已有</a:t>
            </a:r>
            <a:r>
              <a:rPr lang="en-US" altLang="zh-CN" sz="2000" dirty="0">
                <a:effectLst/>
              </a:rPr>
              <a:t>AI</a:t>
            </a:r>
            <a:r>
              <a:rPr lang="zh-CN" altLang="en-US" sz="2000" dirty="0">
                <a:effectLst/>
              </a:rPr>
              <a:t>智能体、创建自己的</a:t>
            </a:r>
            <a:r>
              <a:rPr lang="en-US" altLang="zh-CN" sz="2000" dirty="0">
                <a:effectLst/>
              </a:rPr>
              <a:t>AI</a:t>
            </a:r>
            <a:r>
              <a:rPr lang="zh-CN" altLang="en-US" sz="2000" dirty="0">
                <a:effectLst/>
              </a:rPr>
              <a:t>智能体和进行社区交流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用户分析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5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	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dirty="0"/>
              <a:t>用户群体分析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管理员群体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effectLst/>
              </a:rPr>
              <a:t>管理员用户是负责</a:t>
            </a:r>
            <a:r>
              <a:rPr lang="zh-CN" altLang="en-US" sz="2000" dirty="0">
                <a:solidFill>
                  <a:srgbClr val="FF0000"/>
                </a:solidFill>
                <a:effectLst/>
              </a:rPr>
              <a:t>平台管理和维护</a:t>
            </a:r>
            <a:r>
              <a:rPr lang="zh-CN" altLang="en-US" sz="2000" dirty="0">
                <a:effectLst/>
              </a:rPr>
              <a:t>的专业人员，包括平台运营人员、审核人员等。他们不直接参与智能体社区内容的构建，而是对平台上用户发布的内容进行合法性审查，规范社区内容，对不法用户进行封禁等。</a:t>
            </a:r>
            <a:endParaRPr lang="en-US" altLang="zh-CN" sz="2000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effectLst/>
              </a:rPr>
              <a:t>管理员用户</a:t>
            </a:r>
            <a:r>
              <a:rPr lang="zh-CN" altLang="en-US" sz="2000" dirty="0"/>
              <a:t>存在的目的是</a:t>
            </a:r>
            <a:r>
              <a:rPr lang="zh-CN" altLang="en-US" sz="2000" dirty="0">
                <a:effectLst/>
              </a:rPr>
              <a:t>确保平台的正常运转、保证内容合规以及优化用户体验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9" y="775396"/>
            <a:ext cx="9962708" cy="5777803"/>
            <a:chOff x="5619750" y="1399829"/>
            <a:chExt cx="6237288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50" y="1399829"/>
              <a:ext cx="2035458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软件解决方案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5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	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dirty="0"/>
              <a:t>结合项目背景，分析核心需求</a:t>
            </a:r>
            <a:endParaRPr lang="en-US" altLang="zh-CN" sz="2000" dirty="0"/>
          </a:p>
          <a:p>
            <a:pPr indent="0" fontAlgn="auto">
              <a:lnSpc>
                <a:spcPct val="150000"/>
              </a:lnSpc>
            </a:pPr>
            <a:r>
              <a:rPr lang="zh-CN" altLang="en-US" sz="2000" dirty="0"/>
              <a:t>对</a:t>
            </a:r>
            <a:r>
              <a:rPr lang="en-US" altLang="zh-CN" sz="2000" dirty="0"/>
              <a:t>AI</a:t>
            </a:r>
            <a:r>
              <a:rPr lang="zh-CN" altLang="en-US" sz="2000" dirty="0"/>
              <a:t>智能体开发者：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提供便捷的图形化 </a:t>
            </a:r>
            <a:r>
              <a:rPr lang="en-US" altLang="zh-CN" sz="2000" dirty="0"/>
              <a:t>AI </a:t>
            </a:r>
            <a:r>
              <a:rPr lang="zh-CN" altLang="en-US" sz="2000" dirty="0"/>
              <a:t>智能体开发工具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提供工具发布、互用和交流的平台</a:t>
            </a:r>
            <a:endParaRPr lang="en-US" altLang="zh-CN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管理员：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提供便捷的监控和违规预警工具，降低监控难度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提供封装好的管理工具接口，降低管理操作难度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8" y="775396"/>
            <a:ext cx="9962710" cy="5777803"/>
            <a:chOff x="5619749" y="1399829"/>
            <a:chExt cx="6237289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49" y="1399829"/>
              <a:ext cx="2703876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软件的功能性需求描述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5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	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281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对</a:t>
            </a:r>
            <a:r>
              <a:rPr lang="en-US" altLang="zh-CN" sz="2000" dirty="0"/>
              <a:t>AI</a:t>
            </a:r>
            <a:r>
              <a:rPr lang="zh-CN" altLang="en-US" sz="2000" dirty="0"/>
              <a:t>智能体开发者：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基本操作：用户注册、登录验证、个人信息编辑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智能体构建、存储和互用：使用图形化界面方便快速地搭建和分享智能体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知识库管理和追踪：构建、发布自己的知识库和使用他人的知识库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检索功能和热点推荐：帮助用户快速找到和自己需求匹配的智能体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评论和反馈功能：用户可以对使用过的智能体进行评价打分</a:t>
            </a:r>
            <a:endParaRPr lang="zh-CN" altLang="en-US" sz="2000" dirty="0"/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999458" y="775396"/>
            <a:ext cx="9962710" cy="5777803"/>
            <a:chOff x="5619749" y="1399829"/>
            <a:chExt cx="6237289" cy="5048487"/>
          </a:xfrm>
        </p:grpSpPr>
        <p:sp>
          <p:nvSpPr>
            <p:cNvPr id="21" name="圆角矩形 22"/>
            <p:cNvSpPr/>
            <p:nvPr/>
          </p:nvSpPr>
          <p:spPr>
            <a:xfrm>
              <a:off x="5619750" y="1571516"/>
              <a:ext cx="6237288" cy="4876800"/>
            </a:xfrm>
            <a:prstGeom prst="roundRect">
              <a:avLst>
                <a:gd name="adj" fmla="val 6207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19749" y="1399829"/>
              <a:ext cx="2703876" cy="60977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/>
                  <a:ea typeface="微软雅黑" panose="020B0503020204020204" pitchFamily="34" charset="-122"/>
                  <a:cs typeface="+mn-cs"/>
                </a:rPr>
                <a:t>软件的功能性需求描述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5259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	</a:t>
            </a:r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25575" y="1615440"/>
            <a:ext cx="8691245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对管理员：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查看用户信息：查看用户基本资料以了解用户情况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监控用户行为：智能体功能与内容审核，确保符合社区标准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处理违规用户：限制智能体发布、封号，以维护平台秩序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平台规则管理：编辑平台规则，自动规范用户行为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74745" y="6525171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梯形 8"/>
          <p:cNvSpPr/>
          <p:nvPr/>
        </p:nvSpPr>
        <p:spPr>
          <a:xfrm rot="10800000" flipV="1">
            <a:off x="745330" y="6561673"/>
            <a:ext cx="10701339" cy="296327"/>
          </a:xfrm>
          <a:prstGeom prst="trapezoid">
            <a:avLst/>
          </a:prstGeom>
          <a:gradFill>
            <a:gsLst>
              <a:gs pos="0">
                <a:srgbClr val="ABB0B9"/>
              </a:gs>
              <a:gs pos="26000">
                <a:srgbClr val="315798"/>
              </a:gs>
              <a:gs pos="68000">
                <a:schemeClr val="accent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89933" y="6506666"/>
            <a:ext cx="181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BUAASCSE</a:t>
            </a:r>
            <a:endParaRPr kumimoji="1" lang="zh-CN" altLang="en-US" b="1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3685" y="121285"/>
            <a:ext cx="4329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用户：基本操作</a:t>
            </a:r>
            <a:endParaRPr kumimoji="1"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buaa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9440" y="243205"/>
            <a:ext cx="2476500" cy="609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25575" y="1615440"/>
            <a:ext cx="8691245" cy="3269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基本操作：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effectLst/>
              </a:rPr>
              <a:t>注册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：一个手机号只能注册一个社区账号，用户只有注册才能登录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>
                <a:effectLst/>
              </a:rPr>
              <a:t>登录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：检查用户的手机号和密码是否对应，在手机号未检索到时提醒用户注册后再登录，在密码错误提醒用户重新输入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编辑个人信息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：包括社区昵称、头像、邮箱、个人简介等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UNIT_PLACING_PICTURE_USER_VIEWPORT" val="{&quot;height&quot;:960,&quot;width&quot;:3900}"/>
</p:tagLst>
</file>

<file path=ppt/tags/tag2.xml><?xml version="1.0" encoding="utf-8"?>
<p:tagLst xmlns:p="http://schemas.openxmlformats.org/presentationml/2006/main">
  <p:tag name="KSO_WPP_MARK_KEY" val="cb220a7e-5d54-4fd1-b206-20f36c46854c"/>
  <p:tag name="COMMONDATA" val="eyJoZGlkIjoiMDNhNzQxNGYwN2FiMDZmY2U3OWE3MWM1NGM2M2FmZj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3356</Words>
  <Application>WPS 演示</Application>
  <PresentationFormat>宽屏</PresentationFormat>
  <Paragraphs>324</Paragraphs>
  <Slides>25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Yuppy SC</vt:lpstr>
      <vt:lpstr>Verdana</vt:lpstr>
      <vt:lpstr>Arial</vt:lpstr>
      <vt:lpstr>Aharoni</vt:lpstr>
      <vt:lpstr>Yu Gothic UI Semibold</vt:lpstr>
      <vt:lpstr>Verdana</vt:lpstr>
      <vt:lpstr>Wingdings</vt:lpstr>
      <vt:lpstr>Calibri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孔嘉辉</cp:lastModifiedBy>
  <cp:revision>1040</cp:revision>
  <dcterms:created xsi:type="dcterms:W3CDTF">2021-12-14T06:44:00Z</dcterms:created>
  <dcterms:modified xsi:type="dcterms:W3CDTF">2025-03-25T02:37:37Z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54C5755245D441448A001485901E9915</vt:lpwstr>
  </property>
  <property fmtid="{D5CDD505-2E9C-101B-9397-08002B2CF9AE}" pid="3" name="KSOProductBuildVer">
    <vt:lpwstr>2052-12.1.0.20305</vt:lpwstr>
  </property>
</Properties>
</file>