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60" r:id="rId2"/>
    <p:sldId id="261" r:id="rId3"/>
    <p:sldId id="262" r:id="rId4"/>
    <p:sldId id="264" r:id="rId5"/>
    <p:sldId id="266" r:id="rId6"/>
    <p:sldId id="268" r:id="rId7"/>
    <p:sldId id="265" r:id="rId8"/>
    <p:sldId id="269" r:id="rId9"/>
    <p:sldId id="270" r:id="rId10"/>
    <p:sldId id="271" r:id="rId11"/>
    <p:sldId id="273" r:id="rId12"/>
    <p:sldId id="27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DB08-0003-A320-53D3-29979FB47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2A1323-DB9C-FC63-EE01-1E06C73C1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FC4F38-13AF-7A06-98E4-1360A20E1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930E-EF38-4F9C-9864-04A42419574C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E88426-83B5-02B7-02AD-902CE8E83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37BF98-83BD-0791-13F8-36B5A19A1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2157-FF8C-4781-B21C-31C01D637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23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EAD2F7-66C0-0FAC-B6D7-C5F87CF04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C0190D-0E4C-DCE1-360C-5B18F971F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3B59EB-6487-2282-BE24-C1BE33CF8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930E-EF38-4F9C-9864-04A42419574C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A9619F-6ACE-A0E6-2BA7-BF21D9D9C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D2A2E9-C14A-5EFE-456A-0CC765B50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2157-FF8C-4781-B21C-31C01D637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29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F8798F-2F66-C455-1884-CD499DF3F2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F19071-941A-4FF2-D5FA-42B865856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B8B56A-14B4-B64F-697E-B317284F1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930E-EF38-4F9C-9864-04A42419574C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1B5095-1C6D-584B-3A75-81DC7CCBE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486F9A-3F40-7C0E-88BD-56303AA37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2157-FF8C-4781-B21C-31C01D637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303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43617-3EC9-642A-C094-421DEDC78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488BCD-DF19-A193-C541-FBF54D71A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964B7C-E6D8-C4BF-A9B8-4E52648DD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930E-EF38-4F9C-9864-04A42419574C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792C4C-8BD7-DC10-03F2-7D77E1282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CA1E6A-5D82-7674-F9FA-93E8A321D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2157-FF8C-4781-B21C-31C01D637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714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F7D43-3BF0-0A1B-FA27-E7E6297D6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99DFCD-6898-DBF9-7668-8848C17D1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3654C5-B126-3403-2DBC-7C9261413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930E-EF38-4F9C-9864-04A42419574C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BA3C01-AC04-593B-545D-2C6C7111C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3B5B2-5F2A-B765-82F5-FC4CD1FB1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2157-FF8C-4781-B21C-31C01D637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401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B22F5-6354-FC9D-25FE-478CCBC0D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87416B-30F9-8D3B-C627-E0C2B15969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1EC762-0A73-6256-C8DD-E8582181D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10E00F-74CA-5E6F-A06C-7ACA796D9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930E-EF38-4F9C-9864-04A42419574C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4F2FA1-02F5-0C75-AD24-20ED49C54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1161BA-7798-CDB5-06A7-CEB237755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2157-FF8C-4781-B21C-31C01D637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423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4D389-523B-84BD-9E0A-6883AD349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246FAE-5FE9-73B1-949D-6BF840724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A81F32-A9DD-7D55-8FFD-EF663C8AF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45997A-FF7F-F0A2-967B-7F0F369051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95EF8F-55A1-86FB-686D-49E62D0EA8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0FC889-0DF9-EAF2-5272-0F688EABF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930E-EF38-4F9C-9864-04A42419574C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F03921-39FC-3641-17CC-C321892D3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3E4A07-C9EC-1C7C-3B94-5AEA86B93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2157-FF8C-4781-B21C-31C01D637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505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B88AC-7D83-4E90-C6E1-EC9825075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87B7BB-EA58-F768-55BA-5C34726F6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930E-EF38-4F9C-9864-04A42419574C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CDFA49-6406-16A7-B910-84DE0608C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AE9F65-24D7-584D-DE7A-AB2FE12CD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2157-FF8C-4781-B21C-31C01D637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6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816DC6-D99B-E012-CEC1-EACAD8ED6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930E-EF38-4F9C-9864-04A42419574C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8D05E9-31E9-7DEC-19EC-51034A213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099971-9E98-04BD-BC25-40800E61B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2157-FF8C-4781-B21C-31C01D637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129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7833F4-E43E-BE8F-13BB-66767DAC5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6FEF75-58A5-D3BA-3A33-3B7E89F31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B348A1-0782-62EA-0C1A-42DC3CB8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224502-444B-BAA4-5A7B-7D416592D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930E-EF38-4F9C-9864-04A42419574C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3D28BE-1904-6FE4-28C4-5B9ADBE9F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4CAE7-7D3E-31F8-E907-586393754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2157-FF8C-4781-B21C-31C01D637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216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A7ABA-206C-BA05-EE92-8907E8275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7E76F2-3667-C470-9536-A82577AFE3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3E57EE-7964-3176-4069-5E0B714D1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91B3C7-1B8B-9C8E-1B63-71C0830A0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930E-EF38-4F9C-9864-04A42419574C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590954-9020-F271-03CC-CFE0FC754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7BBC93-99BF-E3E3-A744-D6AC44CDC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F2157-FF8C-4781-B21C-31C01D637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864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C7A8246-6B74-2438-63C6-93EA164AF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5C3248-2DF5-3205-B958-06A10FDC2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55E1B7-F120-34C5-1E33-A17BAA993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930E-EF38-4F9C-9864-04A42419574C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BACB04-5E34-A951-0558-43F8B12158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E8F747-F226-BA03-2A1F-4E1205C40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F2157-FF8C-4781-B21C-31C01D637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98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eroes.nexon.com/media/artwork/list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eroes.nexon.com/community/guild/agitmain?guildno=189582740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eroes.nexon.com/news/update/View?stext=%eb%84%a4%eb%b0%98&amp;stype=4&amp;page=2&amp;postno=748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013D863-3563-1289-34E5-20783C56A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2C56F60-64D3-A3B6-AE46-CBB0985582B1}"/>
              </a:ext>
            </a:extLst>
          </p:cNvPr>
          <p:cNvSpPr/>
          <p:nvPr/>
        </p:nvSpPr>
        <p:spPr>
          <a:xfrm>
            <a:off x="1293303" y="4998721"/>
            <a:ext cx="9540160" cy="95228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C5D564-7DB3-6434-A34D-97298AED59BB}"/>
              </a:ext>
            </a:extLst>
          </p:cNvPr>
          <p:cNvSpPr txBox="1"/>
          <p:nvPr/>
        </p:nvSpPr>
        <p:spPr>
          <a:xfrm>
            <a:off x="1293303" y="5243119"/>
            <a:ext cx="96053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마비노기 영웅전 첫번째 결사대 업데이트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549EA4-E8AD-DE31-E875-454238B743BB}"/>
              </a:ext>
            </a:extLst>
          </p:cNvPr>
          <p:cNvSpPr txBox="1"/>
          <p:nvPr/>
        </p:nvSpPr>
        <p:spPr>
          <a:xfrm>
            <a:off x="1547409" y="4998721"/>
            <a:ext cx="422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액션 프리미엄</a:t>
            </a:r>
          </a:p>
        </p:txBody>
      </p:sp>
    </p:spTree>
    <p:extLst>
      <p:ext uri="{BB962C8B-B14F-4D97-AF65-F5344CB8AC3E}">
        <p14:creationId xmlns:p14="http://schemas.microsoft.com/office/powerpoint/2010/main" val="2189639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5C35DD3C-F356-9B28-8CA1-09E0BF8F94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" t="44469" r="1" b="30416"/>
          <a:stretch/>
        </p:blipFill>
        <p:spPr>
          <a:xfrm>
            <a:off x="1" y="1"/>
            <a:ext cx="12192000" cy="167702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2C41321-431F-BAAF-EC39-30A9C0B14C93}"/>
              </a:ext>
            </a:extLst>
          </p:cNvPr>
          <p:cNvSpPr/>
          <p:nvPr/>
        </p:nvSpPr>
        <p:spPr>
          <a:xfrm>
            <a:off x="0" y="1677021"/>
            <a:ext cx="1219200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9D2E0A-0AC9-DBBC-7F0D-967C642E07ED}"/>
              </a:ext>
            </a:extLst>
          </p:cNvPr>
          <p:cNvSpPr txBox="1"/>
          <p:nvPr/>
        </p:nvSpPr>
        <p:spPr>
          <a:xfrm>
            <a:off x="1124125" y="1677021"/>
            <a:ext cx="244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3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줄 요약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2B8C5D-442B-8E23-0B88-E02BADF7EBD3}"/>
              </a:ext>
            </a:extLst>
          </p:cNvPr>
          <p:cNvSpPr txBox="1"/>
          <p:nvPr/>
        </p:nvSpPr>
        <p:spPr>
          <a:xfrm>
            <a:off x="8530207" y="1657568"/>
            <a:ext cx="244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임의 제언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E8747C-B564-2DDC-3272-0CD04F535CA3}"/>
              </a:ext>
            </a:extLst>
          </p:cNvPr>
          <p:cNvSpPr txBox="1"/>
          <p:nvPr/>
        </p:nvSpPr>
        <p:spPr>
          <a:xfrm>
            <a:off x="4827166" y="1677021"/>
            <a:ext cx="244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임의 분석보고서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32E1FD-F512-526A-BD95-0CC9A8985C9B}"/>
              </a:ext>
            </a:extLst>
          </p:cNvPr>
          <p:cNvSpPr txBox="1"/>
          <p:nvPr/>
        </p:nvSpPr>
        <p:spPr>
          <a:xfrm>
            <a:off x="5608317" y="2509788"/>
            <a:ext cx="61830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결사대 컨텐츠는 누적 </a:t>
            </a:r>
            <a:r>
              <a:rPr lang="en-US" altLang="ko-KR" dirty="0"/>
              <a:t>100</a:t>
            </a:r>
            <a:r>
              <a:rPr lang="ko-KR" altLang="en-US" dirty="0"/>
              <a:t>회 클리어까지는 플레이 동기가 확실하나 이후 지속성에서 불안함을 갖추고 있음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‘</a:t>
            </a:r>
            <a:r>
              <a:rPr lang="ko-KR" altLang="en-US" dirty="0" err="1"/>
              <a:t>네반의</a:t>
            </a:r>
            <a:r>
              <a:rPr lang="ko-KR" altLang="en-US" dirty="0"/>
              <a:t> </a:t>
            </a:r>
            <a:r>
              <a:rPr lang="ko-KR" altLang="en-US" dirty="0" err="1"/>
              <a:t>오드아이</a:t>
            </a:r>
            <a:r>
              <a:rPr lang="en-US" altLang="ko-KR" dirty="0"/>
              <a:t>’</a:t>
            </a:r>
            <a:r>
              <a:rPr lang="ko-KR" altLang="en-US" dirty="0"/>
              <a:t>와 같은 보상이 있으나 전투에 직접적인 도움을 주는 보상은 아니기 때문에 원동력에 한계가 있음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상위호환의 다른 보상을 추가하면 기존 기획의도와 어긋나게 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기존의 유용하지만 이상한 </a:t>
            </a:r>
            <a:r>
              <a:rPr lang="ko-KR" altLang="en-US" dirty="0" err="1"/>
              <a:t>드랍테이블로</a:t>
            </a:r>
            <a:r>
              <a:rPr lang="ko-KR" altLang="en-US" dirty="0"/>
              <a:t> 인해 현재 활용하기 어려운 액세서리 </a:t>
            </a:r>
            <a:r>
              <a:rPr lang="ko-KR" altLang="en-US" dirty="0" err="1"/>
              <a:t>인챈트</a:t>
            </a:r>
            <a:r>
              <a:rPr lang="en-US" altLang="ko-KR" dirty="0"/>
              <a:t>(ex.</a:t>
            </a:r>
            <a:r>
              <a:rPr lang="ko-KR" altLang="en-US" dirty="0"/>
              <a:t> 은은한</a:t>
            </a:r>
            <a:r>
              <a:rPr lang="en-US" altLang="ko-KR" dirty="0"/>
              <a:t>, </a:t>
            </a:r>
            <a:r>
              <a:rPr lang="ko-KR" altLang="en-US" dirty="0"/>
              <a:t>열망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ko-KR" altLang="en-US" dirty="0" err="1"/>
              <a:t>드랍테이블을</a:t>
            </a:r>
            <a:r>
              <a:rPr lang="ko-KR" altLang="en-US" dirty="0"/>
              <a:t> 추가하거나 동위호환의 신규 아이템을 보상으로 하여 후속 원동력을 가져가는 것이 좋은 방법이라 생각함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E17B471-7620-1795-537C-B5A79BD36EA7}"/>
              </a:ext>
            </a:extLst>
          </p:cNvPr>
          <p:cNvSpPr/>
          <p:nvPr/>
        </p:nvSpPr>
        <p:spPr>
          <a:xfrm>
            <a:off x="5468983" y="2509786"/>
            <a:ext cx="6392091" cy="358689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57D556-AB41-A00C-04AD-8126E42177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11" y="2509786"/>
            <a:ext cx="4576355" cy="358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00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5C35DD3C-F356-9B28-8CA1-09E0BF8F94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" t="44469" r="1" b="30416"/>
          <a:stretch/>
        </p:blipFill>
        <p:spPr>
          <a:xfrm>
            <a:off x="1" y="1"/>
            <a:ext cx="12192000" cy="167702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2C41321-431F-BAAF-EC39-30A9C0B14C93}"/>
              </a:ext>
            </a:extLst>
          </p:cNvPr>
          <p:cNvSpPr/>
          <p:nvPr/>
        </p:nvSpPr>
        <p:spPr>
          <a:xfrm>
            <a:off x="0" y="1677021"/>
            <a:ext cx="1219200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9D2E0A-0AC9-DBBC-7F0D-967C642E07ED}"/>
              </a:ext>
            </a:extLst>
          </p:cNvPr>
          <p:cNvSpPr txBox="1"/>
          <p:nvPr/>
        </p:nvSpPr>
        <p:spPr>
          <a:xfrm>
            <a:off x="1124125" y="1677021"/>
            <a:ext cx="244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3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줄 요약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2B8C5D-442B-8E23-0B88-E02BADF7EBD3}"/>
              </a:ext>
            </a:extLst>
          </p:cNvPr>
          <p:cNvSpPr txBox="1"/>
          <p:nvPr/>
        </p:nvSpPr>
        <p:spPr>
          <a:xfrm>
            <a:off x="8530207" y="1657568"/>
            <a:ext cx="244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임의 제언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E8747C-B564-2DDC-3272-0CD04F535CA3}"/>
              </a:ext>
            </a:extLst>
          </p:cNvPr>
          <p:cNvSpPr txBox="1"/>
          <p:nvPr/>
        </p:nvSpPr>
        <p:spPr>
          <a:xfrm>
            <a:off x="4827166" y="1677021"/>
            <a:ext cx="244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임의 분석보고서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32E1FD-F512-526A-BD95-0CC9A8985C9B}"/>
              </a:ext>
            </a:extLst>
          </p:cNvPr>
          <p:cNvSpPr txBox="1"/>
          <p:nvPr/>
        </p:nvSpPr>
        <p:spPr>
          <a:xfrm>
            <a:off x="5608317" y="2509788"/>
            <a:ext cx="61830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엔드 컨텐츠가 새로 갱신된 시점에서 엔드 컨텐츠까지의 성장곡선 및 레벨 디자인이 적합한지 확인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부적절한 경우 당장은 기간 한정 성장 이벤트를 진행하면서 레벨 디자인은 개선하는 방향으로 나아갈 것을 추천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방어구</a:t>
            </a:r>
            <a:r>
              <a:rPr lang="ko-KR" altLang="en-US" dirty="0"/>
              <a:t> 평준화에 있어 다른 타입의 </a:t>
            </a:r>
            <a:r>
              <a:rPr lang="ko-KR" altLang="en-US" dirty="0" err="1"/>
              <a:t>동위급</a:t>
            </a:r>
            <a:r>
              <a:rPr lang="ko-KR" altLang="en-US" dirty="0"/>
              <a:t> 방어구로 교체 유도는 세팅 변경에 불쾌함을 가져올 수 있으므로 플레이트 전용의 균열 </a:t>
            </a:r>
            <a:r>
              <a:rPr lang="ko-KR" altLang="en-US" dirty="0" err="1"/>
              <a:t>인챈트급을</a:t>
            </a:r>
            <a:r>
              <a:rPr lang="ko-KR" altLang="en-US" dirty="0"/>
              <a:t> 새로 추가 하는 것이 더 좋은 방법일 수 있음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E17B471-7620-1795-537C-B5A79BD36EA7}"/>
              </a:ext>
            </a:extLst>
          </p:cNvPr>
          <p:cNvSpPr/>
          <p:nvPr/>
        </p:nvSpPr>
        <p:spPr>
          <a:xfrm>
            <a:off x="5468983" y="2509786"/>
            <a:ext cx="6392091" cy="358689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57D556-AB41-A00C-04AD-8126E42177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11" y="2509786"/>
            <a:ext cx="4576355" cy="358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058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406AFB8-71F1-093A-9F97-096ABCBB5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D035D7C-BC86-CA8F-C35C-940C7F4DFE52}"/>
              </a:ext>
            </a:extLst>
          </p:cNvPr>
          <p:cNvSpPr/>
          <p:nvPr/>
        </p:nvSpPr>
        <p:spPr>
          <a:xfrm>
            <a:off x="975360" y="4249783"/>
            <a:ext cx="10189029" cy="19594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3E5A4D-DE01-DED6-0A98-24215E93A0DD}"/>
              </a:ext>
            </a:extLst>
          </p:cNvPr>
          <p:cNvSpPr txBox="1"/>
          <p:nvPr/>
        </p:nvSpPr>
        <p:spPr>
          <a:xfrm>
            <a:off x="1027611" y="4432662"/>
            <a:ext cx="102761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출처</a:t>
            </a:r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마비노기 영웅전 아트워크 게시판 </a:t>
            </a:r>
            <a:r>
              <a:rPr lang="en-US" altLang="ko-KR" b="1" dirty="0"/>
              <a:t>: </a:t>
            </a:r>
            <a:r>
              <a:rPr lang="ko-KR" altLang="en-US" b="1" dirty="0">
                <a:hlinkClick r:id="rId3"/>
              </a:rPr>
              <a:t>아트워크 </a:t>
            </a:r>
            <a:r>
              <a:rPr lang="en-US" altLang="ko-KR" b="1" dirty="0">
                <a:hlinkClick r:id="rId3"/>
              </a:rPr>
              <a:t>: </a:t>
            </a:r>
            <a:r>
              <a:rPr lang="ko-KR" altLang="en-US" b="1" dirty="0">
                <a:hlinkClick r:id="rId3"/>
              </a:rPr>
              <a:t>미디어 </a:t>
            </a:r>
            <a:r>
              <a:rPr lang="en-US" altLang="ko-KR" b="1" dirty="0">
                <a:hlinkClick r:id="rId3"/>
              </a:rPr>
              <a:t>: </a:t>
            </a:r>
            <a:r>
              <a:rPr lang="ko-KR" altLang="en-US" b="1" dirty="0">
                <a:hlinkClick r:id="rId3"/>
              </a:rPr>
              <a:t>마비노기 영웅전 </a:t>
            </a:r>
            <a:r>
              <a:rPr lang="en-US" altLang="ko-KR" b="1" dirty="0">
                <a:hlinkClick r:id="rId3"/>
              </a:rPr>
              <a:t>(nexon.com)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마비노기 영웅전 힘들어 운다 길드 썸네일 </a:t>
            </a:r>
            <a:r>
              <a:rPr lang="en-US" altLang="ko-KR" b="1" dirty="0"/>
              <a:t>: </a:t>
            </a:r>
            <a:r>
              <a:rPr lang="ko-KR" altLang="en-US" b="1" dirty="0">
                <a:hlinkClick r:id="rId4"/>
              </a:rPr>
              <a:t>길드 </a:t>
            </a:r>
            <a:r>
              <a:rPr lang="en-US" altLang="ko-KR" b="1" dirty="0">
                <a:hlinkClick r:id="rId4"/>
              </a:rPr>
              <a:t>: </a:t>
            </a:r>
            <a:r>
              <a:rPr lang="ko-KR" altLang="en-US" b="1" dirty="0">
                <a:hlinkClick r:id="rId4"/>
              </a:rPr>
              <a:t>커뮤니티 </a:t>
            </a:r>
            <a:r>
              <a:rPr lang="en-US" altLang="ko-KR" b="1" dirty="0">
                <a:hlinkClick r:id="rId4"/>
              </a:rPr>
              <a:t>: </a:t>
            </a:r>
            <a:r>
              <a:rPr lang="ko-KR" altLang="en-US" b="1" dirty="0">
                <a:hlinkClick r:id="rId4"/>
              </a:rPr>
              <a:t>마비노기 영웅전 </a:t>
            </a:r>
            <a:r>
              <a:rPr lang="en-US" altLang="ko-KR" b="1" dirty="0">
                <a:hlinkClick r:id="rId4"/>
              </a:rPr>
              <a:t>(nexon.com)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36101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A4B145B-4300-A4CD-095F-D7C012E019A4}"/>
              </a:ext>
            </a:extLst>
          </p:cNvPr>
          <p:cNvSpPr txBox="1"/>
          <p:nvPr/>
        </p:nvSpPr>
        <p:spPr>
          <a:xfrm>
            <a:off x="4295163" y="436228"/>
            <a:ext cx="35149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목차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A – 1</a:t>
            </a: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A – 2</a:t>
            </a: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A – 3</a:t>
            </a:r>
          </a:p>
          <a:p>
            <a:pPr marL="342900" indent="-342900">
              <a:buAutoNum type="arabicPeriod"/>
            </a:pP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EFF702A-1BB4-B0F3-C5B5-107822FF9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192001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50E781E-2CEA-05A0-975F-CD3D8A45198D}"/>
              </a:ext>
            </a:extLst>
          </p:cNvPr>
          <p:cNvSpPr txBox="1"/>
          <p:nvPr/>
        </p:nvSpPr>
        <p:spPr>
          <a:xfrm>
            <a:off x="838899" y="1531088"/>
            <a:ext cx="36156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bg1"/>
                </a:solidFill>
              </a:rPr>
              <a:t>A – 1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- 3</a:t>
            </a:r>
            <a:r>
              <a:rPr lang="ko-KR" altLang="en-US" dirty="0">
                <a:solidFill>
                  <a:schemeClr val="bg1"/>
                </a:solidFill>
              </a:rPr>
              <a:t>줄 요약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2.  A – 2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- </a:t>
            </a:r>
            <a:r>
              <a:rPr lang="ko-KR" altLang="en-US" dirty="0">
                <a:solidFill>
                  <a:schemeClr val="bg1"/>
                </a:solidFill>
              </a:rPr>
              <a:t>임의 분석보고서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3.  A – 3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   </a:t>
            </a:r>
            <a:r>
              <a:rPr lang="en-US" altLang="ko-KR" dirty="0">
                <a:solidFill>
                  <a:schemeClr val="bg1"/>
                </a:solidFill>
              </a:rPr>
              <a:t>- </a:t>
            </a:r>
            <a:r>
              <a:rPr lang="ko-KR" altLang="en-US" dirty="0">
                <a:solidFill>
                  <a:schemeClr val="bg1"/>
                </a:solidFill>
              </a:rPr>
              <a:t>임의 제언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0C55E5-F527-4D89-92A2-CF9E6DCCA51A}"/>
              </a:ext>
            </a:extLst>
          </p:cNvPr>
          <p:cNvSpPr txBox="1"/>
          <p:nvPr/>
        </p:nvSpPr>
        <p:spPr>
          <a:xfrm>
            <a:off x="838899" y="729842"/>
            <a:ext cx="3691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INDEX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6DA8DDE-273A-E26F-7CAC-4B960522DC60}"/>
              </a:ext>
            </a:extLst>
          </p:cNvPr>
          <p:cNvCxnSpPr/>
          <p:nvPr/>
        </p:nvCxnSpPr>
        <p:spPr>
          <a:xfrm>
            <a:off x="2256639" y="991452"/>
            <a:ext cx="227341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284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D2D3013-4D3E-63B5-BF0C-0ACF0FE3C672}"/>
              </a:ext>
            </a:extLst>
          </p:cNvPr>
          <p:cNvSpPr/>
          <p:nvPr/>
        </p:nvSpPr>
        <p:spPr>
          <a:xfrm>
            <a:off x="988597" y="3445509"/>
            <a:ext cx="7184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9DA61B4-D7B4-6CFE-3A22-B15821709BAC}"/>
              </a:ext>
            </a:extLst>
          </p:cNvPr>
          <p:cNvSpPr/>
          <p:nvPr/>
        </p:nvSpPr>
        <p:spPr>
          <a:xfrm>
            <a:off x="988597" y="4366742"/>
            <a:ext cx="7184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2F885B-70BC-50D9-F058-126E4B953090}"/>
              </a:ext>
            </a:extLst>
          </p:cNvPr>
          <p:cNvSpPr/>
          <p:nvPr/>
        </p:nvSpPr>
        <p:spPr>
          <a:xfrm>
            <a:off x="988597" y="5292169"/>
            <a:ext cx="7184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68CB41-F553-CBB9-F521-1B6B1CECBC1F}"/>
              </a:ext>
            </a:extLst>
          </p:cNvPr>
          <p:cNvSpPr txBox="1"/>
          <p:nvPr/>
        </p:nvSpPr>
        <p:spPr>
          <a:xfrm>
            <a:off x="1820411" y="3720411"/>
            <a:ext cx="7927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결사대 전투 컨텐츠 </a:t>
            </a:r>
            <a:r>
              <a:rPr lang="en-US" altLang="ko-KR" b="1" dirty="0"/>
              <a:t>'</a:t>
            </a:r>
            <a:r>
              <a:rPr lang="ko-KR" altLang="en-US" b="1" dirty="0"/>
              <a:t>사념의 바다</a:t>
            </a:r>
            <a:r>
              <a:rPr lang="en-US" altLang="ko-KR" b="1" dirty="0"/>
              <a:t>’ </a:t>
            </a:r>
            <a:r>
              <a:rPr lang="ko-KR" altLang="en-US" b="1" dirty="0"/>
              <a:t>출시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08DD54-FD2C-7217-4032-B577D97C9A02}"/>
              </a:ext>
            </a:extLst>
          </p:cNvPr>
          <p:cNvSpPr txBox="1"/>
          <p:nvPr/>
        </p:nvSpPr>
        <p:spPr>
          <a:xfrm>
            <a:off x="1820411" y="5569168"/>
            <a:ext cx="79275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방어구</a:t>
            </a:r>
            <a:r>
              <a:rPr lang="ko-KR" altLang="en-US" b="1" dirty="0"/>
              <a:t> 효과 개편</a:t>
            </a:r>
            <a:r>
              <a:rPr lang="en-US" altLang="ko-KR" b="1" dirty="0"/>
              <a:t>, </a:t>
            </a:r>
            <a:r>
              <a:rPr lang="ko-KR" altLang="en-US" b="1" dirty="0"/>
              <a:t>기사단 레이드 보상 개선</a:t>
            </a:r>
            <a:r>
              <a:rPr lang="en-US" altLang="ko-KR" b="1" dirty="0"/>
              <a:t>, </a:t>
            </a:r>
            <a:r>
              <a:rPr lang="ko-KR" altLang="en-US" b="1" dirty="0"/>
              <a:t>일부 캐릭터 편의성 개선</a:t>
            </a:r>
            <a:r>
              <a:rPr lang="en-US" altLang="ko-KR" b="1" dirty="0"/>
              <a:t>, </a:t>
            </a:r>
          </a:p>
          <a:p>
            <a:r>
              <a:rPr lang="en-US" altLang="ko-KR" b="1" dirty="0"/>
              <a:t>90</a:t>
            </a:r>
            <a:r>
              <a:rPr lang="ko-KR" altLang="en-US" b="1" dirty="0"/>
              <a:t>레벨 달성 보상 지급</a:t>
            </a:r>
            <a:r>
              <a:rPr lang="en-US" altLang="ko-KR" b="1" dirty="0"/>
              <a:t>, </a:t>
            </a:r>
            <a:r>
              <a:rPr lang="ko-KR" altLang="en-US" b="1" dirty="0"/>
              <a:t>거래소와 우편함의 기능 개선 등</a:t>
            </a:r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87BFD9-05AD-F701-DDB8-F9DA9C5C150C}"/>
              </a:ext>
            </a:extLst>
          </p:cNvPr>
          <p:cNvSpPr txBox="1"/>
          <p:nvPr/>
        </p:nvSpPr>
        <p:spPr>
          <a:xfrm>
            <a:off x="1820411" y="4636638"/>
            <a:ext cx="7927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빠른 전투 시스템 도입</a:t>
            </a:r>
            <a:r>
              <a:rPr lang="en-US" altLang="ko-KR" b="1" dirty="0"/>
              <a:t>, </a:t>
            </a:r>
            <a:r>
              <a:rPr lang="ko-KR" altLang="en-US" b="1" dirty="0"/>
              <a:t>스페셜 던전 로테이션 변경</a:t>
            </a:r>
            <a:endParaRPr lang="en-US" altLang="ko-KR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C35DD3C-F356-9B28-8CA1-09E0BF8F94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" t="44469" r="1" b="30416"/>
          <a:stretch/>
        </p:blipFill>
        <p:spPr>
          <a:xfrm>
            <a:off x="1" y="1"/>
            <a:ext cx="12192000" cy="167702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2D527B01-61CF-B3A4-066B-2E525CDA3A52}"/>
              </a:ext>
            </a:extLst>
          </p:cNvPr>
          <p:cNvSpPr/>
          <p:nvPr/>
        </p:nvSpPr>
        <p:spPr>
          <a:xfrm>
            <a:off x="0" y="1677021"/>
            <a:ext cx="1219200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49837C-27DF-806B-6ACB-6FBD6FEB1C0F}"/>
              </a:ext>
            </a:extLst>
          </p:cNvPr>
          <p:cNvSpPr txBox="1"/>
          <p:nvPr/>
        </p:nvSpPr>
        <p:spPr>
          <a:xfrm>
            <a:off x="1124125" y="1677021"/>
            <a:ext cx="244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</a:t>
            </a:r>
            <a:r>
              <a:rPr lang="ko-KR" altLang="en-US" b="1" dirty="0"/>
              <a:t>줄 요약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83EB3E-8688-DEC5-A753-9034F155F973}"/>
              </a:ext>
            </a:extLst>
          </p:cNvPr>
          <p:cNvSpPr txBox="1"/>
          <p:nvPr/>
        </p:nvSpPr>
        <p:spPr>
          <a:xfrm>
            <a:off x="8530207" y="1657568"/>
            <a:ext cx="244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임의 제언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4637CC-1B6D-DC56-E011-C70C1FB14E0B}"/>
              </a:ext>
            </a:extLst>
          </p:cNvPr>
          <p:cNvSpPr txBox="1"/>
          <p:nvPr/>
        </p:nvSpPr>
        <p:spPr>
          <a:xfrm>
            <a:off x="4827166" y="1677021"/>
            <a:ext cx="244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임의 분석보고서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CF4092-825F-0FD1-544D-9E3B11125E51}"/>
              </a:ext>
            </a:extLst>
          </p:cNvPr>
          <p:cNvSpPr txBox="1"/>
          <p:nvPr/>
        </p:nvSpPr>
        <p:spPr>
          <a:xfrm>
            <a:off x="1820411" y="2459442"/>
            <a:ext cx="7113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08/11(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목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정식 서버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KR"/>
              </a:rPr>
              <a:t>변경점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 안내</a:t>
            </a:r>
          </a:p>
          <a:p>
            <a:r>
              <a:rPr lang="en-US" altLang="ko-KR" dirty="0">
                <a:hlinkClick r:id="rId3"/>
              </a:rPr>
              <a:t>08/11(</a:t>
            </a:r>
            <a:r>
              <a:rPr lang="ko-KR" altLang="en-US" dirty="0">
                <a:hlinkClick r:id="rId3"/>
              </a:rPr>
              <a:t>목</a:t>
            </a:r>
            <a:r>
              <a:rPr lang="en-US" altLang="ko-KR" dirty="0">
                <a:hlinkClick r:id="rId3"/>
              </a:rPr>
              <a:t>) </a:t>
            </a:r>
            <a:r>
              <a:rPr lang="ko-KR" altLang="en-US" dirty="0">
                <a:hlinkClick r:id="rId3"/>
              </a:rPr>
              <a:t>정식 서버 </a:t>
            </a:r>
            <a:r>
              <a:rPr lang="ko-KR" altLang="en-US" dirty="0" err="1">
                <a:hlinkClick r:id="rId3"/>
              </a:rPr>
              <a:t>변경점</a:t>
            </a:r>
            <a:r>
              <a:rPr lang="ko-KR" altLang="en-US" dirty="0">
                <a:hlinkClick r:id="rId3"/>
              </a:rPr>
              <a:t> 안내 </a:t>
            </a:r>
            <a:r>
              <a:rPr lang="en-US" altLang="ko-KR" dirty="0">
                <a:hlinkClick r:id="rId3"/>
              </a:rPr>
              <a:t>: </a:t>
            </a:r>
            <a:r>
              <a:rPr lang="ko-KR" altLang="en-US" dirty="0">
                <a:hlinkClick r:id="rId3"/>
              </a:rPr>
              <a:t>마비노기영웅전 </a:t>
            </a:r>
            <a:r>
              <a:rPr lang="en-US" altLang="ko-KR" dirty="0">
                <a:hlinkClick r:id="rId3"/>
              </a:rPr>
              <a:t>(nexon.com)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1899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5C35DD3C-F356-9B28-8CA1-09E0BF8F94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" t="44469" r="1" b="30416"/>
          <a:stretch/>
        </p:blipFill>
        <p:spPr>
          <a:xfrm>
            <a:off x="1" y="1"/>
            <a:ext cx="12192000" cy="167702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2C41321-431F-BAAF-EC39-30A9C0B14C93}"/>
              </a:ext>
            </a:extLst>
          </p:cNvPr>
          <p:cNvSpPr/>
          <p:nvPr/>
        </p:nvSpPr>
        <p:spPr>
          <a:xfrm>
            <a:off x="0" y="1677021"/>
            <a:ext cx="1219200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9D2E0A-0AC9-DBBC-7F0D-967C642E07ED}"/>
              </a:ext>
            </a:extLst>
          </p:cNvPr>
          <p:cNvSpPr txBox="1"/>
          <p:nvPr/>
        </p:nvSpPr>
        <p:spPr>
          <a:xfrm>
            <a:off x="1124125" y="1677021"/>
            <a:ext cx="244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3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줄 요약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2B8C5D-442B-8E23-0B88-E02BADF7EBD3}"/>
              </a:ext>
            </a:extLst>
          </p:cNvPr>
          <p:cNvSpPr txBox="1"/>
          <p:nvPr/>
        </p:nvSpPr>
        <p:spPr>
          <a:xfrm>
            <a:off x="8530207" y="1657568"/>
            <a:ext cx="244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임의 제언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E8747C-B564-2DDC-3272-0CD04F535CA3}"/>
              </a:ext>
            </a:extLst>
          </p:cNvPr>
          <p:cNvSpPr txBox="1"/>
          <p:nvPr/>
        </p:nvSpPr>
        <p:spPr>
          <a:xfrm>
            <a:off x="4827166" y="1677021"/>
            <a:ext cx="244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임의 분석보고서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9144AAA-EB8E-D995-F7AD-842CEB07A92F}"/>
              </a:ext>
            </a:extLst>
          </p:cNvPr>
          <p:cNvSpPr/>
          <p:nvPr/>
        </p:nvSpPr>
        <p:spPr>
          <a:xfrm>
            <a:off x="704675" y="2449585"/>
            <a:ext cx="1644242" cy="154357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D6034C-B2CB-8AF9-344B-D3FFA84A28CC}"/>
              </a:ext>
            </a:extLst>
          </p:cNvPr>
          <p:cNvSpPr txBox="1"/>
          <p:nvPr/>
        </p:nvSpPr>
        <p:spPr>
          <a:xfrm>
            <a:off x="717258" y="3036706"/>
            <a:ext cx="161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사전배경요약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33E8888-62DF-30EE-EA9C-EEAA4F9000B0}"/>
              </a:ext>
            </a:extLst>
          </p:cNvPr>
          <p:cNvSpPr/>
          <p:nvPr/>
        </p:nvSpPr>
        <p:spPr>
          <a:xfrm>
            <a:off x="2709644" y="2348917"/>
            <a:ext cx="8338657" cy="1838216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DB0048-B035-DEA8-B587-307754244454}"/>
              </a:ext>
            </a:extLst>
          </p:cNvPr>
          <p:cNvSpPr txBox="1"/>
          <p:nvPr/>
        </p:nvSpPr>
        <p:spPr>
          <a:xfrm>
            <a:off x="2801923" y="2432807"/>
            <a:ext cx="81694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시즌</a:t>
            </a:r>
            <a:r>
              <a:rPr lang="en-US" altLang="ko-KR" dirty="0"/>
              <a:t>2</a:t>
            </a:r>
            <a:r>
              <a:rPr lang="ko-KR" altLang="en-US" dirty="0"/>
              <a:t>의 장비 제작시스템은 극악한 물욕 아이템의 의존도가 매우 높았음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시즌</a:t>
            </a:r>
            <a:r>
              <a:rPr lang="en-US" altLang="ko-KR" dirty="0"/>
              <a:t>3</a:t>
            </a:r>
            <a:r>
              <a:rPr lang="ko-KR" altLang="en-US" dirty="0"/>
              <a:t>에서는 </a:t>
            </a:r>
            <a:r>
              <a:rPr lang="ko-KR" altLang="en-US" dirty="0" err="1"/>
              <a:t>실전성</a:t>
            </a:r>
            <a:r>
              <a:rPr lang="ko-KR" altLang="en-US" dirty="0"/>
              <a:t> 있는 보급형 장비를 도입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전투 요구 스펙 </a:t>
            </a:r>
            <a:r>
              <a:rPr lang="ko-KR" altLang="en-US" dirty="0" err="1"/>
              <a:t>상승량도</a:t>
            </a:r>
            <a:r>
              <a:rPr lang="ko-KR" altLang="en-US" dirty="0"/>
              <a:t> 완만하게 설정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결과적으로 레이드 전투의 난이도가 낮아짐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종결급</a:t>
            </a:r>
            <a:r>
              <a:rPr lang="ko-KR" altLang="en-US" dirty="0"/>
              <a:t> 유저들은 쉬워진 게임 난이도 때문에 흥미가 사라짐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보급형 장비를 사용하는 유저들도 스펙 업그레이드 욕구 낮아짐</a:t>
            </a:r>
            <a:endParaRPr lang="en-US" altLang="ko-KR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A23C6E1-8B31-D337-CDBF-4E2CED2D5B93}"/>
              </a:ext>
            </a:extLst>
          </p:cNvPr>
          <p:cNvSpPr/>
          <p:nvPr/>
        </p:nvSpPr>
        <p:spPr>
          <a:xfrm>
            <a:off x="717258" y="4580281"/>
            <a:ext cx="1644242" cy="154357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475BE1-7BE9-965C-CCBF-D8D863AFC7BE}"/>
              </a:ext>
            </a:extLst>
          </p:cNvPr>
          <p:cNvSpPr txBox="1"/>
          <p:nvPr/>
        </p:nvSpPr>
        <p:spPr>
          <a:xfrm>
            <a:off x="729841" y="5167402"/>
            <a:ext cx="161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기대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A42396B-F31A-6F04-8ADE-2D3B680B8632}"/>
              </a:ext>
            </a:extLst>
          </p:cNvPr>
          <p:cNvSpPr/>
          <p:nvPr/>
        </p:nvSpPr>
        <p:spPr>
          <a:xfrm>
            <a:off x="2709644" y="4457168"/>
            <a:ext cx="8338657" cy="1838216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B16D88-0790-F535-C284-E91505BD8157}"/>
              </a:ext>
            </a:extLst>
          </p:cNvPr>
          <p:cNvSpPr txBox="1"/>
          <p:nvPr/>
        </p:nvSpPr>
        <p:spPr>
          <a:xfrm>
            <a:off x="2801923" y="4541058"/>
            <a:ext cx="8169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고난이도 엔드 컨텐츠 추가로 인해 </a:t>
            </a:r>
            <a:r>
              <a:rPr lang="ko-KR" altLang="en-US" dirty="0" err="1"/>
              <a:t>종결급</a:t>
            </a:r>
            <a:r>
              <a:rPr lang="ko-KR" altLang="en-US" dirty="0"/>
              <a:t> 유저들의 </a:t>
            </a:r>
            <a:r>
              <a:rPr lang="ko-KR" altLang="en-US" dirty="0" err="1"/>
              <a:t>리텐션</a:t>
            </a:r>
            <a:r>
              <a:rPr lang="ko-KR" altLang="en-US" dirty="0"/>
              <a:t> 기대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보급형 장비 유저들은 요구 스펙 상승으로 인한 </a:t>
            </a:r>
            <a:r>
              <a:rPr lang="en-US" altLang="ko-KR" dirty="0"/>
              <a:t>PUR, ARPPU </a:t>
            </a:r>
            <a:r>
              <a:rPr lang="ko-KR" altLang="en-US" dirty="0"/>
              <a:t>상승 기대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주요 보상 획득 방법으로 물욕이 아닌 누적 클리어 </a:t>
            </a:r>
            <a:r>
              <a:rPr lang="en-US" altLang="ko-KR" dirty="0"/>
              <a:t>100</a:t>
            </a:r>
            <a:r>
              <a:rPr lang="ko-KR" altLang="en-US" dirty="0"/>
              <a:t>회로 설정하여 </a:t>
            </a:r>
            <a:r>
              <a:rPr lang="en-US" altLang="ko-KR" dirty="0"/>
              <a:t>100</a:t>
            </a:r>
            <a:r>
              <a:rPr lang="ko-KR" altLang="en-US" dirty="0"/>
              <a:t>회 클리어까지 계속 시도할 동기를 부여해 </a:t>
            </a:r>
            <a:r>
              <a:rPr lang="en-US" altLang="ko-KR" dirty="0"/>
              <a:t>AU </a:t>
            </a:r>
            <a:r>
              <a:rPr lang="ko-KR" altLang="en-US" dirty="0"/>
              <a:t>지표 방어 기대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69141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5C35DD3C-F356-9B28-8CA1-09E0BF8F94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" t="44469" r="1" b="30416"/>
          <a:stretch/>
        </p:blipFill>
        <p:spPr>
          <a:xfrm>
            <a:off x="1" y="1"/>
            <a:ext cx="12192000" cy="167702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2C41321-431F-BAAF-EC39-30A9C0B14C93}"/>
              </a:ext>
            </a:extLst>
          </p:cNvPr>
          <p:cNvSpPr/>
          <p:nvPr/>
        </p:nvSpPr>
        <p:spPr>
          <a:xfrm>
            <a:off x="0" y="1677021"/>
            <a:ext cx="1219200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9D2E0A-0AC9-DBBC-7F0D-967C642E07ED}"/>
              </a:ext>
            </a:extLst>
          </p:cNvPr>
          <p:cNvSpPr txBox="1"/>
          <p:nvPr/>
        </p:nvSpPr>
        <p:spPr>
          <a:xfrm>
            <a:off x="1124125" y="1677021"/>
            <a:ext cx="244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3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줄 요약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2B8C5D-442B-8E23-0B88-E02BADF7EBD3}"/>
              </a:ext>
            </a:extLst>
          </p:cNvPr>
          <p:cNvSpPr txBox="1"/>
          <p:nvPr/>
        </p:nvSpPr>
        <p:spPr>
          <a:xfrm>
            <a:off x="8530207" y="1657568"/>
            <a:ext cx="244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임의 제언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E8747C-B564-2DDC-3272-0CD04F535CA3}"/>
              </a:ext>
            </a:extLst>
          </p:cNvPr>
          <p:cNvSpPr txBox="1"/>
          <p:nvPr/>
        </p:nvSpPr>
        <p:spPr>
          <a:xfrm>
            <a:off x="4827166" y="1677021"/>
            <a:ext cx="244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임의 분석보고서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8EBAA42-A8C0-4868-2222-AE381DB20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65806"/>
            <a:ext cx="3779518" cy="206331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205FDF3-3DDA-1172-ECBB-88D1D67A1C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518" y="2085258"/>
            <a:ext cx="3738436" cy="206331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8373C26-F3EA-ABE8-8FE0-C70B39D76F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673697"/>
            <a:ext cx="3779518" cy="164001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9A112A0-2315-2C47-8B5F-73E930A5F7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9518" y="4673698"/>
            <a:ext cx="3738436" cy="164001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C5DA162-64AF-8490-341D-399FAA05306C}"/>
              </a:ext>
            </a:extLst>
          </p:cNvPr>
          <p:cNvSpPr txBox="1"/>
          <p:nvPr/>
        </p:nvSpPr>
        <p:spPr>
          <a:xfrm>
            <a:off x="269963" y="4148569"/>
            <a:ext cx="3509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귀속 해제 </a:t>
            </a:r>
            <a:r>
              <a:rPr lang="ko-KR" altLang="en-US" sz="1400" dirty="0" err="1"/>
              <a:t>포션</a:t>
            </a:r>
            <a:r>
              <a:rPr lang="ko-KR" altLang="en-US" sz="1400" dirty="0"/>
              <a:t> 수익 발생 그래프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B83B51-7FBD-BEC1-303A-F341C6774462}"/>
              </a:ext>
            </a:extLst>
          </p:cNvPr>
          <p:cNvSpPr txBox="1"/>
          <p:nvPr/>
        </p:nvSpPr>
        <p:spPr>
          <a:xfrm>
            <a:off x="4025814" y="4187474"/>
            <a:ext cx="3509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레지나</a:t>
            </a:r>
            <a:r>
              <a:rPr lang="en-US" altLang="ko-KR" sz="1400" dirty="0"/>
              <a:t>(</a:t>
            </a:r>
            <a:r>
              <a:rPr lang="ko-KR" altLang="en-US" sz="1400" dirty="0"/>
              <a:t>플레이트</a:t>
            </a:r>
            <a:r>
              <a:rPr lang="en-US" altLang="ko-KR" sz="1400" dirty="0"/>
              <a:t>) </a:t>
            </a:r>
            <a:r>
              <a:rPr lang="ko-KR" altLang="en-US" sz="1400" dirty="0"/>
              <a:t>장비 거래소 등록 횟수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47F399-35AB-A543-768A-6932AECFA4A8}"/>
              </a:ext>
            </a:extLst>
          </p:cNvPr>
          <p:cNvSpPr txBox="1"/>
          <p:nvPr/>
        </p:nvSpPr>
        <p:spPr>
          <a:xfrm>
            <a:off x="269963" y="6377177"/>
            <a:ext cx="3509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균형 잡힌 </a:t>
            </a:r>
            <a:r>
              <a:rPr lang="ko-KR" altLang="en-US" sz="1400" dirty="0" err="1"/>
              <a:t>인챈트</a:t>
            </a:r>
            <a:r>
              <a:rPr lang="ko-KR" altLang="en-US" sz="1400" dirty="0"/>
              <a:t> 거래 발생 횟수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3F14AB-7296-5CAE-FD6F-F9F3E53A89EC}"/>
              </a:ext>
            </a:extLst>
          </p:cNvPr>
          <p:cNvSpPr txBox="1"/>
          <p:nvPr/>
        </p:nvSpPr>
        <p:spPr>
          <a:xfrm>
            <a:off x="4008399" y="6377176"/>
            <a:ext cx="3509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열의 </a:t>
            </a:r>
            <a:r>
              <a:rPr lang="ko-KR" altLang="en-US" sz="1400" dirty="0" err="1"/>
              <a:t>인챈트</a:t>
            </a:r>
            <a:r>
              <a:rPr lang="ko-KR" altLang="en-US" sz="1400" dirty="0"/>
              <a:t> 거래 발생 횟수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1E4CAD-B113-2935-AB19-6A189BF680E1}"/>
              </a:ext>
            </a:extLst>
          </p:cNvPr>
          <p:cNvSpPr txBox="1"/>
          <p:nvPr/>
        </p:nvSpPr>
        <p:spPr>
          <a:xfrm>
            <a:off x="7724503" y="2194560"/>
            <a:ext cx="41975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/>
              <a:t>재질별</a:t>
            </a:r>
            <a:r>
              <a:rPr lang="ko-KR" altLang="en-US" dirty="0"/>
              <a:t> 방어력 차이 평준화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방어구</a:t>
            </a:r>
            <a:r>
              <a:rPr lang="ko-KR" altLang="en-US" dirty="0"/>
              <a:t> 강화효과 평준화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방어력이 </a:t>
            </a:r>
            <a:r>
              <a:rPr lang="ko-KR" altLang="en-US" dirty="0" err="1"/>
              <a:t>메리트였던</a:t>
            </a:r>
            <a:r>
              <a:rPr lang="ko-KR" altLang="en-US" dirty="0"/>
              <a:t> 플레이트 장착 유저들이 경갑으로 변경하기 위해 귀속 해제 </a:t>
            </a:r>
            <a:r>
              <a:rPr lang="ko-KR" altLang="en-US" dirty="0" err="1"/>
              <a:t>포션을</a:t>
            </a:r>
            <a:r>
              <a:rPr lang="ko-KR" altLang="en-US" dirty="0"/>
              <a:t> 구매하여 플레이트 장비를 거래소에 등록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C61F79-338E-A90C-01FF-097E57F2FEE6}"/>
              </a:ext>
            </a:extLst>
          </p:cNvPr>
          <p:cNvSpPr txBox="1"/>
          <p:nvPr/>
        </p:nvSpPr>
        <p:spPr>
          <a:xfrm>
            <a:off x="7715795" y="4502884"/>
            <a:ext cx="42149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플레이트 장착 유저의 장비 변경 영향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균열</a:t>
            </a:r>
            <a:r>
              <a:rPr lang="en-US" altLang="ko-KR" dirty="0"/>
              <a:t>(</a:t>
            </a:r>
            <a:r>
              <a:rPr lang="ko-KR" altLang="en-US" dirty="0"/>
              <a:t>균형 잡힌</a:t>
            </a:r>
            <a:r>
              <a:rPr lang="en-US" altLang="ko-KR" dirty="0"/>
              <a:t>, </a:t>
            </a:r>
            <a:r>
              <a:rPr lang="ko-KR" altLang="en-US" dirty="0"/>
              <a:t>열의</a:t>
            </a:r>
            <a:r>
              <a:rPr lang="en-US" altLang="ko-KR" dirty="0"/>
              <a:t>)</a:t>
            </a:r>
            <a:r>
              <a:rPr lang="ko-KR" altLang="en-US" dirty="0" err="1"/>
              <a:t>인챈트</a:t>
            </a:r>
            <a:r>
              <a:rPr lang="ko-KR" altLang="en-US" dirty="0"/>
              <a:t> 거래 발생횟수 또한 기존 플레이트 장착 유저들의 </a:t>
            </a:r>
            <a:r>
              <a:rPr lang="ko-KR" altLang="en-US" dirty="0" err="1"/>
              <a:t>경갑</a:t>
            </a:r>
            <a:r>
              <a:rPr lang="ko-KR" altLang="en-US" dirty="0"/>
              <a:t> 변경으로 인한 수요 증가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7F54BA3-BC38-569A-6199-0F26C56C190A}"/>
              </a:ext>
            </a:extLst>
          </p:cNvPr>
          <p:cNvSpPr/>
          <p:nvPr/>
        </p:nvSpPr>
        <p:spPr>
          <a:xfrm>
            <a:off x="7715795" y="2194560"/>
            <a:ext cx="4206242" cy="216011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82F0900-C9F9-4C95-4417-1C7102BB1675}"/>
              </a:ext>
            </a:extLst>
          </p:cNvPr>
          <p:cNvSpPr/>
          <p:nvPr/>
        </p:nvSpPr>
        <p:spPr>
          <a:xfrm>
            <a:off x="7724503" y="4495251"/>
            <a:ext cx="4206242" cy="230832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714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5C35DD3C-F356-9B28-8CA1-09E0BF8F94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" t="44469" r="1" b="30416"/>
          <a:stretch/>
        </p:blipFill>
        <p:spPr>
          <a:xfrm>
            <a:off x="1" y="1"/>
            <a:ext cx="12192000" cy="167702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2C41321-431F-BAAF-EC39-30A9C0B14C93}"/>
              </a:ext>
            </a:extLst>
          </p:cNvPr>
          <p:cNvSpPr/>
          <p:nvPr/>
        </p:nvSpPr>
        <p:spPr>
          <a:xfrm>
            <a:off x="0" y="1677021"/>
            <a:ext cx="1219200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9D2E0A-0AC9-DBBC-7F0D-967C642E07ED}"/>
              </a:ext>
            </a:extLst>
          </p:cNvPr>
          <p:cNvSpPr txBox="1"/>
          <p:nvPr/>
        </p:nvSpPr>
        <p:spPr>
          <a:xfrm>
            <a:off x="1124125" y="1677021"/>
            <a:ext cx="244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3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줄 요약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2B8C5D-442B-8E23-0B88-E02BADF7EBD3}"/>
              </a:ext>
            </a:extLst>
          </p:cNvPr>
          <p:cNvSpPr txBox="1"/>
          <p:nvPr/>
        </p:nvSpPr>
        <p:spPr>
          <a:xfrm>
            <a:off x="8530207" y="1657568"/>
            <a:ext cx="244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임의 제언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E8747C-B564-2DDC-3272-0CD04F535CA3}"/>
              </a:ext>
            </a:extLst>
          </p:cNvPr>
          <p:cNvSpPr txBox="1"/>
          <p:nvPr/>
        </p:nvSpPr>
        <p:spPr>
          <a:xfrm>
            <a:off x="4827166" y="1677021"/>
            <a:ext cx="244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임의 분석보고서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068F72-3275-B594-5E16-EA276DDB8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065807"/>
            <a:ext cx="6072186" cy="23842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A496CBC-2D39-79D3-643E-DF4A5869B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4552" y="2065807"/>
            <a:ext cx="6257448" cy="23842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9F2793-7C73-C317-5D30-6C75F23F4268}"/>
              </a:ext>
            </a:extLst>
          </p:cNvPr>
          <p:cNvSpPr txBox="1"/>
          <p:nvPr/>
        </p:nvSpPr>
        <p:spPr>
          <a:xfrm>
            <a:off x="1210046" y="4469535"/>
            <a:ext cx="365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보라색</a:t>
            </a:r>
            <a:r>
              <a:rPr lang="en-US" altLang="ko-KR" dirty="0"/>
              <a:t>(</a:t>
            </a:r>
            <a:r>
              <a:rPr lang="ko-KR" altLang="en-US" dirty="0"/>
              <a:t>보급형</a:t>
            </a:r>
            <a:r>
              <a:rPr lang="en-US" altLang="ko-KR" dirty="0"/>
              <a:t>) </a:t>
            </a:r>
            <a:r>
              <a:rPr lang="ko-KR" altLang="en-US" dirty="0"/>
              <a:t>장비 장착 유저 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30B69E-3073-CA04-D3BF-A02621A93A78}"/>
              </a:ext>
            </a:extLst>
          </p:cNvPr>
          <p:cNvSpPr txBox="1"/>
          <p:nvPr/>
        </p:nvSpPr>
        <p:spPr>
          <a:xfrm>
            <a:off x="7329863" y="4469535"/>
            <a:ext cx="365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주황색</a:t>
            </a:r>
            <a:r>
              <a:rPr lang="en-US" altLang="ko-KR" dirty="0"/>
              <a:t>(</a:t>
            </a:r>
            <a:r>
              <a:rPr lang="ko-KR" altLang="en-US" dirty="0" err="1"/>
              <a:t>종결급</a:t>
            </a:r>
            <a:r>
              <a:rPr lang="en-US" altLang="ko-KR" dirty="0"/>
              <a:t>) </a:t>
            </a:r>
            <a:r>
              <a:rPr lang="ko-KR" altLang="en-US" dirty="0"/>
              <a:t>장비 장착 유저 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C9C865-675B-EBFF-69CE-78D55F7D982C}"/>
              </a:ext>
            </a:extLst>
          </p:cNvPr>
          <p:cNvSpPr txBox="1"/>
          <p:nvPr/>
        </p:nvSpPr>
        <p:spPr>
          <a:xfrm>
            <a:off x="2015695" y="5232609"/>
            <a:ext cx="8064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보급형 장비 장착 유저 가 감소하고 </a:t>
            </a:r>
            <a:r>
              <a:rPr lang="ko-KR" altLang="en-US" dirty="0" err="1"/>
              <a:t>종결급</a:t>
            </a:r>
            <a:r>
              <a:rPr lang="ko-KR" altLang="en-US" dirty="0"/>
              <a:t> 장비 장착 유저가 증가함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08314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5C35DD3C-F356-9B28-8CA1-09E0BF8F94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" t="44469" r="1" b="30416"/>
          <a:stretch/>
        </p:blipFill>
        <p:spPr>
          <a:xfrm>
            <a:off x="1" y="1"/>
            <a:ext cx="12192000" cy="167702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2C41321-431F-BAAF-EC39-30A9C0B14C93}"/>
              </a:ext>
            </a:extLst>
          </p:cNvPr>
          <p:cNvSpPr/>
          <p:nvPr/>
        </p:nvSpPr>
        <p:spPr>
          <a:xfrm>
            <a:off x="0" y="1677021"/>
            <a:ext cx="1219200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9D2E0A-0AC9-DBBC-7F0D-967C642E07ED}"/>
              </a:ext>
            </a:extLst>
          </p:cNvPr>
          <p:cNvSpPr txBox="1"/>
          <p:nvPr/>
        </p:nvSpPr>
        <p:spPr>
          <a:xfrm>
            <a:off x="1124125" y="1677021"/>
            <a:ext cx="244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3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줄 요약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2B8C5D-442B-8E23-0B88-E02BADF7EBD3}"/>
              </a:ext>
            </a:extLst>
          </p:cNvPr>
          <p:cNvSpPr txBox="1"/>
          <p:nvPr/>
        </p:nvSpPr>
        <p:spPr>
          <a:xfrm>
            <a:off x="8530207" y="1657568"/>
            <a:ext cx="244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임의 제언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E8747C-B564-2DDC-3272-0CD04F535CA3}"/>
              </a:ext>
            </a:extLst>
          </p:cNvPr>
          <p:cNvSpPr txBox="1"/>
          <p:nvPr/>
        </p:nvSpPr>
        <p:spPr>
          <a:xfrm>
            <a:off x="4827166" y="1677021"/>
            <a:ext cx="244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임의 분석보고서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3DB7AA-0E86-FAA4-A2E0-057771D23D7B}"/>
              </a:ext>
            </a:extLst>
          </p:cNvPr>
          <p:cNvSpPr txBox="1"/>
          <p:nvPr/>
        </p:nvSpPr>
        <p:spPr>
          <a:xfrm>
            <a:off x="1672766" y="4092571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인챈트의</a:t>
            </a:r>
            <a:r>
              <a:rPr lang="ko-KR" altLang="en-US" dirty="0"/>
              <a:t> 룬 수익 데이터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E64EDC-8F2F-A85F-9AF1-3C503E15D61E}"/>
              </a:ext>
            </a:extLst>
          </p:cNvPr>
          <p:cNvSpPr txBox="1"/>
          <p:nvPr/>
        </p:nvSpPr>
        <p:spPr>
          <a:xfrm>
            <a:off x="6348565" y="4811647"/>
            <a:ext cx="54863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보급형 장비를 사용하는 유저들이 </a:t>
            </a:r>
            <a:r>
              <a:rPr lang="ko-KR" altLang="en-US" dirty="0" err="1"/>
              <a:t>종결급</a:t>
            </a:r>
            <a:r>
              <a:rPr lang="ko-KR" altLang="en-US" dirty="0"/>
              <a:t> 장비로 교체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플레이트 장착 유저들이 경갑으로 교체</a:t>
            </a:r>
            <a:endParaRPr lang="en-US" altLang="ko-KR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ACE636E-C06F-36B0-9037-1CF83A4B3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65806"/>
            <a:ext cx="5878286" cy="185474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2C453C0-6468-75B5-53D3-C900CCA91D33}"/>
              </a:ext>
            </a:extLst>
          </p:cNvPr>
          <p:cNvSpPr txBox="1"/>
          <p:nvPr/>
        </p:nvSpPr>
        <p:spPr>
          <a:xfrm>
            <a:off x="6156960" y="4066344"/>
            <a:ext cx="595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고글기</a:t>
            </a:r>
            <a:r>
              <a:rPr lang="en-US" altLang="ko-KR" dirty="0"/>
              <a:t>(</a:t>
            </a:r>
            <a:r>
              <a:rPr lang="ko-KR" altLang="en-US" dirty="0" err="1"/>
              <a:t>경갑</a:t>
            </a:r>
            <a:r>
              <a:rPr lang="en-US" altLang="ko-KR" dirty="0"/>
              <a:t>)</a:t>
            </a:r>
            <a:r>
              <a:rPr lang="ko-KR" altLang="en-US" dirty="0"/>
              <a:t> 최상위 등급 장비 거래소 구매 발생 데이터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0C73F69-8E9E-9ECF-2D26-6DF005BA1864}"/>
              </a:ext>
            </a:extLst>
          </p:cNvPr>
          <p:cNvSpPr/>
          <p:nvPr/>
        </p:nvSpPr>
        <p:spPr>
          <a:xfrm>
            <a:off x="6252766" y="4615543"/>
            <a:ext cx="5660572" cy="168075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20628C-53E2-95BF-70C4-108D10328900}"/>
              </a:ext>
            </a:extLst>
          </p:cNvPr>
          <p:cNvSpPr txBox="1"/>
          <p:nvPr/>
        </p:nvSpPr>
        <p:spPr>
          <a:xfrm>
            <a:off x="374453" y="4811648"/>
            <a:ext cx="5347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/>
              <a:t>종결급</a:t>
            </a:r>
            <a:r>
              <a:rPr lang="ko-KR" altLang="en-US" dirty="0"/>
              <a:t> 장비를 새로 갖춘 유저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플레이트 장착 유저들의 </a:t>
            </a:r>
            <a:r>
              <a:rPr lang="ko-KR" altLang="en-US" dirty="0" err="1"/>
              <a:t>경갑</a:t>
            </a:r>
            <a:r>
              <a:rPr lang="ko-KR" altLang="en-US" dirty="0"/>
              <a:t> 장비로의 교체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인챈트를</a:t>
            </a:r>
            <a:r>
              <a:rPr lang="ko-KR" altLang="en-US" dirty="0"/>
              <a:t> 성공시키기 위한 </a:t>
            </a:r>
            <a:r>
              <a:rPr lang="ko-KR" altLang="en-US" dirty="0" err="1"/>
              <a:t>인챈트의</a:t>
            </a:r>
            <a:r>
              <a:rPr lang="ko-KR" altLang="en-US" dirty="0"/>
              <a:t> 룬 수요 증가</a:t>
            </a:r>
            <a:endParaRPr lang="en-US" altLang="ko-KR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DBAF2B7-C126-2D0E-D1B5-922AFB1B5F68}"/>
              </a:ext>
            </a:extLst>
          </p:cNvPr>
          <p:cNvSpPr/>
          <p:nvPr/>
        </p:nvSpPr>
        <p:spPr>
          <a:xfrm>
            <a:off x="282674" y="4615543"/>
            <a:ext cx="5660572" cy="168075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ABE5C0B1-8B0F-BAF0-10D5-A05CE536A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5972" y="2063805"/>
            <a:ext cx="5826364" cy="185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13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5C35DD3C-F356-9B28-8CA1-09E0BF8F94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" t="44469" r="1" b="30416"/>
          <a:stretch/>
        </p:blipFill>
        <p:spPr>
          <a:xfrm>
            <a:off x="1" y="1"/>
            <a:ext cx="12192000" cy="167702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2C41321-431F-BAAF-EC39-30A9C0B14C93}"/>
              </a:ext>
            </a:extLst>
          </p:cNvPr>
          <p:cNvSpPr/>
          <p:nvPr/>
        </p:nvSpPr>
        <p:spPr>
          <a:xfrm>
            <a:off x="0" y="1677021"/>
            <a:ext cx="1219200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9D2E0A-0AC9-DBBC-7F0D-967C642E07ED}"/>
              </a:ext>
            </a:extLst>
          </p:cNvPr>
          <p:cNvSpPr txBox="1"/>
          <p:nvPr/>
        </p:nvSpPr>
        <p:spPr>
          <a:xfrm>
            <a:off x="1124125" y="1677021"/>
            <a:ext cx="244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3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줄 요약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2B8C5D-442B-8E23-0B88-E02BADF7EBD3}"/>
              </a:ext>
            </a:extLst>
          </p:cNvPr>
          <p:cNvSpPr txBox="1"/>
          <p:nvPr/>
        </p:nvSpPr>
        <p:spPr>
          <a:xfrm>
            <a:off x="8530207" y="1657568"/>
            <a:ext cx="244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임의 제언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E8747C-B564-2DDC-3272-0CD04F535CA3}"/>
              </a:ext>
            </a:extLst>
          </p:cNvPr>
          <p:cNvSpPr txBox="1"/>
          <p:nvPr/>
        </p:nvSpPr>
        <p:spPr>
          <a:xfrm>
            <a:off x="4827166" y="1677021"/>
            <a:ext cx="244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임의 분석보고서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57018F-E3CF-C37D-FDE5-B28DD6C62F43}"/>
              </a:ext>
            </a:extLst>
          </p:cNvPr>
          <p:cNvSpPr txBox="1"/>
          <p:nvPr/>
        </p:nvSpPr>
        <p:spPr>
          <a:xfrm>
            <a:off x="6047764" y="3105749"/>
            <a:ext cx="51380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기존 보급형 장비로 컨텐츠를 즐기던 유저들이 엔드 컨텐츠로 진입하기 위해 골드 및 캐쉬 소비 기대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방어구의 재질 별 차이가 줄어들면서 더 공격적인 옵션을 가질 수 있는 </a:t>
            </a:r>
            <a:r>
              <a:rPr lang="ko-KR" altLang="en-US" dirty="0" err="1"/>
              <a:t>경갑</a:t>
            </a:r>
            <a:r>
              <a:rPr lang="ko-KR" altLang="en-US" dirty="0"/>
              <a:t> 방어구로 교체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C4BDE7-8930-7C36-F66D-A3E48C4759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90" y="2557114"/>
            <a:ext cx="4027376" cy="342876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0712A9F-0F47-54D8-2DE5-B4F63C7D83FC}"/>
              </a:ext>
            </a:extLst>
          </p:cNvPr>
          <p:cNvSpPr/>
          <p:nvPr/>
        </p:nvSpPr>
        <p:spPr>
          <a:xfrm>
            <a:off x="5852160" y="2557114"/>
            <a:ext cx="5540050" cy="342876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381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5C35DD3C-F356-9B28-8CA1-09E0BF8F94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" t="44469" r="1" b="30416"/>
          <a:stretch/>
        </p:blipFill>
        <p:spPr>
          <a:xfrm>
            <a:off x="1" y="1"/>
            <a:ext cx="12192000" cy="167702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2C41321-431F-BAAF-EC39-30A9C0B14C93}"/>
              </a:ext>
            </a:extLst>
          </p:cNvPr>
          <p:cNvSpPr/>
          <p:nvPr/>
        </p:nvSpPr>
        <p:spPr>
          <a:xfrm>
            <a:off x="0" y="1677021"/>
            <a:ext cx="1219200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9D2E0A-0AC9-DBBC-7F0D-967C642E07ED}"/>
              </a:ext>
            </a:extLst>
          </p:cNvPr>
          <p:cNvSpPr txBox="1"/>
          <p:nvPr/>
        </p:nvSpPr>
        <p:spPr>
          <a:xfrm>
            <a:off x="1124125" y="1677021"/>
            <a:ext cx="244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3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줄 요약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2B8C5D-442B-8E23-0B88-E02BADF7EBD3}"/>
              </a:ext>
            </a:extLst>
          </p:cNvPr>
          <p:cNvSpPr txBox="1"/>
          <p:nvPr/>
        </p:nvSpPr>
        <p:spPr>
          <a:xfrm>
            <a:off x="8530207" y="1657568"/>
            <a:ext cx="244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임의 제언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E8747C-B564-2DDC-3272-0CD04F535CA3}"/>
              </a:ext>
            </a:extLst>
          </p:cNvPr>
          <p:cNvSpPr txBox="1"/>
          <p:nvPr/>
        </p:nvSpPr>
        <p:spPr>
          <a:xfrm>
            <a:off x="4827166" y="1677021"/>
            <a:ext cx="244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임의 분석보고서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7FB8569-6F01-9DA9-50AD-D27E4ECA7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85" y="2509788"/>
            <a:ext cx="2542902" cy="358689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4A675B3-ECA0-564B-420A-3ED1ED3DBB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904" y="2509789"/>
            <a:ext cx="2542902" cy="35868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432E1FD-F512-526A-BD95-0CC9A8985C9B}"/>
              </a:ext>
            </a:extLst>
          </p:cNvPr>
          <p:cNvSpPr txBox="1"/>
          <p:nvPr/>
        </p:nvSpPr>
        <p:spPr>
          <a:xfrm>
            <a:off x="6313714" y="2509788"/>
            <a:ext cx="54602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최근 게임 추세는 가벼운 한판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마영전</a:t>
            </a:r>
            <a:r>
              <a:rPr lang="ko-KR" altLang="en-US" dirty="0"/>
              <a:t> 특유의 파티문화는 순회</a:t>
            </a:r>
            <a:r>
              <a:rPr lang="en-US" altLang="ko-KR" dirty="0"/>
              <a:t>(</a:t>
            </a:r>
            <a:r>
              <a:rPr lang="ko-KR" altLang="en-US" dirty="0"/>
              <a:t>여러 전투를 한번에 진행</a:t>
            </a:r>
            <a:r>
              <a:rPr lang="en-US" altLang="ko-KR" dirty="0"/>
              <a:t>), </a:t>
            </a:r>
            <a:r>
              <a:rPr lang="ko-KR" altLang="en-US" dirty="0"/>
              <a:t>공제</a:t>
            </a:r>
            <a:r>
              <a:rPr lang="en-US" altLang="ko-KR" dirty="0"/>
              <a:t>(</a:t>
            </a:r>
            <a:r>
              <a:rPr lang="ko-KR" altLang="en-US" dirty="0" err="1"/>
              <a:t>스펙컷</a:t>
            </a:r>
            <a:r>
              <a:rPr lang="en-US" altLang="ko-KR" dirty="0"/>
              <a:t>)</a:t>
            </a:r>
            <a:r>
              <a:rPr lang="ko-KR" altLang="en-US" dirty="0"/>
              <a:t> 주류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고인물</a:t>
            </a:r>
            <a:r>
              <a:rPr lang="ko-KR" altLang="en-US" dirty="0"/>
              <a:t> 유저는 파티 인원 모집에 피로함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신규 유저는 부담감이 높음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참여 조건만 달성하면 누구나 참가 가능한 시스템을 두어 파티원이 어떤 사람인지 신경 안 쓰고 가볍게 한 판 하는 최근 추세를 반영한 시스템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기사단 레이드는 공상한을 해제하고 기여도에 따른 추가 보상을 두어 </a:t>
            </a:r>
            <a:r>
              <a:rPr lang="ko-KR" altLang="en-US" dirty="0" err="1"/>
              <a:t>고인물</a:t>
            </a:r>
            <a:r>
              <a:rPr lang="ko-KR" altLang="en-US" dirty="0"/>
              <a:t> 유저들의 적극적인 참여를 유도하게 재설계하였음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E17B471-7620-1795-537C-B5A79BD36EA7}"/>
              </a:ext>
            </a:extLst>
          </p:cNvPr>
          <p:cNvSpPr/>
          <p:nvPr/>
        </p:nvSpPr>
        <p:spPr>
          <a:xfrm>
            <a:off x="6235337" y="2509786"/>
            <a:ext cx="5625737" cy="358689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873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649</TotalTime>
  <Words>674</Words>
  <Application>Microsoft Office PowerPoint</Application>
  <PresentationFormat>와이드스크린</PresentationFormat>
  <Paragraphs>105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Noto Sans 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정민 권</dc:creator>
  <cp:lastModifiedBy>정민 권</cp:lastModifiedBy>
  <cp:revision>17</cp:revision>
  <dcterms:created xsi:type="dcterms:W3CDTF">2024-03-27T03:41:03Z</dcterms:created>
  <dcterms:modified xsi:type="dcterms:W3CDTF">2024-03-31T11:28:38Z</dcterms:modified>
</cp:coreProperties>
</file>