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1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81" r:id="rId10"/>
    <p:sldId id="279" r:id="rId11"/>
    <p:sldId id="280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BC088"/>
    <a:srgbClr val="E6F0E8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34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2024-09-23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381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2024-09-23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542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2024-09-23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5982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2024-09-23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106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2024-09-23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460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2024-09-23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058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2024-09-23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126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2024-09-23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5580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2024-09-23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4284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2024-09-23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0840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2024-09-23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1511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2024-09-23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62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app/profile/.75992107/viz/_17262828078620/1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0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93CE7C-E24E-2D89-A30F-1EE0FDCD8099}"/>
              </a:ext>
            </a:extLst>
          </p:cNvPr>
          <p:cNvSpPr txBox="1"/>
          <p:nvPr/>
        </p:nvSpPr>
        <p:spPr>
          <a:xfrm>
            <a:off x="992777" y="2429692"/>
            <a:ext cx="100061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/>
              <a:t>Platinum Sales </a:t>
            </a:r>
            <a:r>
              <a:rPr lang="ko-KR" altLang="en-US" sz="5400" b="1" dirty="0"/>
              <a:t>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07915F-708A-486C-B84F-73B659E82420}"/>
              </a:ext>
            </a:extLst>
          </p:cNvPr>
          <p:cNvSpPr txBox="1"/>
          <p:nvPr/>
        </p:nvSpPr>
        <p:spPr>
          <a:xfrm>
            <a:off x="2743200" y="3251863"/>
            <a:ext cx="4946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</a:t>
            </a:r>
            <a:r>
              <a:rPr lang="ko-KR" altLang="en-US" dirty="0" err="1"/>
              <a:t>천만장</a:t>
            </a:r>
            <a:r>
              <a:rPr lang="ko-KR" altLang="en-US" dirty="0"/>
              <a:t> 판매 타이틀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D139C2-01BE-04F2-F758-DC5C0BE632F1}"/>
              </a:ext>
            </a:extLst>
          </p:cNvPr>
          <p:cNvSpPr txBox="1"/>
          <p:nvPr/>
        </p:nvSpPr>
        <p:spPr>
          <a:xfrm>
            <a:off x="5416732" y="4074034"/>
            <a:ext cx="3100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권정민</a:t>
            </a:r>
          </a:p>
        </p:txBody>
      </p:sp>
    </p:spTree>
    <p:extLst>
      <p:ext uri="{BB962C8B-B14F-4D97-AF65-F5344CB8AC3E}">
        <p14:creationId xmlns:p14="http://schemas.microsoft.com/office/powerpoint/2010/main" val="3861509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0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864C914-5194-EE0C-4CA6-72A8A3658989}"/>
              </a:ext>
            </a:extLst>
          </p:cNvPr>
          <p:cNvSpPr txBox="1"/>
          <p:nvPr/>
        </p:nvSpPr>
        <p:spPr>
          <a:xfrm>
            <a:off x="291738" y="287385"/>
            <a:ext cx="4084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TGA </a:t>
            </a:r>
            <a:r>
              <a:rPr lang="ko-KR" altLang="en-US" sz="2800" b="1" dirty="0"/>
              <a:t>수상작 장르 분포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D8F21C-0F69-DC00-D359-0BCB1B99423B}"/>
              </a:ext>
            </a:extLst>
          </p:cNvPr>
          <p:cNvSpPr txBox="1"/>
          <p:nvPr/>
        </p:nvSpPr>
        <p:spPr>
          <a:xfrm>
            <a:off x="7696700" y="661551"/>
            <a:ext cx="4234043" cy="4193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드래곤 에이지</a:t>
            </a:r>
            <a:r>
              <a:rPr lang="en-US" altLang="ko-KR" dirty="0"/>
              <a:t>: </a:t>
            </a:r>
            <a:r>
              <a:rPr lang="ko-KR" altLang="en-US" dirty="0" err="1"/>
              <a:t>인퀴지션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/>
              <a:t>위쳐</a:t>
            </a:r>
            <a:r>
              <a:rPr lang="en-US" altLang="ko-KR" dirty="0"/>
              <a:t>3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/>
              <a:t>오버워치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야생의 숨결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/>
              <a:t>갓오브워</a:t>
            </a:r>
            <a:r>
              <a:rPr lang="en-US" altLang="ko-KR" dirty="0"/>
              <a:t>(2018)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/>
              <a:t>세키로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라오어</a:t>
            </a:r>
            <a:r>
              <a:rPr lang="en-US" altLang="ko-KR" dirty="0"/>
              <a:t>2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It</a:t>
            </a:r>
            <a:r>
              <a:rPr lang="ko-KR" altLang="en-US" dirty="0"/>
              <a:t> </a:t>
            </a:r>
            <a:r>
              <a:rPr lang="en-US" altLang="ko-KR" dirty="0"/>
              <a:t>takes</a:t>
            </a:r>
            <a:r>
              <a:rPr lang="ko-KR" altLang="en-US" dirty="0"/>
              <a:t> </a:t>
            </a:r>
            <a:r>
              <a:rPr lang="en-US" altLang="ko-KR" dirty="0"/>
              <a:t>two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/>
              <a:t>엘든링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/>
              <a:t>발더스</a:t>
            </a:r>
            <a:r>
              <a:rPr lang="ko-KR" altLang="en-US" dirty="0"/>
              <a:t> 게이트</a:t>
            </a:r>
            <a:r>
              <a:rPr lang="en-US" altLang="ko-KR" dirty="0"/>
              <a:t>3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A0A4DE2-5EDD-3EDC-2647-F699A7418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106" y="938911"/>
            <a:ext cx="7163800" cy="363905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CD6FFFD-6918-0C9A-4D79-01CA7F460172}"/>
              </a:ext>
            </a:extLst>
          </p:cNvPr>
          <p:cNvSpPr txBox="1"/>
          <p:nvPr/>
        </p:nvSpPr>
        <p:spPr>
          <a:xfrm>
            <a:off x="557499" y="4855328"/>
            <a:ext cx="9622821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최근 </a:t>
            </a:r>
            <a:r>
              <a:rPr lang="en-US" altLang="ko-KR" dirty="0"/>
              <a:t>2</a:t>
            </a:r>
            <a:r>
              <a:rPr lang="ko-KR" altLang="en-US" dirty="0"/>
              <a:t>년간 수상작들의 장르는 각각 액션 </a:t>
            </a:r>
            <a:r>
              <a:rPr lang="en-US" altLang="ko-KR" dirty="0"/>
              <a:t>RPG, RPG </a:t>
            </a:r>
            <a:r>
              <a:rPr lang="ko-KR" altLang="en-US" dirty="0"/>
              <a:t>장르인 </a:t>
            </a:r>
            <a:r>
              <a:rPr lang="ko-KR" altLang="en-US" dirty="0" err="1"/>
              <a:t>엘든링과</a:t>
            </a:r>
            <a:r>
              <a:rPr lang="ko-KR" altLang="en-US" dirty="0"/>
              <a:t> </a:t>
            </a:r>
            <a:r>
              <a:rPr lang="ko-KR" altLang="en-US" dirty="0" err="1"/>
              <a:t>발더스</a:t>
            </a:r>
            <a:r>
              <a:rPr lang="ko-KR" altLang="en-US" dirty="0"/>
              <a:t> 게이트</a:t>
            </a:r>
            <a:r>
              <a:rPr lang="en-US" altLang="ko-KR" dirty="0"/>
              <a:t>3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주로 </a:t>
            </a:r>
            <a:r>
              <a:rPr lang="ko-KR" altLang="en-US" b="1" dirty="0"/>
              <a:t>액션 어드벤처</a:t>
            </a:r>
            <a:r>
              <a:rPr lang="ko-KR" altLang="en-US" dirty="0"/>
              <a:t>와 </a:t>
            </a:r>
            <a:r>
              <a:rPr lang="en-US" altLang="ko-KR" b="1" dirty="0"/>
              <a:t>RPG</a:t>
            </a:r>
            <a:r>
              <a:rPr lang="en-US" altLang="ko-KR" dirty="0"/>
              <a:t> </a:t>
            </a:r>
            <a:r>
              <a:rPr lang="ko-KR" altLang="en-US" dirty="0"/>
              <a:t>장르가 강세를 보이고 있음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(</a:t>
            </a:r>
            <a:r>
              <a:rPr lang="ko-KR" altLang="en-US" dirty="0" err="1"/>
              <a:t>드에</a:t>
            </a:r>
            <a:r>
              <a:rPr lang="en-US" altLang="ko-KR" dirty="0"/>
              <a:t>, </a:t>
            </a:r>
            <a:r>
              <a:rPr lang="ko-KR" altLang="en-US" dirty="0" err="1"/>
              <a:t>위쳐</a:t>
            </a:r>
            <a:r>
              <a:rPr lang="en-US" altLang="ko-KR" dirty="0"/>
              <a:t>, </a:t>
            </a:r>
            <a:r>
              <a:rPr lang="ko-KR" altLang="en-US" dirty="0"/>
              <a:t>야숨</a:t>
            </a:r>
            <a:r>
              <a:rPr lang="en-US" altLang="ko-KR" dirty="0"/>
              <a:t>, </a:t>
            </a:r>
            <a:r>
              <a:rPr lang="ko-KR" altLang="en-US" dirty="0" err="1"/>
              <a:t>갓오브워</a:t>
            </a:r>
            <a:r>
              <a:rPr lang="en-US" altLang="ko-KR" dirty="0"/>
              <a:t>, </a:t>
            </a:r>
            <a:r>
              <a:rPr lang="ko-KR" altLang="en-US" dirty="0" err="1"/>
              <a:t>세키로</a:t>
            </a:r>
            <a:r>
              <a:rPr lang="en-US" altLang="ko-KR" dirty="0"/>
              <a:t>, </a:t>
            </a:r>
            <a:r>
              <a:rPr lang="ko-KR" altLang="en-US" dirty="0"/>
              <a:t>라오어</a:t>
            </a:r>
            <a:r>
              <a:rPr lang="en-US" altLang="ko-KR" dirty="0"/>
              <a:t>2, </a:t>
            </a:r>
            <a:r>
              <a:rPr lang="ko-KR" altLang="en-US" dirty="0" err="1"/>
              <a:t>엘든링</a:t>
            </a:r>
            <a:r>
              <a:rPr lang="en-US" altLang="ko-KR" dirty="0"/>
              <a:t>, </a:t>
            </a:r>
            <a:r>
              <a:rPr lang="ko-KR" altLang="en-US" dirty="0" err="1"/>
              <a:t>발더스게이트</a:t>
            </a:r>
            <a:r>
              <a:rPr lang="en-US" altLang="ko-KR" dirty="0"/>
              <a:t>3)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9808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0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864C914-5194-EE0C-4CA6-72A8A3658989}"/>
              </a:ext>
            </a:extLst>
          </p:cNvPr>
          <p:cNvSpPr txBox="1"/>
          <p:nvPr/>
        </p:nvSpPr>
        <p:spPr>
          <a:xfrm>
            <a:off x="4053840" y="296090"/>
            <a:ext cx="4084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/>
              <a:t>인사이트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413428-DD82-5867-FD23-5CDFA3A334AB}"/>
              </a:ext>
            </a:extLst>
          </p:cNvPr>
          <p:cNvSpPr txBox="1"/>
          <p:nvPr/>
        </p:nvSpPr>
        <p:spPr>
          <a:xfrm>
            <a:off x="988423" y="828016"/>
            <a:ext cx="10215154" cy="5855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/>
              <a:t>RPG </a:t>
            </a:r>
            <a:r>
              <a:rPr lang="ko-KR" altLang="en-US" dirty="0"/>
              <a:t>장르의 평균 판매량이 생각보다 낮게 나타나고 있으나 </a:t>
            </a:r>
            <a:r>
              <a:rPr lang="en-US" altLang="ko-KR" b="1" dirty="0"/>
              <a:t>TGA </a:t>
            </a:r>
            <a:r>
              <a:rPr lang="ko-KR" altLang="en-US" b="1" dirty="0"/>
              <a:t>수상작들은 </a:t>
            </a:r>
            <a:r>
              <a:rPr lang="en-US" altLang="ko-KR" b="1" dirty="0"/>
              <a:t>RPG </a:t>
            </a:r>
            <a:r>
              <a:rPr lang="ko-KR" altLang="en-US" b="1" dirty="0"/>
              <a:t>장르가 강세</a:t>
            </a:r>
            <a:r>
              <a:rPr lang="ko-KR" altLang="en-US" dirty="0"/>
              <a:t>를 보이고 있으며 실제로 </a:t>
            </a:r>
            <a:r>
              <a:rPr lang="ko-KR" altLang="en-US" b="1" dirty="0" err="1"/>
              <a:t>엘든링</a:t>
            </a:r>
            <a:r>
              <a:rPr lang="ko-KR" altLang="en-US" dirty="0" err="1"/>
              <a:t>과</a:t>
            </a:r>
            <a:r>
              <a:rPr lang="ko-KR" altLang="en-US" dirty="0"/>
              <a:t> </a:t>
            </a:r>
            <a:r>
              <a:rPr lang="ko-KR" altLang="en-US" b="1" dirty="0" err="1"/>
              <a:t>발더스</a:t>
            </a:r>
            <a:r>
              <a:rPr lang="ko-KR" altLang="en-US" b="1" dirty="0"/>
              <a:t> 게이트</a:t>
            </a:r>
            <a:r>
              <a:rPr lang="en-US" altLang="ko-KR" b="1" dirty="0"/>
              <a:t>3</a:t>
            </a:r>
            <a:r>
              <a:rPr lang="ko-KR" altLang="en-US" dirty="0"/>
              <a:t>의 판매량은 단 기간 내 괄목할 성과를 보이고 있음</a:t>
            </a:r>
            <a:r>
              <a:rPr lang="en-US" altLang="ko-KR" dirty="0"/>
              <a:t> (</a:t>
            </a:r>
            <a:r>
              <a:rPr lang="ko-KR" altLang="en-US" dirty="0"/>
              <a:t>각 </a:t>
            </a:r>
            <a:r>
              <a:rPr lang="en-US" altLang="ko-KR" dirty="0">
                <a:solidFill>
                  <a:srgbClr val="FF0000"/>
                </a:solidFill>
              </a:rPr>
              <a:t>2500</a:t>
            </a:r>
            <a:r>
              <a:rPr lang="ko-KR" altLang="en-US" dirty="0">
                <a:solidFill>
                  <a:srgbClr val="FF0000"/>
                </a:solidFill>
              </a:rPr>
              <a:t>만장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FF0000"/>
                </a:solidFill>
              </a:rPr>
              <a:t>1500</a:t>
            </a:r>
            <a:r>
              <a:rPr lang="ko-KR" altLang="en-US" dirty="0">
                <a:solidFill>
                  <a:srgbClr val="FF0000"/>
                </a:solidFill>
              </a:rPr>
              <a:t>만장</a:t>
            </a:r>
            <a:r>
              <a:rPr lang="en-US" altLang="ko-KR" dirty="0"/>
              <a:t>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/>
              <a:t>TGA </a:t>
            </a:r>
            <a:r>
              <a:rPr lang="ko-KR" altLang="en-US" dirty="0"/>
              <a:t>수상 여부는 </a:t>
            </a:r>
            <a:r>
              <a:rPr lang="en-US" altLang="ko-KR" dirty="0"/>
              <a:t>2014</a:t>
            </a:r>
            <a:r>
              <a:rPr lang="ko-KR" altLang="en-US" dirty="0"/>
              <a:t>년 이후를 기준으로 봤을 때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b="1" dirty="0"/>
              <a:t>양의 상관관계</a:t>
            </a:r>
            <a:r>
              <a:rPr lang="ko-KR" altLang="en-US" dirty="0"/>
              <a:t>가 있으며</a:t>
            </a:r>
            <a:r>
              <a:rPr lang="en-US" altLang="ko-KR" dirty="0"/>
              <a:t>, </a:t>
            </a:r>
            <a:r>
              <a:rPr lang="ko-KR" altLang="en-US" b="1" dirty="0"/>
              <a:t>통계적으로 유의미</a:t>
            </a:r>
            <a:r>
              <a:rPr lang="ko-KR" altLang="en-US" dirty="0"/>
              <a:t>한 결과가 있었음</a:t>
            </a:r>
            <a:r>
              <a:rPr lang="en-US" altLang="ko-KR" dirty="0"/>
              <a:t>. </a:t>
            </a:r>
            <a:r>
              <a:rPr lang="en-US" altLang="ko-KR" b="1" dirty="0"/>
              <a:t>TGA</a:t>
            </a:r>
            <a:r>
              <a:rPr lang="ko-KR" altLang="en-US" b="1" dirty="0"/>
              <a:t>에서 수상한 게임들은 수상하지 않은 게임들에 비해 판매량이 더 높은 경향</a:t>
            </a:r>
            <a:r>
              <a:rPr lang="ko-KR" altLang="en-US" dirty="0"/>
              <a:t>이 있음을 보여주지만</a:t>
            </a:r>
            <a:r>
              <a:rPr lang="en-US" altLang="ko-KR" dirty="0"/>
              <a:t>, </a:t>
            </a:r>
            <a:r>
              <a:rPr lang="ko-KR" altLang="en-US" dirty="0"/>
              <a:t>그 상관관계가 강하다고 볼 수 없음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/>
              <a:t>높은 판매량을 나타내는 프랜차이즈는 대부분 </a:t>
            </a:r>
            <a:r>
              <a:rPr lang="ko-KR" altLang="en-US" b="1" dirty="0"/>
              <a:t>장수</a:t>
            </a:r>
            <a:r>
              <a:rPr lang="ko-KR" altLang="en-US" dirty="0"/>
              <a:t> </a:t>
            </a:r>
            <a:r>
              <a:rPr lang="ko-KR" altLang="en-US" b="1" dirty="0"/>
              <a:t>시리즈</a:t>
            </a:r>
            <a:r>
              <a:rPr lang="ko-KR" altLang="en-US" dirty="0"/>
              <a:t>임과 더불어 </a:t>
            </a:r>
            <a:r>
              <a:rPr lang="ko-KR" altLang="en-US" b="1" dirty="0"/>
              <a:t>멀티플레이</a:t>
            </a:r>
            <a:r>
              <a:rPr lang="ko-KR" altLang="en-US" dirty="0"/>
              <a:t>가 활성화 되어 있음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/>
              <a:t>장르 선호가 변했다고 생각할 수 도 있지만 </a:t>
            </a:r>
            <a:r>
              <a:rPr lang="ko-KR" altLang="en-US" dirty="0" err="1"/>
              <a:t>엘든링의</a:t>
            </a:r>
            <a:r>
              <a:rPr lang="ko-KR" altLang="en-US" dirty="0"/>
              <a:t> 경우 기존 </a:t>
            </a:r>
            <a:r>
              <a:rPr lang="ko-KR" altLang="en-US" dirty="0" err="1"/>
              <a:t>소울라이크의</a:t>
            </a:r>
            <a:r>
              <a:rPr lang="ko-KR" altLang="en-US" dirty="0"/>
              <a:t> 불쾌한 요소를 쳐내고</a:t>
            </a:r>
            <a:r>
              <a:rPr lang="en-US" altLang="ko-KR" dirty="0"/>
              <a:t>, </a:t>
            </a:r>
            <a:r>
              <a:rPr lang="ko-KR" altLang="en-US" dirty="0" err="1"/>
              <a:t>발더스</a:t>
            </a:r>
            <a:r>
              <a:rPr lang="ko-KR" altLang="en-US" dirty="0"/>
              <a:t> 게이트</a:t>
            </a:r>
            <a:r>
              <a:rPr lang="en-US" altLang="ko-KR" dirty="0"/>
              <a:t>3</a:t>
            </a:r>
            <a:r>
              <a:rPr lang="ko-KR" altLang="en-US" dirty="0"/>
              <a:t>의 경우 </a:t>
            </a:r>
            <a:r>
              <a:rPr lang="en-US" altLang="ko-KR" dirty="0"/>
              <a:t>DND 5</a:t>
            </a:r>
            <a:r>
              <a:rPr lang="ko-KR" altLang="en-US" dirty="0"/>
              <a:t>판을 기준으로 개발했음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/>
              <a:t>이는 기존에 무겁게 느껴지던 </a:t>
            </a:r>
            <a:r>
              <a:rPr lang="en-US" altLang="ko-KR" dirty="0"/>
              <a:t>RPG </a:t>
            </a:r>
            <a:r>
              <a:rPr lang="ko-KR" altLang="en-US" dirty="0"/>
              <a:t>장르를 가볍게 만들기 위한 노력의 일환이며</a:t>
            </a:r>
            <a:r>
              <a:rPr lang="en-US" altLang="ko-KR" dirty="0"/>
              <a:t>, </a:t>
            </a:r>
            <a:r>
              <a:rPr lang="ko-KR" altLang="en-US" dirty="0"/>
              <a:t>장르별 평균 판매량을 봤을 때</a:t>
            </a:r>
            <a:r>
              <a:rPr lang="en-US" altLang="ko-KR" dirty="0"/>
              <a:t>, </a:t>
            </a:r>
            <a:r>
              <a:rPr lang="ko-KR" altLang="en-US" dirty="0"/>
              <a:t>과거부터 현재까지도 </a:t>
            </a:r>
            <a:r>
              <a:rPr lang="ko-KR" altLang="en-US" b="1" dirty="0" err="1"/>
              <a:t>라이트함을</a:t>
            </a:r>
            <a:r>
              <a:rPr lang="ko-KR" altLang="en-US" b="1" dirty="0"/>
              <a:t> 추구</a:t>
            </a:r>
            <a:r>
              <a:rPr lang="ko-KR" altLang="en-US" dirty="0"/>
              <a:t>하는 경향이 있음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/>
              <a:t>TGA </a:t>
            </a:r>
            <a:r>
              <a:rPr lang="ko-KR" altLang="en-US" dirty="0"/>
              <a:t>수상이 판매량에 긍정적인 영향을 줄 가능성이 있음을 시사하지만</a:t>
            </a:r>
            <a:r>
              <a:rPr lang="en-US" altLang="ko-KR" dirty="0"/>
              <a:t>, </a:t>
            </a:r>
            <a:r>
              <a:rPr lang="ko-KR" altLang="en-US" dirty="0"/>
              <a:t>그 이전에 </a:t>
            </a:r>
            <a:r>
              <a:rPr lang="ko-KR" altLang="en-US" b="1" dirty="0"/>
              <a:t>잘 만든 게임이 수상</a:t>
            </a:r>
            <a:r>
              <a:rPr lang="ko-KR" altLang="en-US" dirty="0"/>
              <a:t>하는 것이며</a:t>
            </a:r>
            <a:r>
              <a:rPr lang="en-US" altLang="ko-KR" dirty="0"/>
              <a:t>, </a:t>
            </a:r>
            <a:r>
              <a:rPr lang="ko-KR" altLang="en-US" b="1" dirty="0"/>
              <a:t>수상여부는 잘 만든 게임에 대한 보상 차원의 홍보 효과</a:t>
            </a:r>
          </a:p>
        </p:txBody>
      </p:sp>
    </p:spTree>
    <p:extLst>
      <p:ext uri="{BB962C8B-B14F-4D97-AF65-F5344CB8AC3E}">
        <p14:creationId xmlns:p14="http://schemas.microsoft.com/office/powerpoint/2010/main" val="183006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0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864C914-5194-EE0C-4CA6-72A8A3658989}"/>
              </a:ext>
            </a:extLst>
          </p:cNvPr>
          <p:cNvSpPr txBox="1"/>
          <p:nvPr/>
        </p:nvSpPr>
        <p:spPr>
          <a:xfrm>
            <a:off x="4053840" y="435430"/>
            <a:ext cx="4084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/>
              <a:t>인사이트 목적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413428-DD82-5867-FD23-5CDFA3A334AB}"/>
              </a:ext>
            </a:extLst>
          </p:cNvPr>
          <p:cNvSpPr txBox="1"/>
          <p:nvPr/>
        </p:nvSpPr>
        <p:spPr>
          <a:xfrm>
            <a:off x="984069" y="1576251"/>
            <a:ext cx="99800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sz="2000" dirty="0"/>
              <a:t>데이터 변수를 통해 게임의 추세를 추측해보기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D8F21C-0F69-DC00-D359-0BCB1B99423B}"/>
              </a:ext>
            </a:extLst>
          </p:cNvPr>
          <p:cNvSpPr txBox="1"/>
          <p:nvPr/>
        </p:nvSpPr>
        <p:spPr>
          <a:xfrm>
            <a:off x="1602377" y="2656114"/>
            <a:ext cx="7924800" cy="2531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데이터 테이블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장르별 판매량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/>
              <a:t>프렌차이즈</a:t>
            </a:r>
            <a:r>
              <a:rPr lang="en-US" altLang="ko-KR" dirty="0"/>
              <a:t>(IP)</a:t>
            </a:r>
            <a:r>
              <a:rPr lang="ko-KR" altLang="en-US" dirty="0"/>
              <a:t> 여부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연도별 장르 추세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TGA </a:t>
            </a:r>
            <a:r>
              <a:rPr lang="ko-KR" altLang="en-US" dirty="0"/>
              <a:t>수상 여부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TGA </a:t>
            </a:r>
            <a:r>
              <a:rPr lang="ko-KR" altLang="en-US" dirty="0"/>
              <a:t>수상작 장르별 분포</a:t>
            </a:r>
          </a:p>
        </p:txBody>
      </p:sp>
    </p:spTree>
    <p:extLst>
      <p:ext uri="{BB962C8B-B14F-4D97-AF65-F5344CB8AC3E}">
        <p14:creationId xmlns:p14="http://schemas.microsoft.com/office/powerpoint/2010/main" val="27979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0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864C914-5194-EE0C-4CA6-72A8A3658989}"/>
              </a:ext>
            </a:extLst>
          </p:cNvPr>
          <p:cNvSpPr txBox="1"/>
          <p:nvPr/>
        </p:nvSpPr>
        <p:spPr>
          <a:xfrm>
            <a:off x="4053840" y="435430"/>
            <a:ext cx="4084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/>
              <a:t>데이터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D8F21C-0F69-DC00-D359-0BCB1B99423B}"/>
              </a:ext>
            </a:extLst>
          </p:cNvPr>
          <p:cNvSpPr txBox="1"/>
          <p:nvPr/>
        </p:nvSpPr>
        <p:spPr>
          <a:xfrm>
            <a:off x="4563293" y="1847823"/>
            <a:ext cx="5799907" cy="2531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/>
              <a:t>게임명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글로벌 기준으로 표기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장르 </a:t>
            </a:r>
            <a:r>
              <a:rPr lang="en-US" altLang="ko-KR" dirty="0"/>
              <a:t>: </a:t>
            </a:r>
            <a:r>
              <a:rPr lang="ko-KR" altLang="en-US" dirty="0"/>
              <a:t>하위 장르는 되도록 생략 </a:t>
            </a:r>
            <a:r>
              <a:rPr lang="en-US" altLang="ko-KR" dirty="0"/>
              <a:t>(ex. </a:t>
            </a:r>
            <a:r>
              <a:rPr lang="ko-KR" altLang="en-US" dirty="0" err="1"/>
              <a:t>하이퍼</a:t>
            </a:r>
            <a:r>
              <a:rPr lang="ko-KR" altLang="en-US" dirty="0"/>
              <a:t> </a:t>
            </a:r>
            <a:r>
              <a:rPr lang="en-US" altLang="ko-KR" dirty="0"/>
              <a:t>FPS, </a:t>
            </a:r>
            <a:r>
              <a:rPr lang="ko-KR" altLang="en-US" dirty="0"/>
              <a:t>헌팅 액션</a:t>
            </a:r>
            <a:r>
              <a:rPr lang="en-US" altLang="ko-KR" dirty="0"/>
              <a:t>, </a:t>
            </a:r>
            <a:r>
              <a:rPr lang="ko-KR" altLang="en-US" dirty="0" err="1"/>
              <a:t>소울라이크</a:t>
            </a:r>
            <a:r>
              <a:rPr lang="ko-KR" altLang="en-US" dirty="0"/>
              <a:t> 등</a:t>
            </a:r>
            <a:r>
              <a:rPr lang="en-US" altLang="ko-KR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TGA </a:t>
            </a:r>
            <a:r>
              <a:rPr lang="ko-KR" altLang="en-US" dirty="0"/>
              <a:t>수상 여부 </a:t>
            </a:r>
            <a:r>
              <a:rPr lang="en-US" altLang="ko-KR" dirty="0"/>
              <a:t>: Yes or NO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판매량 </a:t>
            </a:r>
            <a:r>
              <a:rPr lang="en-US" altLang="ko-KR" dirty="0"/>
              <a:t>: </a:t>
            </a:r>
            <a:r>
              <a:rPr lang="ko-KR" altLang="en-US" dirty="0"/>
              <a:t>만 단위부터 반올림 표기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프랜차이즈 </a:t>
            </a:r>
            <a:r>
              <a:rPr lang="en-US" altLang="ko-KR" dirty="0"/>
              <a:t>: </a:t>
            </a:r>
            <a:r>
              <a:rPr lang="ko-KR" altLang="en-US" dirty="0" err="1"/>
              <a:t>마리오</a:t>
            </a:r>
            <a:r>
              <a:rPr lang="ko-KR" altLang="en-US" dirty="0"/>
              <a:t> 카트</a:t>
            </a:r>
            <a:r>
              <a:rPr lang="en-US" altLang="ko-KR" dirty="0"/>
              <a:t>, </a:t>
            </a:r>
            <a:r>
              <a:rPr lang="ko-KR" altLang="en-US" dirty="0"/>
              <a:t>파티 등 타 장르는 분리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A723D590-029B-FDFE-D213-45E6C8DDE4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091254"/>
              </p:ext>
            </p:extLst>
          </p:nvPr>
        </p:nvGraphicFramePr>
        <p:xfrm>
          <a:off x="1535611" y="2154566"/>
          <a:ext cx="188685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6857">
                  <a:extLst>
                    <a:ext uri="{9D8B030D-6E8A-4147-A177-3AD203B41FA5}">
                      <a16:colId xmlns:a16="http://schemas.microsoft.com/office/drawing/2014/main" val="1122147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게임명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831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장르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667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TGA </a:t>
                      </a:r>
                      <a:r>
                        <a:rPr lang="ko-KR" altLang="en-US" dirty="0"/>
                        <a:t>수상 여부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800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판매량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991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출시 연도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062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프랜차이즈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3378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7622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0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864C914-5194-EE0C-4CA6-72A8A3658989}"/>
              </a:ext>
            </a:extLst>
          </p:cNvPr>
          <p:cNvSpPr txBox="1"/>
          <p:nvPr/>
        </p:nvSpPr>
        <p:spPr>
          <a:xfrm>
            <a:off x="-213360" y="287385"/>
            <a:ext cx="4084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/>
              <a:t>장르별 판매량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D8F21C-0F69-DC00-D359-0BCB1B99423B}"/>
              </a:ext>
            </a:extLst>
          </p:cNvPr>
          <p:cNvSpPr txBox="1"/>
          <p:nvPr/>
        </p:nvSpPr>
        <p:spPr>
          <a:xfrm>
            <a:off x="6383383" y="3203198"/>
            <a:ext cx="4763589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/>
              <a:t>샌드박스</a:t>
            </a:r>
            <a:r>
              <a:rPr lang="en-US" altLang="ko-KR" dirty="0"/>
              <a:t>, </a:t>
            </a:r>
            <a:r>
              <a:rPr lang="ko-KR" altLang="en-US" dirty="0"/>
              <a:t>퍼즐</a:t>
            </a:r>
            <a:r>
              <a:rPr lang="en-US" altLang="ko-KR" dirty="0"/>
              <a:t>, </a:t>
            </a:r>
            <a:r>
              <a:rPr lang="ko-KR" altLang="en-US" dirty="0"/>
              <a:t>격투 장르는 사실상 각각 </a:t>
            </a:r>
            <a:r>
              <a:rPr lang="ko-KR" altLang="en-US" b="1" dirty="0"/>
              <a:t>마인크래프트</a:t>
            </a:r>
            <a:r>
              <a:rPr lang="en-US" altLang="ko-KR" dirty="0"/>
              <a:t>, </a:t>
            </a:r>
            <a:r>
              <a:rPr lang="ko-KR" altLang="en-US" b="1" dirty="0" err="1"/>
              <a:t>테트리스</a:t>
            </a:r>
            <a:r>
              <a:rPr lang="en-US" altLang="ko-KR" dirty="0"/>
              <a:t>, </a:t>
            </a:r>
            <a:r>
              <a:rPr lang="ko-KR" altLang="en-US" b="1" dirty="0" err="1"/>
              <a:t>대난투</a:t>
            </a:r>
            <a:r>
              <a:rPr lang="ko-KR" altLang="en-US" dirty="0" err="1"/>
              <a:t>에서만</a:t>
            </a:r>
            <a:r>
              <a:rPr lang="ko-KR" altLang="en-US" dirty="0"/>
              <a:t> 독보적인 판매량을 나타내고 있으므로 제외 처리를 하여 다시 분석을 진행함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E531C7A-47A0-13F8-1392-E2DB10AB1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39" y="2483820"/>
            <a:ext cx="5778361" cy="408679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8936452-1F53-6ED5-0643-31DA2A258B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639" y="868254"/>
            <a:ext cx="7868748" cy="13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401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0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864C914-5194-EE0C-4CA6-72A8A3658989}"/>
              </a:ext>
            </a:extLst>
          </p:cNvPr>
          <p:cNvSpPr txBox="1"/>
          <p:nvPr/>
        </p:nvSpPr>
        <p:spPr>
          <a:xfrm>
            <a:off x="-213360" y="287385"/>
            <a:ext cx="4084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/>
              <a:t>장르별 판매량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D8F21C-0F69-DC00-D359-0BCB1B99423B}"/>
              </a:ext>
            </a:extLst>
          </p:cNvPr>
          <p:cNvSpPr txBox="1"/>
          <p:nvPr/>
        </p:nvSpPr>
        <p:spPr>
          <a:xfrm>
            <a:off x="6331132" y="886713"/>
            <a:ext cx="4763589" cy="4609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연출 및 서사에 강점을 보이는 </a:t>
            </a:r>
            <a:r>
              <a:rPr lang="ko-KR" altLang="en-US" b="1" dirty="0">
                <a:solidFill>
                  <a:srgbClr val="FF0000"/>
                </a:solidFill>
              </a:rPr>
              <a:t>액션 어드벤처</a:t>
            </a:r>
            <a:r>
              <a:rPr lang="ko-KR" altLang="en-US" dirty="0"/>
              <a:t> 장르가 가장 높게 나타남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독특한 조작 체계를 지닌 </a:t>
            </a:r>
            <a:r>
              <a:rPr lang="ko-KR" altLang="en-US" b="1" dirty="0">
                <a:solidFill>
                  <a:srgbClr val="FF0000"/>
                </a:solidFill>
              </a:rPr>
              <a:t>피트니스</a:t>
            </a:r>
            <a:r>
              <a:rPr lang="ko-KR" altLang="en-US" dirty="0"/>
              <a:t> 게임이 그 다음 순위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FF0000"/>
                </a:solidFill>
              </a:rPr>
              <a:t>정통 </a:t>
            </a:r>
            <a:r>
              <a:rPr lang="en-US" altLang="ko-KR" b="1" dirty="0">
                <a:solidFill>
                  <a:srgbClr val="FF0000"/>
                </a:solidFill>
              </a:rPr>
              <a:t>FPS</a:t>
            </a:r>
            <a:r>
              <a:rPr lang="en-US" altLang="ko-KR" dirty="0"/>
              <a:t>(</a:t>
            </a:r>
            <a:r>
              <a:rPr lang="ko-KR" altLang="en-US" dirty="0"/>
              <a:t>슈팅</a:t>
            </a:r>
            <a:r>
              <a:rPr lang="en-US" altLang="ko-KR" dirty="0"/>
              <a:t>, 1</a:t>
            </a:r>
            <a:r>
              <a:rPr lang="ko-KR" altLang="en-US" dirty="0"/>
              <a:t>인칭 슈팅</a:t>
            </a:r>
            <a:r>
              <a:rPr lang="en-US" altLang="ko-KR" dirty="0"/>
              <a:t>)</a:t>
            </a:r>
            <a:r>
              <a:rPr lang="ko-KR" altLang="en-US" dirty="0"/>
              <a:t>는 강세이나</a:t>
            </a:r>
            <a:r>
              <a:rPr lang="en-US" altLang="ko-KR" dirty="0"/>
              <a:t>, </a:t>
            </a:r>
            <a:r>
              <a:rPr lang="en-US" altLang="ko-KR" b="1" dirty="0">
                <a:solidFill>
                  <a:srgbClr val="00B0F0"/>
                </a:solidFill>
              </a:rPr>
              <a:t>TPS(3</a:t>
            </a:r>
            <a:r>
              <a:rPr lang="ko-KR" altLang="en-US" b="1" dirty="0">
                <a:solidFill>
                  <a:srgbClr val="00B0F0"/>
                </a:solidFill>
              </a:rPr>
              <a:t>인칭 슈팅</a:t>
            </a:r>
            <a:r>
              <a:rPr lang="en-US" altLang="ko-KR" b="1" dirty="0">
                <a:solidFill>
                  <a:srgbClr val="00B0F0"/>
                </a:solidFill>
              </a:rPr>
              <a:t>)</a:t>
            </a:r>
            <a:r>
              <a:rPr lang="en-US" altLang="ko-KR" dirty="0">
                <a:solidFill>
                  <a:srgbClr val="00B0F0"/>
                </a:solidFill>
              </a:rPr>
              <a:t>, </a:t>
            </a:r>
            <a:r>
              <a:rPr lang="ko-KR" altLang="en-US" b="1" dirty="0">
                <a:solidFill>
                  <a:srgbClr val="00B0F0"/>
                </a:solidFill>
              </a:rPr>
              <a:t>테크니컬 </a:t>
            </a:r>
            <a:r>
              <a:rPr lang="en-US" altLang="ko-KR" b="1" dirty="0">
                <a:solidFill>
                  <a:srgbClr val="00B0F0"/>
                </a:solidFill>
              </a:rPr>
              <a:t>FPS</a:t>
            </a:r>
            <a:r>
              <a:rPr lang="ko-KR" altLang="en-US" dirty="0"/>
              <a:t>는 약세를 보임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00B0F0"/>
                </a:solidFill>
              </a:rPr>
              <a:t>RPG</a:t>
            </a:r>
            <a:r>
              <a:rPr lang="ko-KR" altLang="en-US" dirty="0"/>
              <a:t>류 게임들의 평균이 생각보다 낮게 나타나고 있음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소위 </a:t>
            </a:r>
            <a:r>
              <a:rPr lang="en-US" altLang="ko-KR" dirty="0"/>
              <a:t>‘</a:t>
            </a:r>
            <a:r>
              <a:rPr lang="ko-KR" altLang="en-US" b="1" dirty="0"/>
              <a:t>무겁다</a:t>
            </a:r>
            <a:r>
              <a:rPr lang="en-US" altLang="ko-KR" dirty="0"/>
              <a:t>’ </a:t>
            </a:r>
            <a:r>
              <a:rPr lang="ko-KR" altLang="en-US" dirty="0"/>
              <a:t>라고 불리는 장르들이 평균적으로 낮은 판매량을 보이고 있음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2BEDAE2-D3F8-2280-E97A-72D530655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39" y="1444224"/>
            <a:ext cx="5778361" cy="412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830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0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864C914-5194-EE0C-4CA6-72A8A3658989}"/>
              </a:ext>
            </a:extLst>
          </p:cNvPr>
          <p:cNvSpPr txBox="1"/>
          <p:nvPr/>
        </p:nvSpPr>
        <p:spPr>
          <a:xfrm>
            <a:off x="335280" y="269968"/>
            <a:ext cx="4084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/>
              <a:t>프랜차이즈별 </a:t>
            </a:r>
            <a:r>
              <a:rPr lang="ko-KR" altLang="en-US" sz="2800" b="1" dirty="0"/>
              <a:t>판매량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D8F21C-0F69-DC00-D359-0BCB1B99423B}"/>
              </a:ext>
            </a:extLst>
          </p:cNvPr>
          <p:cNvSpPr txBox="1"/>
          <p:nvPr/>
        </p:nvSpPr>
        <p:spPr>
          <a:xfrm>
            <a:off x="1017959" y="5473452"/>
            <a:ext cx="10634109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장수 프랜차이즈</a:t>
            </a:r>
            <a:r>
              <a:rPr lang="ko-KR" altLang="en-US" dirty="0"/>
              <a:t>들이 대체적으로 높은 판매량을 나타내고 있음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대부분의 프랜차이즈들이 </a:t>
            </a:r>
            <a:r>
              <a:rPr lang="ko-KR" altLang="en-US" dirty="0" err="1"/>
              <a:t>현대작을</a:t>
            </a:r>
            <a:r>
              <a:rPr lang="ko-KR" altLang="en-US" dirty="0"/>
              <a:t> 기준으로 봤을 때 </a:t>
            </a:r>
            <a:r>
              <a:rPr lang="ko-KR" altLang="en-US" b="1" dirty="0"/>
              <a:t>멀티플레이</a:t>
            </a:r>
            <a:r>
              <a:rPr lang="en-US" altLang="ko-KR" dirty="0"/>
              <a:t>(</a:t>
            </a:r>
            <a:r>
              <a:rPr lang="ko-KR" altLang="en-US" dirty="0"/>
              <a:t>로컬</a:t>
            </a:r>
            <a:r>
              <a:rPr lang="en-US" altLang="ko-KR" dirty="0"/>
              <a:t>, </a:t>
            </a:r>
            <a:r>
              <a:rPr lang="ko-KR" altLang="en-US" dirty="0"/>
              <a:t>온라인 포함</a:t>
            </a:r>
            <a:r>
              <a:rPr lang="en-US" altLang="ko-KR" dirty="0"/>
              <a:t>)</a:t>
            </a:r>
            <a:r>
              <a:rPr lang="ko-KR" altLang="en-US" dirty="0"/>
              <a:t>가 활성화 되어 있는 시리즈가 많이 분포되어 있음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464D5B0-B2EF-ECD7-4324-89C8B57E7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759" y="886713"/>
            <a:ext cx="10896309" cy="4399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078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0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864C914-5194-EE0C-4CA6-72A8A3658989}"/>
              </a:ext>
            </a:extLst>
          </p:cNvPr>
          <p:cNvSpPr txBox="1"/>
          <p:nvPr/>
        </p:nvSpPr>
        <p:spPr>
          <a:xfrm>
            <a:off x="335280" y="269968"/>
            <a:ext cx="4084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/>
              <a:t>연도별 판매량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D8F21C-0F69-DC00-D359-0BCB1B99423B}"/>
              </a:ext>
            </a:extLst>
          </p:cNvPr>
          <p:cNvSpPr txBox="1"/>
          <p:nvPr/>
        </p:nvSpPr>
        <p:spPr>
          <a:xfrm>
            <a:off x="1017959" y="5473452"/>
            <a:ext cx="10634109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출시연도를 기준으로 잡고 봤을 때 이전 </a:t>
            </a:r>
            <a:r>
              <a:rPr lang="ko-KR" altLang="en-US" dirty="0" err="1"/>
              <a:t>샌드박스</a:t>
            </a:r>
            <a:r>
              <a:rPr lang="en-US" altLang="ko-KR" dirty="0"/>
              <a:t>, </a:t>
            </a:r>
            <a:r>
              <a:rPr lang="ko-KR" altLang="en-US" dirty="0"/>
              <a:t>퍼즐과 </a:t>
            </a:r>
            <a:r>
              <a:rPr lang="en-US" altLang="ko-KR" dirty="0"/>
              <a:t>GTA</a:t>
            </a:r>
            <a:r>
              <a:rPr lang="ko-KR" altLang="en-US" dirty="0"/>
              <a:t>가 강세를 보이는 액션 </a:t>
            </a:r>
            <a:r>
              <a:rPr lang="ko-KR" altLang="en-US" dirty="0" err="1"/>
              <a:t>어드벤쳐를</a:t>
            </a:r>
            <a:r>
              <a:rPr lang="ko-KR" altLang="en-US" dirty="0"/>
              <a:t> </a:t>
            </a:r>
            <a:r>
              <a:rPr lang="ko-KR" altLang="en-US" dirty="0" err="1"/>
              <a:t>필터한</a:t>
            </a:r>
            <a:r>
              <a:rPr lang="ko-KR" altLang="en-US" dirty="0"/>
              <a:t> 결과를 봤을 때 </a:t>
            </a:r>
            <a:r>
              <a:rPr lang="en-US" altLang="ko-KR" dirty="0"/>
              <a:t>2010</a:t>
            </a:r>
            <a:r>
              <a:rPr lang="ko-KR" altLang="en-US" dirty="0"/>
              <a:t>년도에는 </a:t>
            </a:r>
            <a:r>
              <a:rPr lang="en-US" altLang="ko-KR" dirty="0"/>
              <a:t>FPS, </a:t>
            </a:r>
            <a:r>
              <a:rPr lang="ko-KR" altLang="en-US" dirty="0"/>
              <a:t>최근에는 </a:t>
            </a:r>
            <a:r>
              <a:rPr lang="en-US" altLang="ko-KR" dirty="0"/>
              <a:t>RPG </a:t>
            </a:r>
            <a:r>
              <a:rPr lang="ko-KR" altLang="en-US" dirty="0"/>
              <a:t>장르가 점점 강세를 보이고 있음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5624471-246E-C188-C5D7-A1A506279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758" y="886713"/>
            <a:ext cx="10704721" cy="439938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6339961-5F24-D7FD-B497-494CD365406A}"/>
              </a:ext>
            </a:extLst>
          </p:cNvPr>
          <p:cNvSpPr txBox="1"/>
          <p:nvPr/>
        </p:nvSpPr>
        <p:spPr>
          <a:xfrm>
            <a:off x="3710612" y="304432"/>
            <a:ext cx="4795012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hlinkClick r:id="rId3"/>
              </a:rPr>
              <a:t>연도별 장르 판매량 추세 </a:t>
            </a:r>
            <a:r>
              <a:rPr lang="en-US" altLang="ko-KR" dirty="0">
                <a:hlinkClick r:id="rId3"/>
              </a:rPr>
              <a:t>| Tableau Public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1066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0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864C914-5194-EE0C-4CA6-72A8A3658989}"/>
              </a:ext>
            </a:extLst>
          </p:cNvPr>
          <p:cNvSpPr txBox="1"/>
          <p:nvPr/>
        </p:nvSpPr>
        <p:spPr>
          <a:xfrm>
            <a:off x="-213360" y="287385"/>
            <a:ext cx="4084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TGA </a:t>
            </a:r>
            <a:r>
              <a:rPr lang="ko-KR" altLang="en-US" sz="2800" b="1" dirty="0"/>
              <a:t>수상 여부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D8F21C-0F69-DC00-D359-0BCB1B99423B}"/>
              </a:ext>
            </a:extLst>
          </p:cNvPr>
          <p:cNvSpPr txBox="1"/>
          <p:nvPr/>
        </p:nvSpPr>
        <p:spPr>
          <a:xfrm>
            <a:off x="6200654" y="1809821"/>
            <a:ext cx="5103222" cy="2947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The Game Awards(TGA)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현재 가장 권위 있는 게임 시상식으로 </a:t>
            </a:r>
            <a:r>
              <a:rPr lang="en-US" altLang="ko-KR" b="1" dirty="0"/>
              <a:t>2014</a:t>
            </a:r>
            <a:r>
              <a:rPr lang="ko-KR" altLang="en-US" b="1" dirty="0"/>
              <a:t>년 이후 매년 연말</a:t>
            </a:r>
            <a:r>
              <a:rPr lang="ko-KR" altLang="en-US" dirty="0"/>
              <a:t>에 개최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2014</a:t>
            </a:r>
            <a:r>
              <a:rPr lang="ko-KR" altLang="en-US" dirty="0"/>
              <a:t>년 이전 출시 게임들에 대해서는 수상기록이 없기 때문에 수상 여부에 따라서 게임 판매량이 더욱 증가한다는 사실은 증명하기 어려운 부분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F443766-6284-613B-FA0D-F29E24133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794" y="1561839"/>
            <a:ext cx="4972744" cy="373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195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0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864C914-5194-EE0C-4CA6-72A8A3658989}"/>
              </a:ext>
            </a:extLst>
          </p:cNvPr>
          <p:cNvSpPr txBox="1"/>
          <p:nvPr/>
        </p:nvSpPr>
        <p:spPr>
          <a:xfrm>
            <a:off x="-213360" y="287385"/>
            <a:ext cx="4084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TGA </a:t>
            </a:r>
            <a:r>
              <a:rPr lang="ko-KR" altLang="en-US" sz="2800" b="1" dirty="0"/>
              <a:t>수상 여부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D8F21C-0F69-DC00-D359-0BCB1B99423B}"/>
              </a:ext>
            </a:extLst>
          </p:cNvPr>
          <p:cNvSpPr txBox="1"/>
          <p:nvPr/>
        </p:nvSpPr>
        <p:spPr>
          <a:xfrm>
            <a:off x="5712973" y="1235056"/>
            <a:ext cx="6217769" cy="4193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TGA </a:t>
            </a:r>
            <a:r>
              <a:rPr lang="ko-KR" altLang="en-US" dirty="0"/>
              <a:t>수상이 시작된 </a:t>
            </a:r>
            <a:r>
              <a:rPr lang="en-US" altLang="ko-KR" b="1" dirty="0"/>
              <a:t>2014</a:t>
            </a:r>
            <a:r>
              <a:rPr lang="ko-KR" altLang="en-US" b="1" dirty="0"/>
              <a:t>년 이후 출시</a:t>
            </a:r>
            <a:r>
              <a:rPr lang="ko-KR" altLang="en-US" dirty="0"/>
              <a:t> 게임으로 필터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양의 상관관계</a:t>
            </a:r>
            <a:r>
              <a:rPr lang="ko-KR" altLang="en-US" dirty="0"/>
              <a:t>를 나타내며</a:t>
            </a:r>
            <a:r>
              <a:rPr lang="en-US" altLang="ko-KR" dirty="0"/>
              <a:t>, </a:t>
            </a:r>
            <a:r>
              <a:rPr lang="ko-KR" altLang="en-US" dirty="0"/>
              <a:t>이는 </a:t>
            </a:r>
            <a:r>
              <a:rPr lang="en-US" altLang="ko-KR" dirty="0"/>
              <a:t>TGA</a:t>
            </a:r>
            <a:r>
              <a:rPr lang="ko-KR" altLang="en-US" dirty="0"/>
              <a:t>에서 수상한 게임들이 대체로 더 높은 판매량을 기록할 경향이 있다는 것을 의미하지만</a:t>
            </a:r>
            <a:r>
              <a:rPr lang="en-US" altLang="ko-KR" dirty="0"/>
              <a:t>, </a:t>
            </a:r>
            <a:r>
              <a:rPr lang="ko-KR" altLang="en-US" dirty="0"/>
              <a:t>상관계수의 절대값이 </a:t>
            </a:r>
            <a:r>
              <a:rPr lang="en-US" altLang="ko-KR" dirty="0"/>
              <a:t>0.3~0.5 </a:t>
            </a:r>
            <a:r>
              <a:rPr lang="ko-KR" altLang="en-US" dirty="0"/>
              <a:t>사이라면 </a:t>
            </a:r>
            <a:r>
              <a:rPr lang="ko-KR" altLang="en-US" b="1" dirty="0"/>
              <a:t>약한 양의 상관관계</a:t>
            </a:r>
            <a:r>
              <a:rPr lang="ko-KR" altLang="en-US" dirty="0"/>
              <a:t>로 해석되기 때문에</a:t>
            </a:r>
            <a:r>
              <a:rPr lang="en-US" altLang="ko-KR" dirty="0"/>
              <a:t>, </a:t>
            </a:r>
            <a:r>
              <a:rPr lang="ko-KR" altLang="en-US" dirty="0"/>
              <a:t>어느 정도 관계가 있지만</a:t>
            </a:r>
            <a:r>
              <a:rPr lang="en-US" altLang="ko-KR" dirty="0"/>
              <a:t>, </a:t>
            </a:r>
            <a:r>
              <a:rPr lang="ko-KR" altLang="en-US" dirty="0"/>
              <a:t>영향이 크지 않음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일반적으로 </a:t>
            </a:r>
            <a:r>
              <a:rPr lang="en-US" altLang="ko-KR" b="1" dirty="0"/>
              <a:t>p-value</a:t>
            </a:r>
            <a:r>
              <a:rPr lang="ko-KR" altLang="en-US" b="1" dirty="0"/>
              <a:t>가 </a:t>
            </a:r>
            <a:r>
              <a:rPr lang="en-US" altLang="ko-KR" b="1" dirty="0"/>
              <a:t>0.05 </a:t>
            </a:r>
            <a:r>
              <a:rPr lang="ko-KR" altLang="en-US" b="1" dirty="0"/>
              <a:t>이하</a:t>
            </a:r>
            <a:r>
              <a:rPr lang="ko-KR" altLang="en-US" dirty="0"/>
              <a:t>일 때</a:t>
            </a:r>
            <a:r>
              <a:rPr lang="en-US" altLang="ko-KR" dirty="0"/>
              <a:t>, </a:t>
            </a:r>
            <a:r>
              <a:rPr lang="ko-KR" altLang="en-US" dirty="0"/>
              <a:t>상관관계가 </a:t>
            </a:r>
            <a:r>
              <a:rPr lang="ko-KR" altLang="en-US" b="1" dirty="0"/>
              <a:t>통계적으로 </a:t>
            </a:r>
            <a:r>
              <a:rPr lang="ko-KR" altLang="en-US" b="1" dirty="0" err="1"/>
              <a:t>유의미</a:t>
            </a:r>
            <a:endParaRPr lang="en-US" altLang="ko-KR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/>
              <a:t>p-value: 0.020</a:t>
            </a:r>
            <a:r>
              <a:rPr lang="ko-KR" altLang="en-US" dirty="0"/>
              <a:t>은 통계적으로 유의미하다는 것을 의미하며</a:t>
            </a:r>
            <a:r>
              <a:rPr lang="en-US" altLang="ko-KR" dirty="0"/>
              <a:t>, TGA </a:t>
            </a:r>
            <a:r>
              <a:rPr lang="ko-KR" altLang="en-US" dirty="0"/>
              <a:t>수상 여부와 판매량 간의 관계가 우연이 아님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0E17BA7-8A47-BC76-9A52-66224E8C9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214" y="1361786"/>
            <a:ext cx="4925112" cy="413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45663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6">
    <wetp:webextensionref xmlns:r="http://schemas.openxmlformats.org/officeDocument/2006/relationships" r:id="rId1"/>
  </wetp:taskpane>
  <wetp:taskpane dockstate="right" visibility="0" width="350" row="7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6DF81F7B-A0A4-42C0-8164-F9FD5740E681}">
  <we:reference id="wa200005566" version="3.0.0.2" store="ko-KR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99B30FFF-4F27-4A44-8779-7C155336AA14}">
  <we:reference id="wa200006000" version="1.2.1.0" store="ko-KR" storeType="OMEX"/>
  <we:alternateReferences>
    <we:reference id="wa200006000" version="1.2.1.0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602</Words>
  <Application>Microsoft Office PowerPoint</Application>
  <PresentationFormat>와이드스크린</PresentationFormat>
  <Paragraphs>67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Wingdings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정민 권</cp:lastModifiedBy>
  <cp:revision>6</cp:revision>
  <dcterms:created xsi:type="dcterms:W3CDTF">2024-06-11T04:21:44Z</dcterms:created>
  <dcterms:modified xsi:type="dcterms:W3CDTF">2024-09-23T10:04:26Z</dcterms:modified>
</cp:coreProperties>
</file>