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60" r:id="rId5"/>
    <p:sldId id="259" r:id="rId6"/>
    <p:sldId id="261" r:id="rId7"/>
    <p:sldId id="268" r:id="rId8"/>
    <p:sldId id="262" r:id="rId9"/>
    <p:sldId id="263" r:id="rId10"/>
    <p:sldId id="279" r:id="rId11"/>
    <p:sldId id="278" r:id="rId12"/>
    <p:sldId id="269" r:id="rId13"/>
    <p:sldId id="271" r:id="rId14"/>
    <p:sldId id="270" r:id="rId15"/>
    <p:sldId id="273" r:id="rId16"/>
    <p:sldId id="275" r:id="rId17"/>
    <p:sldId id="274" r:id="rId18"/>
    <p:sldId id="276" r:id="rId19"/>
    <p:sldId id="277" r:id="rId20"/>
    <p:sldId id="281" r:id="rId21"/>
    <p:sldId id="280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0" autoAdjust="0"/>
    <p:restoredTop sz="94660"/>
  </p:normalViewPr>
  <p:slideViewPr>
    <p:cSldViewPr>
      <p:cViewPr>
        <p:scale>
          <a:sx n="113" d="100"/>
          <a:sy n="113" d="100"/>
        </p:scale>
        <p:origin x="212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86786-F6B2-1D5C-E6B7-1C0964717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13FF5D-B72D-E8D6-E069-1F68D3B4E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48467B-5E3D-129A-65B9-AC7838BA2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58E38-D239-4E74-1EBC-E70ECD22F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7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BD372-5FF5-48B0-788B-9C8CAFFE1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13FD27-777C-6193-5732-3FD38065F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2448C4-0A64-F91C-C4C1-AE464CE70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3B190-CD68-00E6-D7EC-06C6B17350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5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50C14-D776-7BF1-3CA9-2AFDDB909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05E3B5-28D0-2B46-05B1-077C22A17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A65D96-73CD-2630-FF3E-6437D4A30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319DD-3016-1EF1-0B08-7A6F06A4C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03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kjm94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ko-KR" altLang="en-US" sz="800" dirty="0" err="1">
                <a:latin typeface="+mn-lt"/>
                <a:ea typeface="+mn-ea"/>
                <a:cs typeface="+mn-cs"/>
              </a:rPr>
              <a:t>권정민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</a:t>
            </a:r>
            <a:endParaRPr lang="ko-KR" altLang="en-US" sz="8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캐주얼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dist"/>
            <a:r>
              <a:rPr lang="ko-KR" altLang="en-US" dirty="0"/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AFC9-43DE-254E-89AE-9A638A02E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523D8C8-D72D-A6F7-F35C-CAC69F1C0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25" y="1557000"/>
            <a:ext cx="8614350" cy="5082986"/>
          </a:xfrm>
        </p:spPr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6A16D2-0310-4492-8168-940A30FC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3F05DED-5ABA-086D-6330-7D3BAC81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E673120-D63A-5837-AC54-61B201995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Gold and goblins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30C2F-CFE9-580B-82DD-02599A61A99F}"/>
              </a:ext>
            </a:extLst>
          </p:cNvPr>
          <p:cNvSpPr txBox="1"/>
          <p:nvPr/>
        </p:nvSpPr>
        <p:spPr>
          <a:xfrm>
            <a:off x="597778" y="1946158"/>
            <a:ext cx="7717628" cy="4915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성장의 주요 자원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/>
              <a:t>골드</a:t>
            </a:r>
            <a:r>
              <a:rPr lang="en-US" altLang="ko-KR" sz="1000" dirty="0"/>
              <a:t>: </a:t>
            </a:r>
            <a:r>
              <a:rPr lang="ko-KR" altLang="en-US" sz="1000" dirty="0"/>
              <a:t>바위를 깨고 획득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고블린</a:t>
            </a:r>
            <a:r>
              <a:rPr lang="ko-KR" altLang="en-US" sz="1000" dirty="0"/>
              <a:t> 구매</a:t>
            </a:r>
            <a:r>
              <a:rPr lang="en-US" altLang="ko-KR" sz="1000" dirty="0"/>
              <a:t>/</a:t>
            </a:r>
            <a:r>
              <a:rPr lang="ko-KR" altLang="en-US" sz="1000" dirty="0"/>
              <a:t>업그레이드 및 갱도 자동화에 사용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/>
              <a:t>엘릭서</a:t>
            </a:r>
            <a:r>
              <a:rPr lang="en-US" altLang="ko-KR" sz="1000" dirty="0"/>
              <a:t>: </a:t>
            </a:r>
            <a:r>
              <a:rPr lang="ko-KR" altLang="en-US" sz="1000" dirty="0"/>
              <a:t>보너스 스테이지</a:t>
            </a:r>
            <a:r>
              <a:rPr lang="en-US" altLang="ko-KR" sz="1000" dirty="0"/>
              <a:t>/</a:t>
            </a:r>
            <a:r>
              <a:rPr lang="ko-KR" altLang="en-US" sz="1000" dirty="0"/>
              <a:t>상자로 획득</a:t>
            </a:r>
            <a:r>
              <a:rPr lang="en-US" altLang="ko-KR" sz="1000" dirty="0"/>
              <a:t>, </a:t>
            </a:r>
            <a:r>
              <a:rPr lang="ko-KR" altLang="en-US" sz="1000" dirty="0"/>
              <a:t>성장 병목 구간 극복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/>
              <a:t>카드</a:t>
            </a:r>
            <a:r>
              <a:rPr lang="en-US" altLang="ko-KR" sz="1000" dirty="0"/>
              <a:t>: </a:t>
            </a:r>
            <a:r>
              <a:rPr lang="ko-KR" altLang="en-US" sz="1000" dirty="0"/>
              <a:t>시스템 영구 강화</a:t>
            </a:r>
            <a:r>
              <a:rPr lang="en-US" altLang="ko-KR" sz="1000" dirty="0"/>
              <a:t>, </a:t>
            </a:r>
            <a:r>
              <a:rPr lang="ko-KR" altLang="en-US" sz="1000" dirty="0"/>
              <a:t>다음 광산으로 넘어가도 유지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성장 메커니즘</a:t>
            </a: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고블린</a:t>
            </a:r>
            <a:r>
              <a:rPr lang="ko-KR" altLang="en-US" sz="1000" dirty="0"/>
              <a:t> 구매 및 합성 → 빠른 자원 채취</a:t>
            </a:r>
            <a:r>
              <a:rPr lang="en-US" altLang="ko-KR" sz="1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카드 업그레이드로 갱도 자동화 준비</a:t>
            </a:r>
            <a:r>
              <a:rPr lang="en-US" altLang="ko-KR" sz="1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갱도 자동화와 </a:t>
            </a:r>
            <a:r>
              <a:rPr lang="ko-KR" altLang="en-US" sz="1000" dirty="0" err="1"/>
              <a:t>고블린</a:t>
            </a:r>
            <a:r>
              <a:rPr lang="ko-KR" altLang="en-US" sz="1000" dirty="0"/>
              <a:t> 배치 최적화</a:t>
            </a:r>
            <a:r>
              <a:rPr lang="en-US" altLang="ko-KR" sz="1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보너스 스테이지에서 </a:t>
            </a:r>
            <a:r>
              <a:rPr lang="ko-KR" altLang="en-US" sz="1000" dirty="0" err="1"/>
              <a:t>엘릭서</a:t>
            </a:r>
            <a:r>
              <a:rPr lang="en-US" altLang="ko-KR" sz="1000" dirty="0"/>
              <a:t>/</a:t>
            </a:r>
            <a:r>
              <a:rPr lang="ko-KR" altLang="en-US" sz="1000" dirty="0"/>
              <a:t>카드 확보</a:t>
            </a:r>
            <a:r>
              <a:rPr lang="en-US" altLang="ko-KR" sz="1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광고 </a:t>
            </a:r>
            <a:r>
              <a:rPr lang="ko-KR" altLang="en-US" sz="1000" dirty="0" err="1"/>
              <a:t>부스트로</a:t>
            </a:r>
            <a:r>
              <a:rPr lang="ko-KR" altLang="en-US" sz="1000" dirty="0"/>
              <a:t> 자원 수급 가속</a:t>
            </a:r>
            <a:r>
              <a:rPr lang="en-US" altLang="ko-KR" sz="1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카드 업그레이드로 장기적 성과 유지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성장의 핵심 특징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갱도 자동화 → 지속적 수익 제공</a:t>
            </a:r>
            <a:r>
              <a:rPr lang="en-US" altLang="ko-KR" sz="1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/>
              <a:t>고블린</a:t>
            </a:r>
            <a:r>
              <a:rPr lang="ko-KR" altLang="en-US" sz="1000" dirty="0"/>
              <a:t> 배치 최적화 → 빠른 성장 가능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광산 초기화와 반복 성장</a:t>
            </a: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매 반복 시 효율 극대화</a:t>
            </a:r>
            <a:r>
              <a:rPr lang="en-US" altLang="ko-KR" sz="1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영구적 업그레이드</a:t>
            </a:r>
            <a:r>
              <a:rPr lang="en-US" altLang="ko-KR" sz="1000" dirty="0"/>
              <a:t>(</a:t>
            </a:r>
            <a:r>
              <a:rPr lang="ko-KR" altLang="en-US" sz="1000" dirty="0"/>
              <a:t>카드</a:t>
            </a:r>
            <a:r>
              <a:rPr lang="en-US" altLang="ko-KR" sz="1000" dirty="0"/>
              <a:t>)</a:t>
            </a:r>
            <a:r>
              <a:rPr lang="ko-KR" altLang="en-US" sz="1000" dirty="0"/>
              <a:t>로 지속적인 성장 가능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과금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광고 유도</a:t>
            </a:r>
            <a:endParaRPr lang="en-US" altLang="ko-KR" sz="1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병목 구간 해결을 위한 광고 시청 설계</a:t>
            </a:r>
            <a:r>
              <a:rPr lang="en-US" altLang="ko-KR" sz="10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지속 접속 유도를 위한 보상 시스템</a:t>
            </a:r>
            <a:r>
              <a:rPr lang="en-US" altLang="ko-KR" sz="1000" dirty="0"/>
              <a:t>(</a:t>
            </a:r>
            <a:r>
              <a:rPr lang="ko-KR" altLang="en-US" sz="1000" dirty="0" err="1"/>
              <a:t>룰렛</a:t>
            </a:r>
            <a:r>
              <a:rPr lang="en-US" altLang="ko-KR" sz="1000" dirty="0"/>
              <a:t>, </a:t>
            </a:r>
            <a:r>
              <a:rPr lang="ko-KR" altLang="en-US" sz="1000" dirty="0"/>
              <a:t>상자</a:t>
            </a:r>
            <a:r>
              <a:rPr lang="en-US" altLang="ko-KR" sz="1000" dirty="0"/>
              <a:t>).</a:t>
            </a:r>
          </a:p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943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5289E-1082-4DA4-839F-1D6D89C9B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ECBE153-207B-9B18-0911-E1D60F77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74A676-1F35-89FD-7B52-CD455409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48B4A604-2F4C-C84F-45CE-741C33A0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B6595AE-B2C4-9EB6-229C-C322C3BA59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Gold and goblins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0200F-B791-D06E-6C56-7BCB35C38C1F}"/>
              </a:ext>
            </a:extLst>
          </p:cNvPr>
          <p:cNvSpPr txBox="1"/>
          <p:nvPr/>
        </p:nvSpPr>
        <p:spPr>
          <a:xfrm>
            <a:off x="597778" y="1946158"/>
            <a:ext cx="7717628" cy="468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코어루프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자원 획득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고블린</a:t>
            </a:r>
            <a:r>
              <a:rPr lang="ko-KR" altLang="en-US" sz="1000" dirty="0"/>
              <a:t> 배치를 통해 바위를 깨고 골드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엘릭서</a:t>
            </a:r>
            <a:r>
              <a:rPr lang="en-US" altLang="ko-KR" sz="1000" dirty="0"/>
              <a:t>, </a:t>
            </a:r>
            <a:r>
              <a:rPr lang="ko-KR" altLang="en-US" sz="1000" dirty="0"/>
              <a:t>카드 등의 자원 획득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업그레이드</a:t>
            </a:r>
            <a:r>
              <a:rPr lang="en-US" altLang="ko-KR" sz="1000" dirty="0"/>
              <a:t>: </a:t>
            </a:r>
            <a:r>
              <a:rPr lang="ko-KR" altLang="en-US" sz="1000" dirty="0"/>
              <a:t>자원으로 </a:t>
            </a:r>
            <a:r>
              <a:rPr lang="ko-KR" altLang="en-US" sz="1000" dirty="0" err="1"/>
              <a:t>고블린을</a:t>
            </a:r>
            <a:r>
              <a:rPr lang="ko-KR" altLang="en-US" sz="1000" dirty="0"/>
              <a:t> 구매</a:t>
            </a:r>
            <a:r>
              <a:rPr lang="en-US" altLang="ko-KR" sz="1000" dirty="0"/>
              <a:t>, </a:t>
            </a:r>
            <a:r>
              <a:rPr lang="ko-KR" altLang="en-US" sz="1000" dirty="0"/>
              <a:t>합성</a:t>
            </a:r>
            <a:r>
              <a:rPr lang="en-US" altLang="ko-KR" sz="1000" dirty="0"/>
              <a:t>, </a:t>
            </a:r>
            <a:r>
              <a:rPr lang="ko-KR" altLang="en-US" sz="1000" dirty="0"/>
              <a:t>갱도 자동화 및 카드 업그레이드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새로운 도전</a:t>
            </a:r>
            <a:r>
              <a:rPr lang="en-US" altLang="ko-KR" sz="1000" dirty="0"/>
              <a:t>: </a:t>
            </a:r>
            <a:r>
              <a:rPr lang="ko-KR" altLang="en-US" sz="1000" dirty="0"/>
              <a:t>새로운 광산으로 이동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반복</a:t>
            </a:r>
            <a:r>
              <a:rPr lang="en-US" altLang="ko-KR" sz="1000" dirty="0"/>
              <a:t>: </a:t>
            </a:r>
            <a:r>
              <a:rPr lang="ko-KR" altLang="en-US" sz="1000" dirty="0"/>
              <a:t>자원 획득 → 강화 → 도전 → 보상으로 지속적 성취감 제공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성장 시스템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err="1"/>
              <a:t>레벨업</a:t>
            </a:r>
            <a:r>
              <a:rPr lang="ko-KR" altLang="en-US" sz="1000" b="1" dirty="0"/>
              <a:t> 및 </a:t>
            </a:r>
            <a:r>
              <a:rPr lang="ko-KR" altLang="en-US" sz="1000" b="1" dirty="0" err="1"/>
              <a:t>고블린</a:t>
            </a:r>
            <a:r>
              <a:rPr lang="ko-KR" altLang="en-US" sz="1000" b="1" dirty="0"/>
              <a:t> 합성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 err="1"/>
              <a:t>고블린</a:t>
            </a:r>
            <a:r>
              <a:rPr lang="ko-KR" altLang="en-US" sz="1000" dirty="0"/>
              <a:t> 합성으로 더 높은 레벨 생성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 err="1"/>
              <a:t>고블린</a:t>
            </a:r>
            <a:r>
              <a:rPr lang="ko-KR" altLang="en-US" sz="1000" dirty="0"/>
              <a:t> 레벨에 따라 자원 생산 효율 상승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카드 업그레이드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특정 능력의 영구적 강화로 장기 성장 가능</a:t>
            </a:r>
            <a:r>
              <a:rPr lang="en-US" altLang="ko-KR" sz="1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갱도 자동화를 통한 자원 수급 최적화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 err="1"/>
              <a:t>엘릭서</a:t>
            </a:r>
            <a:r>
              <a:rPr lang="ko-KR" altLang="en-US" sz="1000" b="1" dirty="0"/>
              <a:t> 활용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병목 구간에서 성장을 가속화하는 촉진제 역할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광산 확장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새로운 광산으로 초기화 후 반복적인 최적화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/>
              <a:t>이벤트 및 추가 보상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en-US" altLang="ko-KR" sz="1000" dirty="0"/>
              <a:t>- </a:t>
            </a:r>
            <a:r>
              <a:rPr lang="ko-KR" altLang="en-US" sz="1000" dirty="0"/>
              <a:t>광고</a:t>
            </a:r>
            <a:r>
              <a:rPr lang="en-US" altLang="ko-KR" sz="1000" dirty="0"/>
              <a:t>, </a:t>
            </a:r>
            <a:r>
              <a:rPr lang="ko-KR" altLang="en-US" sz="1000" dirty="0"/>
              <a:t>보너스 스테이지 등에서 추가 자원 획득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77179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6C863-CA48-456E-34AF-B57CE28BF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70894-F37F-3CCF-9BDD-B01FC38B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6923C9-05AF-BF1C-9AAA-47715BD1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14A24CE-6050-BF64-DC5D-EE0220F5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버섯커</a:t>
            </a:r>
            <a:r>
              <a:rPr lang="ko-KR" altLang="en-US" dirty="0"/>
              <a:t> 키우기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259726-8686-FD55-299D-E93347594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버섯커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키우기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81C55E-F508-A19D-14FD-065F6D23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57" y="1794876"/>
            <a:ext cx="3964736" cy="2642124"/>
          </a:xfrm>
          <a:prstGeom prst="rect">
            <a:avLst/>
          </a:prstGeom>
          <a:noFill/>
          <a:ln w="47625" cap="sq">
            <a:solidFill>
              <a:schemeClr val="bg1"/>
            </a:solidFill>
            <a:miter lim="800000"/>
          </a:ln>
        </p:spPr>
      </p:pic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65D9641-08D0-1A29-B0BA-159B3D407325}"/>
              </a:ext>
            </a:extLst>
          </p:cNvPr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D54CDD-7885-78CF-2AC4-74FBE0670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58" y="1794876"/>
            <a:ext cx="3964736" cy="26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3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CF26F-F246-709C-350D-7D24F4BE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91087CF-0DD7-1213-F056-06F2A5A3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A8C451-6FB8-3F7A-0C84-C1657002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AB9EBEF-B2D0-26B1-9A3D-F3C20502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077B29D-BFA7-DD6D-C0BC-47F52C0DA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버섯커</a:t>
            </a:r>
            <a:r>
              <a:rPr lang="ko-KR" altLang="en-US" dirty="0"/>
              <a:t> 키우기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455E37D-528E-143C-0404-DF0603AB7F08}"/>
              </a:ext>
            </a:extLst>
          </p:cNvPr>
          <p:cNvSpPr/>
          <p:nvPr/>
        </p:nvSpPr>
        <p:spPr>
          <a:xfrm>
            <a:off x="3348000" y="1917000"/>
            <a:ext cx="2520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램프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장비와 골드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6C529B2-474A-2083-8F8F-672049F35076}"/>
              </a:ext>
            </a:extLst>
          </p:cNvPr>
          <p:cNvSpPr/>
          <p:nvPr/>
        </p:nvSpPr>
        <p:spPr>
          <a:xfrm>
            <a:off x="2913023" y="2953366"/>
            <a:ext cx="3389954" cy="576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캐릭터 성장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74F9E3A-E74E-E741-0937-CD00964FCDC2}"/>
              </a:ext>
            </a:extLst>
          </p:cNvPr>
          <p:cNvSpPr/>
          <p:nvPr/>
        </p:nvSpPr>
        <p:spPr>
          <a:xfrm>
            <a:off x="2808172" y="3989732"/>
            <a:ext cx="3599656" cy="576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새로운 스테이지 확장 및 도전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15F3EAB-CEAB-2B97-12E1-8F124AE93382}"/>
              </a:ext>
            </a:extLst>
          </p:cNvPr>
          <p:cNvSpPr/>
          <p:nvPr/>
        </p:nvSpPr>
        <p:spPr>
          <a:xfrm>
            <a:off x="2913023" y="5033219"/>
            <a:ext cx="3389954" cy="576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획득한 자원으로 성장 후 계속 반복 도전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CFC657B-44C0-2FE0-BCE1-8DA23C9F66E6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608000" y="2493000"/>
            <a:ext cx="0" cy="46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ACB4422-ADAA-061C-2901-91FAB6EC8B58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4608000" y="3529366"/>
            <a:ext cx="0" cy="46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3FC42C9-FCBF-F5A5-49E0-EA7067BB1CEB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4608000" y="4565732"/>
            <a:ext cx="0" cy="46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0F522AD4-3B8C-0D2B-C47F-053A91956BCD}"/>
              </a:ext>
            </a:extLst>
          </p:cNvPr>
          <p:cNvCxnSpPr>
            <a:stCxn id="40" idx="3"/>
            <a:endCxn id="37" idx="3"/>
          </p:cNvCxnSpPr>
          <p:nvPr/>
        </p:nvCxnSpPr>
        <p:spPr>
          <a:xfrm flipH="1" flipV="1">
            <a:off x="5868000" y="2205000"/>
            <a:ext cx="434977" cy="3116219"/>
          </a:xfrm>
          <a:prstGeom prst="bentConnector3">
            <a:avLst>
              <a:gd name="adj1" fmla="val -52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8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3DAA0-401B-D0A2-0F3B-DE3AEAC9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18AADEA-378F-9453-A5DD-B50D117E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8DC2C9-3234-4D1C-B1B5-6F65A414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F5A068A4-B106-30E1-31DD-0A64C3A1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34F356D-77A3-F1FF-91B5-DE668A80C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버섯커</a:t>
            </a:r>
            <a:r>
              <a:rPr lang="ko-KR" altLang="en-US" dirty="0"/>
              <a:t> 키우기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1E40B7-DE74-5705-F02C-DDC3F797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11" y="1733097"/>
            <a:ext cx="6649378" cy="3135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E745C6-5667-0A19-929D-8A383100149E}"/>
              </a:ext>
            </a:extLst>
          </p:cNvPr>
          <p:cNvSpPr txBox="1"/>
          <p:nvPr/>
        </p:nvSpPr>
        <p:spPr>
          <a:xfrm>
            <a:off x="1247311" y="5085000"/>
            <a:ext cx="664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유기적 설계를 통해 몰입감과 성취감을 극대화</a:t>
            </a:r>
          </a:p>
        </p:txBody>
      </p:sp>
    </p:spTree>
    <p:extLst>
      <p:ext uri="{BB962C8B-B14F-4D97-AF65-F5344CB8AC3E}">
        <p14:creationId xmlns:p14="http://schemas.microsoft.com/office/powerpoint/2010/main" val="357178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FE631-96CD-ED88-E106-EB1D2B610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6106C69-7352-669C-3DC0-D1D781C5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B60F0E-342B-1040-CC78-3267E8CF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5013EB2-007D-62B8-EEE3-DC5F1F74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29BE5DF-910A-15CB-D6AD-559CE0A3FB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버섯커</a:t>
            </a:r>
            <a:r>
              <a:rPr lang="ko-KR" altLang="en-US" dirty="0"/>
              <a:t> 키우기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30E64-B416-AEA9-6B90-A6633B582CD0}"/>
              </a:ext>
            </a:extLst>
          </p:cNvPr>
          <p:cNvSpPr txBox="1"/>
          <p:nvPr/>
        </p:nvSpPr>
        <p:spPr>
          <a:xfrm>
            <a:off x="597778" y="1946158"/>
            <a:ext cx="7717628" cy="449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성장 시스템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/>
              <a:t>레벨과 전직</a:t>
            </a:r>
            <a:endParaRPr lang="ko-KR" altLang="en-US" sz="12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초반에는 기본 상태로 시작해 </a:t>
            </a:r>
            <a:r>
              <a:rPr lang="en-US" altLang="ko-KR" sz="1200" dirty="0"/>
              <a:t>30</a:t>
            </a:r>
            <a:r>
              <a:rPr lang="ko-KR" altLang="en-US" sz="1200" dirty="0"/>
              <a:t>레벨에 전직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100</a:t>
            </a:r>
            <a:r>
              <a:rPr lang="ko-KR" altLang="en-US" sz="1200" dirty="0"/>
              <a:t>레벨 도달 시 인간 형태로 변화하며 더욱 강력한 능력 해금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/>
              <a:t>장비 업그레이드</a:t>
            </a:r>
            <a:endParaRPr lang="ko-KR" altLang="en-US" sz="12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/>
              <a:t>램프</a:t>
            </a:r>
            <a:r>
              <a:rPr lang="ko-KR" altLang="en-US" sz="1200" dirty="0"/>
              <a:t>를 통해 고급 장비 획득을 노리고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통해 전투력을 강화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주요 옵션을 중심으로 세팅해 효과를 극대화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/>
              <a:t>스킬과 동료 조합</a:t>
            </a:r>
            <a:endParaRPr lang="ko-KR" altLang="en-US" sz="12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스킬을 획득하고</a:t>
            </a:r>
            <a:r>
              <a:rPr lang="en-US" altLang="ko-KR" sz="1200" dirty="0"/>
              <a:t>, </a:t>
            </a:r>
            <a:r>
              <a:rPr lang="ko-KR" altLang="en-US" sz="1200" dirty="0"/>
              <a:t>동료와의 시너지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각 스킬은 다양한 요소를 강화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/>
              <a:t>가문 및 정원 콘텐츠</a:t>
            </a:r>
            <a:endParaRPr lang="ko-KR" altLang="en-US" sz="12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가문 상점과 난투 참여로 성장에 필요한 자원 획득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정원을 활용한 추가 성장</a:t>
            </a:r>
            <a:r>
              <a:rPr lang="en-US" altLang="ko-KR" sz="1200" dirty="0"/>
              <a:t>(</a:t>
            </a:r>
            <a:r>
              <a:rPr lang="ko-KR" altLang="en-US" sz="1200" dirty="0"/>
              <a:t>광산</a:t>
            </a:r>
            <a:r>
              <a:rPr lang="en-US" altLang="ko-KR" sz="1200" dirty="0"/>
              <a:t>, </a:t>
            </a:r>
            <a:r>
              <a:rPr lang="ko-KR" altLang="en-US" sz="1200" dirty="0"/>
              <a:t>연구소</a:t>
            </a:r>
            <a:r>
              <a:rPr lang="en-US" altLang="ko-KR" sz="1200" dirty="0"/>
              <a:t>, </a:t>
            </a:r>
            <a:r>
              <a:rPr lang="ko-KR" altLang="en-US" sz="1200" dirty="0"/>
              <a:t>버섯 농장 등</a:t>
            </a:r>
            <a:r>
              <a:rPr lang="en-US" altLang="ko-KR" sz="1200" dirty="0"/>
              <a:t>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/>
              <a:t>이벤트와 보상</a:t>
            </a:r>
            <a:endParaRPr lang="ko-KR" altLang="en-US" sz="12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자원을 효율적으로 관리하며 이벤트에서 보상을 획득</a:t>
            </a:r>
            <a:r>
              <a:rPr lang="en-US" altLang="ko-KR" sz="1200" dirty="0"/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 err="1"/>
              <a:t>무과금</a:t>
            </a:r>
            <a:r>
              <a:rPr lang="ko-KR" altLang="en-US" sz="1200" dirty="0"/>
              <a:t> 플레이어도 자원 최적화로 성장 가능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26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463D5-091F-FBB9-AC40-0657903D6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7916A1A-7153-B8A0-C565-367A16B7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B5D2FD-C42D-1222-56F3-9B255710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974ECAA-A7E2-CDC9-0BB0-F9F3066B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401015E-A421-250D-5FA0-6ECA03AF4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버섯커</a:t>
            </a:r>
            <a:r>
              <a:rPr lang="ko-KR" altLang="en-US" dirty="0"/>
              <a:t> 키우기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4E9A1-0A33-EC56-1CF2-B3E6528B0843}"/>
              </a:ext>
            </a:extLst>
          </p:cNvPr>
          <p:cNvSpPr txBox="1"/>
          <p:nvPr/>
        </p:nvSpPr>
        <p:spPr>
          <a:xfrm>
            <a:off x="597778" y="1946158"/>
            <a:ext cx="7717628" cy="41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코어루프 설계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자원 획득</a:t>
            </a:r>
            <a:r>
              <a:rPr lang="en-US" altLang="ko-KR" sz="1600" dirty="0"/>
              <a:t>: </a:t>
            </a:r>
            <a:r>
              <a:rPr lang="ko-KR" altLang="en-US" sz="1600" dirty="0"/>
              <a:t>램프 사용으로 장비</a:t>
            </a:r>
            <a:r>
              <a:rPr lang="en-US" altLang="ko-KR" sz="1600" dirty="0"/>
              <a:t>, </a:t>
            </a:r>
            <a:r>
              <a:rPr lang="ko-KR" altLang="en-US" sz="1600" dirty="0"/>
              <a:t>골드</a:t>
            </a:r>
            <a:r>
              <a:rPr lang="en-US" altLang="ko-KR" sz="1600" dirty="0"/>
              <a:t>, </a:t>
            </a:r>
            <a:r>
              <a:rPr lang="ko-KR" altLang="en-US" sz="1600" dirty="0"/>
              <a:t>경험치 획득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캐릭터 강화</a:t>
            </a:r>
            <a:r>
              <a:rPr lang="en-US" altLang="ko-KR" sz="1600" dirty="0"/>
              <a:t>: </a:t>
            </a:r>
            <a:r>
              <a:rPr lang="ko-KR" altLang="en-US" sz="1600" dirty="0"/>
              <a:t>자원으로 장비</a:t>
            </a:r>
            <a:r>
              <a:rPr lang="en-US" altLang="ko-KR" sz="1600" dirty="0"/>
              <a:t>, </a:t>
            </a:r>
            <a:r>
              <a:rPr lang="ko-KR" altLang="en-US" sz="1600" dirty="0"/>
              <a:t>스킬</a:t>
            </a:r>
            <a:r>
              <a:rPr lang="en-US" altLang="ko-KR" sz="1600" dirty="0"/>
              <a:t>, </a:t>
            </a:r>
            <a:r>
              <a:rPr lang="ko-KR" altLang="en-US" sz="1600" dirty="0"/>
              <a:t>동료 강화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새로운 도전</a:t>
            </a:r>
            <a:r>
              <a:rPr lang="en-US" altLang="ko-KR" sz="1600" dirty="0"/>
              <a:t>: </a:t>
            </a:r>
            <a:r>
              <a:rPr lang="ko-KR" altLang="en-US" sz="1600" dirty="0"/>
              <a:t>더 높은 난이도의 콘텐츠 공략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반복</a:t>
            </a:r>
            <a:r>
              <a:rPr lang="en-US" altLang="ko-KR" sz="1600" dirty="0"/>
              <a:t>: </a:t>
            </a:r>
            <a:r>
              <a:rPr lang="ko-KR" altLang="en-US" sz="1600" dirty="0"/>
              <a:t>강화 → 도전 → 보상으로 지속적 성취감 제공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성장 시스템 설계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레벨과 전직</a:t>
            </a:r>
            <a:r>
              <a:rPr lang="en-US" altLang="ko-KR" sz="1600" dirty="0"/>
              <a:t>: 30</a:t>
            </a:r>
            <a:r>
              <a:rPr lang="ko-KR" altLang="en-US" sz="1600" dirty="0"/>
              <a:t>레벨에 직업 선택</a:t>
            </a:r>
            <a:r>
              <a:rPr lang="en-US" altLang="ko-KR" sz="1600" dirty="0"/>
              <a:t>, 100</a:t>
            </a:r>
            <a:r>
              <a:rPr lang="ko-KR" altLang="en-US" sz="1600" dirty="0"/>
              <a:t>레벨에 인간화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장비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스킬 강화</a:t>
            </a:r>
            <a:r>
              <a:rPr lang="en-US" altLang="ko-KR" sz="1600" dirty="0"/>
              <a:t>: </a:t>
            </a:r>
            <a:r>
              <a:rPr lang="ko-KR" altLang="en-US" sz="1600" dirty="0"/>
              <a:t>램프 활용</a:t>
            </a:r>
            <a:r>
              <a:rPr lang="en-US" altLang="ko-KR" sz="1600" dirty="0"/>
              <a:t>, </a:t>
            </a:r>
            <a:r>
              <a:rPr lang="ko-KR" altLang="en-US" sz="1600" dirty="0"/>
              <a:t>스킬 효과 증가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동료 조합</a:t>
            </a:r>
            <a:r>
              <a:rPr lang="en-US" altLang="ko-KR" sz="1600" dirty="0"/>
              <a:t>: </a:t>
            </a:r>
            <a:r>
              <a:rPr lang="ko-KR" altLang="en-US" sz="1600" dirty="0"/>
              <a:t>특성에 따른 공격력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생존력</a:t>
            </a:r>
            <a:r>
              <a:rPr lang="ko-KR" altLang="en-US" sz="1600" dirty="0"/>
              <a:t> 향상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가문과 정원 콘텐츠</a:t>
            </a:r>
            <a:r>
              <a:rPr lang="en-US" altLang="ko-KR" sz="1600" dirty="0"/>
              <a:t>: </a:t>
            </a:r>
            <a:r>
              <a:rPr lang="ko-KR" altLang="en-US" sz="1600" dirty="0"/>
              <a:t>자원 생산 및 성장 보조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이벤트 참여</a:t>
            </a:r>
            <a:r>
              <a:rPr lang="en-US" altLang="ko-KR" sz="1600" dirty="0"/>
              <a:t>: </a:t>
            </a:r>
            <a:r>
              <a:rPr lang="ko-KR" altLang="en-US" sz="1600" dirty="0"/>
              <a:t>추가 보상 및 성장 기회 제공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18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3C47F-78F7-4F50-31FB-4BC742B71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D6B3A26-FA98-5683-522E-1290AFB41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94385D-48CD-429A-46DA-9A406BC4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914D507-DC4E-C390-E9CF-0E139F8A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8108290-86DB-D0EA-74EF-D2D8603C9A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인사이트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6FAFA7-8619-9FF2-6A6C-37809A7DF186}"/>
              </a:ext>
            </a:extLst>
          </p:cNvPr>
          <p:cNvSpPr txBox="1"/>
          <p:nvPr/>
        </p:nvSpPr>
        <p:spPr>
          <a:xfrm>
            <a:off x="597778" y="1946158"/>
            <a:ext cx="7717628" cy="366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반복적 성장 구조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두 게임 모두 반복적으로 자원을 획득하고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통해 캐릭터나 시스템을 강화하며</a:t>
            </a:r>
            <a:r>
              <a:rPr lang="en-US" altLang="ko-KR" sz="1200" dirty="0"/>
              <a:t>, </a:t>
            </a:r>
            <a:r>
              <a:rPr lang="ko-KR" altLang="en-US" sz="1200" dirty="0"/>
              <a:t>점차 높은 난이도의 콘텐츠로 도전하는 </a:t>
            </a:r>
            <a:r>
              <a:rPr lang="ko-KR" altLang="en-US" sz="1200" b="1" dirty="0"/>
              <a:t>루프형 성장 시스템</a:t>
            </a:r>
            <a:r>
              <a:rPr lang="ko-KR" altLang="en-US" sz="1200" dirty="0"/>
              <a:t>을 중심으로 설계됨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자원의 다각화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Gold and Goblins</a:t>
            </a:r>
            <a:r>
              <a:rPr lang="en-US" altLang="ko-KR" sz="1200" dirty="0"/>
              <a:t>: </a:t>
            </a:r>
            <a:r>
              <a:rPr lang="ko-KR" altLang="en-US" sz="1200" dirty="0"/>
              <a:t>골드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엘릭서</a:t>
            </a:r>
            <a:r>
              <a:rPr lang="en-US" altLang="ko-KR" sz="1200" dirty="0"/>
              <a:t>, </a:t>
            </a:r>
            <a:r>
              <a:rPr lang="ko-KR" altLang="en-US" sz="1200" dirty="0"/>
              <a:t>카드 등 다양한 자원으로 성장 병목을 해소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버섯커</a:t>
            </a:r>
            <a:r>
              <a:rPr lang="ko-KR" altLang="en-US" sz="1200" b="1" dirty="0"/>
              <a:t> 키우기</a:t>
            </a:r>
            <a:r>
              <a:rPr lang="en-US" altLang="ko-KR" sz="1200" dirty="0"/>
              <a:t>: </a:t>
            </a:r>
            <a:r>
              <a:rPr lang="ko-KR" altLang="en-US" sz="1200" dirty="0"/>
              <a:t>램프</a:t>
            </a:r>
            <a:r>
              <a:rPr lang="en-US" altLang="ko-KR" sz="1200" dirty="0"/>
              <a:t>, </a:t>
            </a:r>
            <a:r>
              <a:rPr lang="ko-KR" altLang="en-US" sz="1200" dirty="0"/>
              <a:t>장비</a:t>
            </a:r>
            <a:r>
              <a:rPr lang="en-US" altLang="ko-KR" sz="1200" dirty="0"/>
              <a:t>, </a:t>
            </a:r>
            <a:r>
              <a:rPr lang="ko-KR" altLang="en-US" sz="1200" dirty="0"/>
              <a:t>스킬</a:t>
            </a:r>
            <a:r>
              <a:rPr lang="en-US" altLang="ko-KR" sz="1200" dirty="0"/>
              <a:t>, </a:t>
            </a:r>
            <a:r>
              <a:rPr lang="ko-KR" altLang="en-US" sz="1200" dirty="0"/>
              <a:t>동료 등 자원의 종류를 늘려 성장의 다양성을 제공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자동화와 수동 플레이의 조화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Gold and Goblins</a:t>
            </a:r>
            <a:r>
              <a:rPr lang="en-US" altLang="ko-KR" sz="1200" dirty="0"/>
              <a:t>: </a:t>
            </a:r>
            <a:r>
              <a:rPr lang="ko-KR" altLang="en-US" sz="1200" dirty="0"/>
              <a:t>갱도 자동화로 지속적인 자원 생산</a:t>
            </a:r>
            <a:r>
              <a:rPr lang="en-US" altLang="ko-KR" sz="1200" dirty="0"/>
              <a:t>, </a:t>
            </a:r>
            <a:r>
              <a:rPr lang="ko-KR" altLang="en-US" sz="1200" dirty="0"/>
              <a:t>수동 플레이로 효율 극대화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버섯커</a:t>
            </a:r>
            <a:r>
              <a:rPr lang="ko-KR" altLang="en-US" sz="1200" b="1" dirty="0"/>
              <a:t> 키우기</a:t>
            </a:r>
            <a:r>
              <a:rPr lang="en-US" altLang="ko-KR" sz="1200" dirty="0"/>
              <a:t>: </a:t>
            </a:r>
            <a:r>
              <a:rPr lang="ko-KR" altLang="en-US" sz="1200" dirty="0"/>
              <a:t>램프의 자동 점등과 수동 플레이 병행으로 편의성과 효율성을 조화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장기적 보상 설계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Gold and Goblins</a:t>
            </a:r>
            <a:r>
              <a:rPr lang="en-US" altLang="ko-KR" sz="1200" dirty="0"/>
              <a:t>: </a:t>
            </a:r>
            <a:r>
              <a:rPr lang="ko-KR" altLang="en-US" sz="1200" dirty="0"/>
              <a:t>카드와 같은 영구적 강화 요소로 플레이 지속성 보장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버섯커</a:t>
            </a:r>
            <a:r>
              <a:rPr lang="ko-KR" altLang="en-US" sz="1200" b="1" dirty="0"/>
              <a:t> 키우기</a:t>
            </a:r>
            <a:r>
              <a:rPr lang="en-US" altLang="ko-KR" sz="1200" dirty="0"/>
              <a:t>: </a:t>
            </a:r>
            <a:r>
              <a:rPr lang="ko-KR" altLang="en-US" sz="1200" dirty="0"/>
              <a:t>가문 콘텐츠와 동료 조합을 통한 지속적 성장 가능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5175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86DEA-1920-0F96-1AC4-870168ECF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F035FB1-F4FB-9ED3-DC83-92ABD1B7D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DADED9-F1E0-B5EF-A308-23C948B9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6EF2F14-E51A-6F8D-7845-1C469C35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42D2255-2CF6-F46B-8A8B-5EFF3570B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인사이트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503C7-6D15-077F-1A9D-6A6960582294}"/>
              </a:ext>
            </a:extLst>
          </p:cNvPr>
          <p:cNvSpPr txBox="1"/>
          <p:nvPr/>
        </p:nvSpPr>
        <p:spPr>
          <a:xfrm>
            <a:off x="601309" y="3069000"/>
            <a:ext cx="7717628" cy="134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성장의 과정을 단순하지만 </a:t>
            </a:r>
            <a:r>
              <a:rPr lang="ko-KR" altLang="en-US" sz="1400" b="1" dirty="0" err="1"/>
              <a:t>몰입감</a:t>
            </a:r>
            <a:r>
              <a:rPr lang="ko-KR" altLang="en-US" sz="1400" b="1" dirty="0"/>
              <a:t> 있게 만들어 플레이어가 지속적으로 게임에 참여하도록 유도</a:t>
            </a:r>
            <a:r>
              <a:rPr lang="en-US" altLang="ko-KR" sz="140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다채로운 자원을 통해 플레이어에게 전략적 선택의 중요성을 부여</a:t>
            </a:r>
            <a:r>
              <a:rPr lang="en-US" altLang="ko-KR" sz="140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자동화 요소는 장기적 몰입도를 유지하고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수동 플레이는 단기적 몰입을 강화</a:t>
            </a:r>
            <a:r>
              <a:rPr lang="en-US" altLang="ko-KR" sz="140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영구적 보상을 통해 플레이어의 투자 감각을 자극하고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장기적인 게임 플레이를 유도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78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747B-6F0C-3E9B-6CF0-373B1FB37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0F983EF-29E8-32DA-CB24-5D2ACD11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C797FB-C7A7-34BA-FE52-7B4C2B19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FFFAA4D9-E0AD-8FC9-574D-66D6D0FC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43BA605-FE81-42E2-997E-F4DA6D2445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정리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5A95AD-61D2-DE04-5B89-9087E56FF5C7}"/>
              </a:ext>
            </a:extLst>
          </p:cNvPr>
          <p:cNvSpPr txBox="1"/>
          <p:nvPr/>
        </p:nvSpPr>
        <p:spPr>
          <a:xfrm>
            <a:off x="601309" y="3069000"/>
            <a:ext cx="7717628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반복 플레이를 통한 성취감 제공</a:t>
            </a:r>
            <a:r>
              <a:rPr lang="en-US" altLang="ko-KR" dirty="0"/>
              <a:t>, </a:t>
            </a:r>
            <a:r>
              <a:rPr lang="ko-KR" altLang="en-US" b="1" dirty="0"/>
              <a:t>자동화와 전략적 선택의 균형</a:t>
            </a:r>
            <a:r>
              <a:rPr lang="en-US" altLang="ko-KR" dirty="0"/>
              <a:t>, </a:t>
            </a:r>
            <a:r>
              <a:rPr lang="ko-KR" altLang="en-US" b="1" dirty="0"/>
              <a:t>장기적 보상 설계</a:t>
            </a:r>
            <a:r>
              <a:rPr lang="ko-KR" altLang="en-US" dirty="0"/>
              <a:t> 등으로 플레이어의 </a:t>
            </a:r>
            <a:r>
              <a:rPr lang="ko-KR" altLang="en-US" b="1" dirty="0"/>
              <a:t>지속적인 참여를 유도</a:t>
            </a:r>
            <a:r>
              <a:rPr lang="ko-KR" altLang="en-US" dirty="0"/>
              <a:t>하는 공통점을 지닌다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이러한 요소는 방치형 게임의 핵심 설계 원리로</a:t>
            </a:r>
            <a:r>
              <a:rPr lang="en-US" altLang="ko-KR" dirty="0"/>
              <a:t>, </a:t>
            </a:r>
            <a:r>
              <a:rPr lang="ko-KR" altLang="en-US" dirty="0"/>
              <a:t>넓은 범위의 유저층을 만족시키는 데 효과적이다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293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671888" y="2430463"/>
            <a:ext cx="2052111" cy="3916362"/>
          </a:xfrm>
        </p:spPr>
        <p:txBody>
          <a:bodyPr/>
          <a:lstStyle/>
          <a:p>
            <a:pPr lvl="0" algn="dist"/>
            <a:r>
              <a:rPr lang="en-US" altLang="ko-KR" b="1" dirty="0"/>
              <a:t>-</a:t>
            </a:r>
          </a:p>
          <a:p>
            <a:pPr lvl="0" algn="dist"/>
            <a:r>
              <a:rPr lang="en-US" altLang="ko-KR" dirty="0">
                <a:solidFill>
                  <a:srgbClr val="FFFA8F"/>
                </a:solidFill>
              </a:rPr>
              <a:t>01. </a:t>
            </a:r>
            <a:r>
              <a:rPr lang="ko-KR" altLang="en-US" dirty="0">
                <a:solidFill>
                  <a:schemeClr val="bg1"/>
                </a:solidFill>
              </a:rPr>
              <a:t>정의</a:t>
            </a:r>
            <a:endParaRPr lang="en-US" altLang="ko-KR" dirty="0">
              <a:solidFill>
                <a:schemeClr val="bg1"/>
              </a:solidFill>
            </a:endParaRPr>
          </a:p>
          <a:p>
            <a:pPr lvl="0" algn="dist"/>
            <a:r>
              <a:rPr lang="en-US" altLang="ko-KR" dirty="0">
                <a:solidFill>
                  <a:srgbClr val="1ABCE2"/>
                </a:solidFill>
              </a:rPr>
              <a:t>02.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71FE50"/>
                </a:solidFill>
              </a:rPr>
              <a:t>0 3.</a:t>
            </a:r>
            <a:r>
              <a:rPr lang="ko-KR" altLang="en-US" dirty="0">
                <a:solidFill>
                  <a:schemeClr val="bg1"/>
                </a:solidFill>
              </a:rPr>
              <a:t>금과 </a:t>
            </a:r>
            <a:r>
              <a:rPr lang="ko-KR" altLang="en-US" dirty="0" err="1">
                <a:solidFill>
                  <a:schemeClr val="bg1"/>
                </a:solidFill>
              </a:rPr>
              <a:t>고블린</a:t>
            </a:r>
            <a:endParaRPr lang="en-US" altLang="ko-KR" dirty="0">
              <a:solidFill>
                <a:schemeClr val="bg1"/>
              </a:solidFill>
            </a:endParaRPr>
          </a:p>
          <a:p>
            <a:pPr lvl="0" algn="dist"/>
            <a:r>
              <a:rPr lang="en-US" altLang="ko-KR" dirty="0">
                <a:solidFill>
                  <a:schemeClr val="bg1"/>
                </a:solidFill>
              </a:rPr>
              <a:t>0  4. </a:t>
            </a:r>
            <a:r>
              <a:rPr lang="ko-KR" altLang="en-US" dirty="0" err="1">
                <a:solidFill>
                  <a:schemeClr val="bg1"/>
                </a:solidFill>
              </a:rPr>
              <a:t>버섯커키우기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DF2985"/>
                </a:solidFill>
              </a:rPr>
              <a:t>0 5. </a:t>
            </a:r>
            <a:r>
              <a:rPr lang="ko-KR" altLang="en-US" dirty="0"/>
              <a:t>인사이트</a:t>
            </a:r>
            <a:endParaRPr lang="en-US" altLang="ko-KR" dirty="0"/>
          </a:p>
          <a:p>
            <a:pPr lvl="0" algn="dist"/>
            <a:r>
              <a:rPr lang="en-US" altLang="ko-KR" dirty="0">
                <a:solidFill>
                  <a:srgbClr val="1ABCE2"/>
                </a:solidFill>
              </a:rPr>
              <a:t>06.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04530-1293-EB94-D3C8-30D82FC36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6A88EE-943E-156C-0C01-030B473C3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286D28-7754-3642-F5A6-69E29244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ex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9E481D0-09BE-166C-AEE9-EB7D3CCB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BB569A9-2716-9238-D6ED-232C01AB0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BM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3C8B67-0585-E5A3-204B-FE695B2FE7A4}"/>
              </a:ext>
            </a:extLst>
          </p:cNvPr>
          <p:cNvSpPr txBox="1"/>
          <p:nvPr/>
        </p:nvSpPr>
        <p:spPr>
          <a:xfrm>
            <a:off x="428124" y="1759509"/>
            <a:ext cx="7717628" cy="485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단계적 성취</a:t>
            </a:r>
            <a:br>
              <a:rPr lang="en-US" altLang="ko-KR" sz="1600" dirty="0"/>
            </a:br>
            <a:r>
              <a:rPr lang="ko-KR" altLang="en-US" sz="1600" dirty="0"/>
              <a:t>초기에는 빠른 성장을 유도해 만족감을 제공하고</a:t>
            </a:r>
            <a:r>
              <a:rPr lang="en-US" altLang="ko-KR" sz="1600" dirty="0"/>
              <a:t>, </a:t>
            </a:r>
            <a:r>
              <a:rPr lang="ko-KR" altLang="en-US" sz="1600" dirty="0"/>
              <a:t>중반 이후에는 </a:t>
            </a:r>
            <a:r>
              <a:rPr lang="ko-KR" altLang="en-US" sz="1600" b="1" dirty="0"/>
              <a:t>광고 시청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이벤트 참여</a:t>
            </a:r>
            <a:r>
              <a:rPr lang="ko-KR" altLang="en-US" sz="1600" dirty="0"/>
              <a:t> 등을 통한 성장이 자연스럽게 연결되도록 설계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광고와 성장</a:t>
            </a:r>
            <a:br>
              <a:rPr lang="en-US" altLang="ko-KR" sz="1600" dirty="0"/>
            </a:br>
            <a:r>
              <a:rPr lang="ko-KR" altLang="en-US" sz="1600" dirty="0"/>
              <a:t>광고 시청을 통해 주요 자원</a:t>
            </a:r>
            <a:r>
              <a:rPr lang="en-US" altLang="ko-KR" sz="1600" dirty="0"/>
              <a:t>(</a:t>
            </a:r>
            <a:r>
              <a:rPr lang="ko-KR" altLang="en-US" sz="1600" dirty="0"/>
              <a:t>골드</a:t>
            </a:r>
            <a:r>
              <a:rPr lang="en-US" altLang="ko-KR" sz="1600" dirty="0"/>
              <a:t>, </a:t>
            </a:r>
            <a:r>
              <a:rPr lang="ko-KR" altLang="en-US" sz="1600" dirty="0"/>
              <a:t>스킬 포인트</a:t>
            </a:r>
            <a:r>
              <a:rPr lang="en-US" altLang="ko-KR" sz="1600" dirty="0"/>
              <a:t>, </a:t>
            </a:r>
            <a:r>
              <a:rPr lang="ko-KR" altLang="en-US" sz="1600" dirty="0"/>
              <a:t>장비 강화 재료 등</a:t>
            </a:r>
            <a:r>
              <a:rPr lang="en-US" altLang="ko-KR" sz="1600" dirty="0"/>
              <a:t>)</a:t>
            </a:r>
            <a:r>
              <a:rPr lang="ko-KR" altLang="en-US" sz="1600" dirty="0"/>
              <a:t>을 보상으로 제공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과금 요소</a:t>
            </a:r>
            <a:br>
              <a:rPr lang="en-US" altLang="ko-KR" sz="1600" dirty="0"/>
            </a:br>
            <a:r>
              <a:rPr lang="ko-KR" altLang="en-US" sz="1600" dirty="0" err="1"/>
              <a:t>무과금</a:t>
            </a:r>
            <a:r>
              <a:rPr lang="ko-KR" altLang="en-US" sz="1600" dirty="0"/>
              <a:t> 유저를 위해 시간 기반 보상을 제공하면서</a:t>
            </a:r>
            <a:r>
              <a:rPr lang="en-US" altLang="ko-KR" sz="1600" dirty="0"/>
              <a:t>, </a:t>
            </a:r>
            <a:r>
              <a:rPr lang="ko-KR" altLang="en-US" sz="1600" dirty="0"/>
              <a:t>유료 상품</a:t>
            </a:r>
            <a:r>
              <a:rPr lang="en-US" altLang="ko-KR" sz="1600" dirty="0"/>
              <a:t>(</a:t>
            </a:r>
            <a:r>
              <a:rPr lang="ko-KR" altLang="en-US" sz="1600" dirty="0"/>
              <a:t>광고 제거</a:t>
            </a:r>
            <a:r>
              <a:rPr lang="en-US" altLang="ko-KR" sz="1600" dirty="0"/>
              <a:t>, </a:t>
            </a:r>
            <a:r>
              <a:rPr lang="ko-KR" altLang="en-US" sz="1600" dirty="0"/>
              <a:t>자원 부스터</a:t>
            </a:r>
            <a:r>
              <a:rPr lang="en-US" altLang="ko-KR" sz="1600" dirty="0"/>
              <a:t>)</a:t>
            </a:r>
            <a:r>
              <a:rPr lang="ko-KR" altLang="en-US" sz="1600" dirty="0"/>
              <a:t>으로 추가 수익 유도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이벤트 기반 매출 극대화</a:t>
            </a:r>
            <a:br>
              <a:rPr lang="en-US" altLang="ko-KR" sz="1600" dirty="0"/>
            </a:br>
            <a:r>
              <a:rPr lang="ko-KR" altLang="en-US" sz="1600" dirty="0"/>
              <a:t>단기 이벤트에서 광고와 구매가 연계된 보상을 제공하여</a:t>
            </a:r>
            <a:r>
              <a:rPr lang="en-US" altLang="ko-KR" sz="1600" dirty="0"/>
              <a:t>, </a:t>
            </a:r>
            <a:r>
              <a:rPr lang="ko-KR" altLang="en-US" sz="1600" dirty="0"/>
              <a:t>유저의 과금을 유도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74724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748B2-AA5F-27E4-485A-20F2B610A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764A936-5BF4-6432-15B0-2C5346F30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ko-KR" altLang="en-US" sz="800" dirty="0" err="1">
                <a:latin typeface="+mn-lt"/>
                <a:ea typeface="+mn-ea"/>
                <a:cs typeface="+mn-cs"/>
              </a:rPr>
              <a:t>권정민</a:t>
            </a:r>
            <a:endParaRPr lang="ko-KR" alt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81B32559-DBE6-0FE2-CD1A-25B74A224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This is my Blog</a:t>
            </a:r>
            <a:endParaRPr lang="ko-KR" altLang="en-US" sz="8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B59856-F50B-48F5-07D9-4BD30626E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THE</a:t>
            </a:r>
            <a:endParaRPr lang="ko-KR" altLang="en-US" sz="36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56FE1D-185B-3209-609A-52A9A6AAB6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dist"/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27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HYPER CASUAL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정의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57" y="1794876"/>
            <a:ext cx="3964736" cy="2642124"/>
          </a:xfrm>
          <a:prstGeom prst="rect">
            <a:avLst/>
          </a:prstGeom>
          <a:noFill/>
          <a:ln w="47625" cap="sq">
            <a:solidFill>
              <a:schemeClr val="bg1"/>
            </a:solidFill>
            <a:miter lim="800000"/>
          </a:ln>
        </p:spPr>
      </p:pic>
      <p:sp>
        <p:nvSpPr>
          <p:cNvPr id="11" name="양쪽 대괄호 10"/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매우 간단한 조작과 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8A559C-3DB8-77E9-64F5-D8D6606B41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01" y="1781917"/>
            <a:ext cx="4041968" cy="265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8D77-8007-8A89-ACC7-2C51D54B6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78492-904E-680D-A109-B01035B3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2FCEEF-0845-53D3-BEDC-1F8F1F93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DEC8D69-105B-69FF-734A-6A6A8D024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IDLE ARCADE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99D7A-18E3-DAA6-C431-EEFD9C6964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ED1BF7-06FD-1B80-40EC-339A61BCB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57" y="1794876"/>
            <a:ext cx="3964736" cy="2642124"/>
          </a:xfrm>
          <a:prstGeom prst="rect">
            <a:avLst/>
          </a:prstGeom>
          <a:noFill/>
          <a:ln w="47625" cap="sq">
            <a:solidFill>
              <a:schemeClr val="bg1"/>
            </a:solidFill>
            <a:miter lim="800000"/>
          </a:ln>
        </p:spPr>
      </p:pic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1FF8D9A-3E6A-7A70-A156-DC680A28F56C}"/>
              </a:ext>
            </a:extLst>
          </p:cNvPr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직접 조작 없이 자동적으로 게임이 진행된다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직접 조작도 가능하며 효율적인 플레이가 가능하다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.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BAD6E-E86E-9251-B28B-C14B3452A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88" y="1794876"/>
            <a:ext cx="3971305" cy="26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0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/>
              <a:t>낮은 진입장벽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dirty="0"/>
              <a:t>조작법과 룰이 직관적이며 게임 화면을 보자마자 이해 가능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빠른 진행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dirty="0"/>
              <a:t>게임 진행에 따른 결과물이 즉시 피드백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바이럴 가능성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dirty="0"/>
              <a:t>소셜 미디어에 쉽게 공유할 수 있음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하이퍼</a:t>
            </a:r>
            <a:r>
              <a:rPr lang="ko-KR" altLang="en-US" dirty="0"/>
              <a:t> 캐주얼 특징</a:t>
            </a:r>
          </a:p>
        </p:txBody>
      </p:sp>
      <p:sp>
        <p:nvSpPr>
          <p:cNvPr id="11" name="십자형 10"/>
          <p:cNvSpPr>
            <a:spLocks noChangeAspect="1"/>
          </p:cNvSpPr>
          <p:nvPr/>
        </p:nvSpPr>
        <p:spPr>
          <a:xfrm>
            <a:off x="4520625" y="2667806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085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1D3ABC-7539-B24F-D7CF-4D99A7FBC1DE}"/>
              </a:ext>
            </a:extLst>
          </p:cNvPr>
          <p:cNvSpPr/>
          <p:nvPr/>
        </p:nvSpPr>
        <p:spPr>
          <a:xfrm>
            <a:off x="895703" y="2452448"/>
            <a:ext cx="997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928861-E3FA-957D-5FE5-B3462C9034B8}"/>
              </a:ext>
            </a:extLst>
          </p:cNvPr>
          <p:cNvSpPr/>
          <p:nvPr/>
        </p:nvSpPr>
        <p:spPr>
          <a:xfrm>
            <a:off x="895702" y="3482223"/>
            <a:ext cx="997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84D3B3-BDC5-00AB-0B99-4B364B388C23}"/>
              </a:ext>
            </a:extLst>
          </p:cNvPr>
          <p:cNvSpPr/>
          <p:nvPr/>
        </p:nvSpPr>
        <p:spPr>
          <a:xfrm>
            <a:off x="895702" y="4511998"/>
            <a:ext cx="997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70CD9-C8C1-9184-221F-38428E41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AC7E9E3-3FAC-3F61-395D-49D3E76D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100" dirty="0" err="1"/>
              <a:t>리텐션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dirty="0"/>
              <a:t>단순성으로 초기 진입 유도 후 자동 시스템으로 장기 </a:t>
            </a:r>
            <a:r>
              <a:rPr lang="ko-KR" altLang="en-US" sz="1100" dirty="0" err="1"/>
              <a:t>리텐션</a:t>
            </a:r>
            <a:r>
              <a:rPr lang="ko-KR" altLang="en-US" sz="1100" dirty="0"/>
              <a:t> 유도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성장 체감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dirty="0"/>
              <a:t>지속적인 리워드 획득 반영으로 직관적인 체감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Afk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ko-KR" altLang="en-US" sz="1100" dirty="0"/>
              <a:t>게임을 종료해도 진행이 멈추지 않아 리워드에 대한 기대감으로 </a:t>
            </a:r>
            <a:r>
              <a:rPr lang="ko-KR" altLang="en-US" sz="1100" dirty="0" err="1"/>
              <a:t>리텐션</a:t>
            </a:r>
            <a:r>
              <a:rPr lang="ko-KR" altLang="en-US" sz="1100" dirty="0"/>
              <a:t> 유도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CB7008-26D9-48CE-0559-CED6132D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B09CE081-A154-D0E4-F154-17E5AF69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B6C0A74-DF9D-F569-095D-72F638940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아이들 아케이드 특징</a:t>
            </a:r>
          </a:p>
        </p:txBody>
      </p:sp>
      <p:sp>
        <p:nvSpPr>
          <p:cNvPr id="11" name="십자형 10">
            <a:extLst>
              <a:ext uri="{FF2B5EF4-FFF2-40B4-BE49-F238E27FC236}">
                <a16:creationId xmlns:a16="http://schemas.microsoft.com/office/drawing/2014/main" id="{953CC3B6-F111-569A-3AB1-AB3EB5AED183}"/>
              </a:ext>
            </a:extLst>
          </p:cNvPr>
          <p:cNvSpPr>
            <a:spLocks noChangeAspect="1"/>
          </p:cNvSpPr>
          <p:nvPr/>
        </p:nvSpPr>
        <p:spPr>
          <a:xfrm>
            <a:off x="4520625" y="2667806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>
            <a:extLst>
              <a:ext uri="{FF2B5EF4-FFF2-40B4-BE49-F238E27FC236}">
                <a16:creationId xmlns:a16="http://schemas.microsoft.com/office/drawing/2014/main" id="{3B28A168-7456-B819-E5A9-5FD3B2677C1D}"/>
              </a:ext>
            </a:extLst>
          </p:cNvPr>
          <p:cNvSpPr>
            <a:spLocks noChangeAspect="1"/>
          </p:cNvSpPr>
          <p:nvPr/>
        </p:nvSpPr>
        <p:spPr>
          <a:xfrm>
            <a:off x="4520625" y="5085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66ADF3-7F4A-E6CC-9B75-2146390A1F63}"/>
              </a:ext>
            </a:extLst>
          </p:cNvPr>
          <p:cNvSpPr/>
          <p:nvPr/>
        </p:nvSpPr>
        <p:spPr>
          <a:xfrm>
            <a:off x="260747" y="2459960"/>
            <a:ext cx="997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628EFB-69F5-56AC-F8DB-92C8C08D9AE6}"/>
              </a:ext>
            </a:extLst>
          </p:cNvPr>
          <p:cNvSpPr/>
          <p:nvPr/>
        </p:nvSpPr>
        <p:spPr>
          <a:xfrm>
            <a:off x="268433" y="3474710"/>
            <a:ext cx="997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93EF4B-EAFA-2802-86B4-2EC69CF438AF}"/>
              </a:ext>
            </a:extLst>
          </p:cNvPr>
          <p:cNvSpPr/>
          <p:nvPr/>
        </p:nvSpPr>
        <p:spPr>
          <a:xfrm>
            <a:off x="260748" y="4496974"/>
            <a:ext cx="997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65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F3035-90FE-AADE-11BD-3A1ABB3D4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15121-A413-D08B-8323-DA5E701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323FBC-2362-C413-395D-53C34DAF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55C21EF-2F90-18B6-7B13-9C0BC868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GOLD AND GOBLINS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DDDD40-FF9E-84C6-CA7C-FAD14BF7C8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Gold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goblins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2F19A-A3D0-B625-4B1A-E7D06A6E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57" y="1794876"/>
            <a:ext cx="3964736" cy="2642124"/>
          </a:xfrm>
          <a:prstGeom prst="rect">
            <a:avLst/>
          </a:prstGeom>
          <a:noFill/>
          <a:ln w="47625" cap="sq">
            <a:solidFill>
              <a:schemeClr val="bg1"/>
            </a:solidFill>
            <a:miter lim="800000"/>
          </a:ln>
        </p:spPr>
      </p:pic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D36D739A-3D8F-E3D8-0AB9-938E317A50BA}"/>
              </a:ext>
            </a:extLst>
          </p:cNvPr>
          <p:cNvSpPr/>
          <p:nvPr/>
        </p:nvSpPr>
        <p:spPr>
          <a:xfrm>
            <a:off x="1832250" y="4868999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949BBA-2A6E-DB59-CAE2-C2F23D9CB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56" y="1793133"/>
            <a:ext cx="3964735" cy="26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0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87657-80D2-FFF0-10B0-CE5465272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BCE0F75-029B-C992-F66D-170ED8A3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82D8E-C4C6-A653-4F9B-7896F01C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DC89861-ADA5-94EB-FE87-AD103574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9B4ED88-4496-770A-EEBC-9C07EECD02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Gold</a:t>
            </a:r>
            <a:r>
              <a:rPr lang="ko-KR" altLang="en-US" dirty="0"/>
              <a:t> </a:t>
            </a:r>
            <a:r>
              <a:rPr lang="en-US" altLang="ko-KR" dirty="0"/>
              <a:t>and goblins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487EB0A-A3A4-8D18-EB2F-1EE1F107F97E}"/>
              </a:ext>
            </a:extLst>
          </p:cNvPr>
          <p:cNvSpPr/>
          <p:nvPr/>
        </p:nvSpPr>
        <p:spPr>
          <a:xfrm>
            <a:off x="3348000" y="1917000"/>
            <a:ext cx="2520000" cy="576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바위 깨기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ECBD909-987B-7C4D-30FE-1627050F2765}"/>
              </a:ext>
            </a:extLst>
          </p:cNvPr>
          <p:cNvSpPr/>
          <p:nvPr/>
        </p:nvSpPr>
        <p:spPr>
          <a:xfrm>
            <a:off x="2913023" y="2953366"/>
            <a:ext cx="3389954" cy="576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 err="1">
                <a:solidFill>
                  <a:schemeClr val="tx1"/>
                </a:solidFill>
              </a:rPr>
              <a:t>고블린</a:t>
            </a:r>
            <a:r>
              <a:rPr lang="ko-KR" altLang="en-US" dirty="0">
                <a:solidFill>
                  <a:schemeClr val="tx1"/>
                </a:solidFill>
              </a:rPr>
              <a:t> 및 자동 업그레이드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7011113-11B7-6C82-BE5F-76CE17CB7643}"/>
              </a:ext>
            </a:extLst>
          </p:cNvPr>
          <p:cNvSpPr/>
          <p:nvPr/>
        </p:nvSpPr>
        <p:spPr>
          <a:xfrm>
            <a:off x="2808172" y="3989732"/>
            <a:ext cx="3599656" cy="576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새로운 스테이지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C9E42C2-D7F4-B980-7F1A-5B1EA41A44A0}"/>
              </a:ext>
            </a:extLst>
          </p:cNvPr>
          <p:cNvSpPr/>
          <p:nvPr/>
        </p:nvSpPr>
        <p:spPr>
          <a:xfrm>
            <a:off x="2913023" y="5033219"/>
            <a:ext cx="3389954" cy="576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보상 획득 및 지속 강화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1DF6B24-2F87-8417-5DB6-683C374FECFF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608000" y="2493000"/>
            <a:ext cx="0" cy="46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621896F-B815-F1AE-B0C2-84FE81B2E19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4608000" y="3529366"/>
            <a:ext cx="0" cy="46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654D2FA-70FD-0C51-AB2E-BB07825561DB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4608000" y="4565732"/>
            <a:ext cx="0" cy="46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25C92CB-A2D9-D3D8-6CDF-C7CA552F29A7}"/>
              </a:ext>
            </a:extLst>
          </p:cNvPr>
          <p:cNvCxnSpPr>
            <a:stCxn id="40" idx="3"/>
            <a:endCxn id="37" idx="3"/>
          </p:cNvCxnSpPr>
          <p:nvPr/>
        </p:nvCxnSpPr>
        <p:spPr>
          <a:xfrm flipH="1" flipV="1">
            <a:off x="5868000" y="2205000"/>
            <a:ext cx="434977" cy="3116219"/>
          </a:xfrm>
          <a:prstGeom prst="bentConnector3">
            <a:avLst>
              <a:gd name="adj1" fmla="val -52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27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3C507-8F01-9614-6DE9-1731333E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182EEB9-4BBC-C840-E6AD-27E3351F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CC1FA1-BB7A-1E86-7292-34089B9D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D1652B7-C501-691A-82A6-0B40F87C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</a:t>
            </a:r>
            <a:br>
              <a:rPr lang="en-US" altLang="ko-KR" dirty="0"/>
            </a:br>
            <a:r>
              <a:rPr lang="en-US" altLang="ko-KR" dirty="0"/>
              <a:t>IDLE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07D5CFE-C41E-594D-5DF4-417B53E8AB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Gold and goblins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B81FDC7-3871-E806-0455-8C9487C6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00" y="2123304"/>
            <a:ext cx="3572374" cy="10669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95D8EC-DC87-E578-CBB6-BDB5916F9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00" y="4111213"/>
            <a:ext cx="3477110" cy="116221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DF9E54-F6D8-88BA-A29F-13B474D2ED4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414187" y="3190253"/>
            <a:ext cx="0" cy="92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20913E-26B8-0401-578C-D887C9C1DC50}"/>
              </a:ext>
            </a:extLst>
          </p:cNvPr>
          <p:cNvSpPr txBox="1"/>
          <p:nvPr/>
        </p:nvSpPr>
        <p:spPr>
          <a:xfrm>
            <a:off x="1188000" y="5445000"/>
            <a:ext cx="69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자동화와 수동 플레이의 균형으로 성취감과 몰입감을 극대화</a:t>
            </a:r>
          </a:p>
        </p:txBody>
      </p:sp>
    </p:spTree>
    <p:extLst>
      <p:ext uri="{BB962C8B-B14F-4D97-AF65-F5344CB8AC3E}">
        <p14:creationId xmlns:p14="http://schemas.microsoft.com/office/powerpoint/2010/main" val="356724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815</TotalTime>
  <Words>1076</Words>
  <Application>Microsoft Office PowerPoint</Application>
  <PresentationFormat>화면 슬라이드 쇼(4:3)</PresentationFormat>
  <Paragraphs>220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배달의민족 한나</vt:lpstr>
      <vt:lpstr>Arial</vt:lpstr>
      <vt:lpstr>Office 테마</vt:lpstr>
      <vt:lpstr>권정민</vt:lpstr>
      <vt:lpstr>PowerPoint 프레젠테이션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HYPER IDLE</vt:lpstr>
      <vt:lpstr>권정민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kjm</cp:lastModifiedBy>
  <cp:revision>58</cp:revision>
  <dcterms:created xsi:type="dcterms:W3CDTF">2015-06-25T00:21:41Z</dcterms:created>
  <dcterms:modified xsi:type="dcterms:W3CDTF">2024-12-10T00:28:43Z</dcterms:modified>
</cp:coreProperties>
</file>