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7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EE7AA-B376-7D98-E2D4-141C2BAE8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CF9F86-31EF-E91F-C25F-3A870DE70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F82EB-D452-A974-1BA9-FA700841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F0BC-2E61-41C2-86E8-7C2425BEC134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CE69CC-A793-6C25-A194-8BFB1D6B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96CFD6-7318-E16A-25BE-B0D0018F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07ED-0E38-482A-900A-4C4F687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070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67E85-5827-7216-BFE0-8DCFD1C2F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E9F04F-614E-FF42-E3EF-A22F779AF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C9C21F-E265-29AF-7490-607CC62E4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F0BC-2E61-41C2-86E8-7C2425BEC134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7A037-1B36-B8B9-E873-8BB6F008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B8506-5C35-3CC1-F477-8BDEB0A34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07ED-0E38-482A-900A-4C4F687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0182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84F22B-3BEC-FC6C-88E1-1AFD5A2F3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007415-2ED2-60DB-BF4C-894A40C9A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760415-0274-1B14-28DC-D564F8A4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F0BC-2E61-41C2-86E8-7C2425BEC134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C1F79-8F84-0F89-A069-9C3BBD37A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5BE1FB-F74F-E9B1-8FCF-30FF8FEB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07ED-0E38-482A-900A-4C4F687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08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EDEB0-4B69-EB1F-74CC-7B3240537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89EE8-F283-8FB2-A9C9-CA3195CDF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8312B1-3635-7339-E97F-E2A24E435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F0BC-2E61-41C2-86E8-7C2425BEC134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03ECCB-0F33-A749-E7B1-FEAF30EA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5FDA3-F015-9F3E-724C-301DD11BF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07ED-0E38-482A-900A-4C4F687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89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CEF7E-28AB-AA9A-7F18-CACD0A6D2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F3A662-D64C-4C01-A5AF-03A30306B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A6C9EE-5E51-336A-C203-64012C3A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F0BC-2E61-41C2-86E8-7C2425BEC134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6A6A2-2A19-432F-FF7F-349CE46E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B5C8C9-1AAA-45CC-D776-100BE2C1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07ED-0E38-482A-900A-4C4F687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63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9DE5B-404A-96E1-5A7D-3EBD4121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100F82-AD20-B20C-9AF0-16D7E96E26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0653F5-B1FA-FAB0-741A-8FA652C8B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1F07CD-FD8E-2498-FCC3-2BA51856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F0BC-2E61-41C2-86E8-7C2425BEC134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7AA614-99A2-D2F0-8141-866312FC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E88616-C343-BAC7-4C9D-DE9774DA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07ED-0E38-482A-900A-4C4F687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70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6799C-D17A-F869-5653-76789754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9964F-6390-E3D2-87ED-5B7CBC351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06AED4-B187-797D-951E-6AA5CB5B3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425F54-7D77-9B51-A167-D92715B7F4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E6A2BE-0B14-0D22-441F-5CABA60515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F779CD-7C67-9DCD-E80F-4C56FE90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F0BC-2E61-41C2-86E8-7C2425BEC134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AF9D50-725E-097F-AFB9-87A7A4D2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5A84BA-09F9-692A-7517-6500081C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07ED-0E38-482A-900A-4C4F687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87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6CA451-0E3E-42B0-407A-404D10BD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9D141C-3400-6DA9-B8B9-F4DEBF46C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F0BC-2E61-41C2-86E8-7C2425BEC134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136A381-05D8-D807-E55E-E90CCFA1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26A5EC-1AC8-4B76-633A-C6825702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07ED-0E38-482A-900A-4C4F687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4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0317FA-3164-ADB5-A898-8311F6AED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F0BC-2E61-41C2-86E8-7C2425BEC134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B03B12-3AC3-900E-6C0A-310D03E06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328C49-1CEC-6B23-0257-C6A94C0F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07ED-0E38-482A-900A-4C4F687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20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30654-4566-511D-5D76-9DECF95F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BD3CCE-6E17-6FDF-6A93-FC1A7158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EFD1E-D011-0FBC-2D26-342157DC4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105C3-7275-9E5E-1B9C-9B3E582BD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F0BC-2E61-41C2-86E8-7C2425BEC134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E95D6-952A-A3E7-5FA0-F1EFC4BC3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151804-17C7-289C-EC9B-8238CF6D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07ED-0E38-482A-900A-4C4F687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6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1C5BF-69EC-270B-1A9E-D024C160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FAEB0DF-3BC0-EE3D-B863-900608D2E6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E3EBC3-ECF2-29B7-7291-286C5FE7D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E593AC-D558-907A-C4ED-C028C100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2F0BC-2E61-41C2-86E8-7C2425BEC134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934F2F-C991-AEDA-1EB2-C7EE24DF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8EA3B-C6BE-7F35-676F-86814F08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207ED-0E38-482A-900A-4C4F687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97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A7C503-1A61-A58A-90BA-DBCB737A6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FEA83D-89B0-724D-D2EE-D508A4D65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F6D8F4-2F6E-975A-C4DF-BC6EF92B76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2F0BC-2E61-41C2-86E8-7C2425BEC134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0579BE-A102-A3AA-5B17-C3D77A5FD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4D91B3-E649-885C-035C-1B4CC782F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207ED-0E38-482A-900A-4C4F687B83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5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12DD51-98CB-1EEF-F6C1-585B84E1B5D2}"/>
              </a:ext>
            </a:extLst>
          </p:cNvPr>
          <p:cNvSpPr txBox="1"/>
          <p:nvPr/>
        </p:nvSpPr>
        <p:spPr>
          <a:xfrm>
            <a:off x="2040683" y="2767280"/>
            <a:ext cx="811063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포트리스 사가 </a:t>
            </a:r>
            <a:r>
              <a:rPr lang="en-US" altLang="ko-KR" sz="4000" b="1" dirty="0"/>
              <a:t>CBT </a:t>
            </a:r>
            <a:r>
              <a:rPr lang="ko-KR" altLang="en-US" sz="4000" b="1" dirty="0"/>
              <a:t>분석 보고서</a:t>
            </a:r>
            <a:br>
              <a:rPr lang="en-US" altLang="ko-KR" sz="4000" b="1" dirty="0"/>
            </a:br>
            <a:r>
              <a:rPr lang="en-US" altLang="ko-KR" sz="4000" b="1" dirty="0"/>
              <a:t>REMASTER</a:t>
            </a:r>
            <a:endParaRPr lang="ko-KR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04882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1D4DB-176E-F307-F19E-F524D1BB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241FFB0-6B4E-1D6B-B934-79CA6B14674C}"/>
              </a:ext>
            </a:extLst>
          </p:cNvPr>
          <p:cNvSpPr txBox="1"/>
          <p:nvPr/>
        </p:nvSpPr>
        <p:spPr>
          <a:xfrm>
            <a:off x="3704253" y="243728"/>
            <a:ext cx="50012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데이터 한계와 이후 분석 방향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0E84F-9AE2-F531-9DA7-00337EBED1D7}"/>
              </a:ext>
            </a:extLst>
          </p:cNvPr>
          <p:cNvSpPr txBox="1"/>
          <p:nvPr/>
        </p:nvSpPr>
        <p:spPr>
          <a:xfrm>
            <a:off x="3048777" y="1508835"/>
            <a:ext cx="7018954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한계 요약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세션 로그</a:t>
            </a:r>
            <a:r>
              <a:rPr lang="en-US" altLang="ko-KR" dirty="0"/>
              <a:t>·</a:t>
            </a:r>
            <a:r>
              <a:rPr lang="ko-KR" altLang="en-US" dirty="0"/>
              <a:t>정량적 방문 로그 없음 → </a:t>
            </a:r>
            <a:r>
              <a:rPr lang="ko-KR" altLang="en-US" dirty="0" err="1"/>
              <a:t>리텐션</a:t>
            </a:r>
            <a:r>
              <a:rPr lang="ko-KR" altLang="en-US" dirty="0"/>
              <a:t> 정밀 분석 불가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과금 데이터 상세 지표</a:t>
            </a:r>
            <a:r>
              <a:rPr lang="en-US" altLang="ko-KR" dirty="0"/>
              <a:t>(ARPPU </a:t>
            </a:r>
            <a:r>
              <a:rPr lang="ko-KR" altLang="en-US" dirty="0"/>
              <a:t>등</a:t>
            </a:r>
            <a:r>
              <a:rPr lang="en-US" altLang="ko-KR" dirty="0"/>
              <a:t>) </a:t>
            </a:r>
            <a:r>
              <a:rPr lang="ko-KR" altLang="en-US" dirty="0" err="1"/>
              <a:t>미제공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793DA4-7EE1-CEA1-C7E0-1DB669B54120}"/>
              </a:ext>
            </a:extLst>
          </p:cNvPr>
          <p:cNvSpPr txBox="1"/>
          <p:nvPr/>
        </p:nvSpPr>
        <p:spPr>
          <a:xfrm>
            <a:off x="3047223" y="3281652"/>
            <a:ext cx="6097554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후속 제안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이탈 구간 정밀 로그 확보 → 행동 시퀀스 분석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온보딩</a:t>
            </a:r>
            <a:r>
              <a:rPr lang="ko-KR" altLang="en-US" dirty="0"/>
              <a:t> 개선 </a:t>
            </a:r>
            <a:r>
              <a:rPr lang="en-US" altLang="ko-KR" dirty="0"/>
              <a:t>A/B </a:t>
            </a:r>
            <a:r>
              <a:rPr lang="ko-KR" altLang="en-US" dirty="0"/>
              <a:t>테스트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국가별 </a:t>
            </a:r>
            <a:r>
              <a:rPr lang="en-US" altLang="ko-KR" dirty="0"/>
              <a:t>UX </a:t>
            </a:r>
            <a:r>
              <a:rPr lang="ko-KR" altLang="en-US" dirty="0"/>
              <a:t>반응 실험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00FE7F-CAC2-DAF8-B6DE-3EF7F22EB184}"/>
              </a:ext>
            </a:extLst>
          </p:cNvPr>
          <p:cNvSpPr txBox="1"/>
          <p:nvPr/>
        </p:nvSpPr>
        <p:spPr>
          <a:xfrm>
            <a:off x="1786811" y="5169360"/>
            <a:ext cx="8836090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세션 로그 부재로 세션 간 행동 흐름을 정밀하게 추적하긴 어려웠으나</a:t>
            </a:r>
            <a:r>
              <a:rPr lang="en-US" altLang="ko-KR" dirty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단일 세션 내 패턴과 이탈 시점을 기반으로 주요 전환 실패 구간을 식별할 수 있었음</a:t>
            </a:r>
          </a:p>
        </p:txBody>
      </p:sp>
    </p:spTree>
    <p:extLst>
      <p:ext uri="{BB962C8B-B14F-4D97-AF65-F5344CB8AC3E}">
        <p14:creationId xmlns:p14="http://schemas.microsoft.com/office/powerpoint/2010/main" val="1837464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2C6E1D1-3830-8879-12FD-10EF60095824}"/>
              </a:ext>
            </a:extLst>
          </p:cNvPr>
          <p:cNvSpPr txBox="1"/>
          <p:nvPr/>
        </p:nvSpPr>
        <p:spPr>
          <a:xfrm>
            <a:off x="3375351" y="239877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리텐션</a:t>
            </a:r>
            <a:r>
              <a:rPr lang="ko-KR" altLang="en-US" sz="2800" b="1" dirty="0"/>
              <a:t> 개선을 위한 전략 도출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FB0FE-C071-DF63-9F38-81F9BAAA9DC5}"/>
              </a:ext>
            </a:extLst>
          </p:cNvPr>
          <p:cNvSpPr txBox="1"/>
          <p:nvPr/>
        </p:nvSpPr>
        <p:spPr>
          <a:xfrm>
            <a:off x="2941476" y="3105834"/>
            <a:ext cx="609755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·2</a:t>
            </a:r>
            <a:r>
              <a:rPr lang="ko-KR" altLang="en-US" dirty="0"/>
              <a:t>차 소프트 런칭 비교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유저 유입</a:t>
            </a:r>
            <a:r>
              <a:rPr lang="en-US" altLang="ko-KR" dirty="0"/>
              <a:t>·</a:t>
            </a:r>
            <a:r>
              <a:rPr lang="ko-KR" altLang="en-US" dirty="0"/>
              <a:t>이탈 원인 파악 → </a:t>
            </a:r>
            <a:r>
              <a:rPr lang="ko-KR" altLang="en-US" dirty="0" err="1"/>
              <a:t>리텐션</a:t>
            </a:r>
            <a:r>
              <a:rPr lang="ko-KR" altLang="en-US" dirty="0"/>
              <a:t> 개선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555105-B994-7567-CE0F-FBA826505824}"/>
              </a:ext>
            </a:extLst>
          </p:cNvPr>
          <p:cNvSpPr txBox="1"/>
          <p:nvPr/>
        </p:nvSpPr>
        <p:spPr>
          <a:xfrm>
            <a:off x="2941476" y="1542050"/>
            <a:ext cx="4369059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 범위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차</a:t>
            </a:r>
            <a:r>
              <a:rPr lang="en-US" altLang="ko-KR" dirty="0"/>
              <a:t>: 2023.04.20 ~ 2023.05.05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</a:t>
            </a:r>
            <a:r>
              <a:rPr lang="en-US" altLang="ko-KR" dirty="0"/>
              <a:t>: 2023.06.03 ~ 2023.06.20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A8FFE-B2C8-B3C9-6E0D-1D1438207440}"/>
              </a:ext>
            </a:extLst>
          </p:cNvPr>
          <p:cNvSpPr txBox="1"/>
          <p:nvPr/>
        </p:nvSpPr>
        <p:spPr>
          <a:xfrm>
            <a:off x="2941476" y="4392620"/>
            <a:ext cx="6097554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유저 이탈은 언제</a:t>
            </a:r>
            <a:r>
              <a:rPr lang="en-US" altLang="ko-KR" dirty="0"/>
              <a:t>, </a:t>
            </a:r>
            <a:r>
              <a:rPr lang="ko-KR" altLang="en-US" dirty="0"/>
              <a:t>왜 발생하는가</a:t>
            </a:r>
            <a:r>
              <a:rPr lang="en-US" altLang="ko-KR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국가</a:t>
            </a:r>
            <a:r>
              <a:rPr lang="en-US" altLang="ko-KR" dirty="0"/>
              <a:t>/</a:t>
            </a:r>
            <a:r>
              <a:rPr lang="ko-KR" altLang="en-US" dirty="0"/>
              <a:t>과금 유형에 따른 행동 차이는</a:t>
            </a:r>
            <a:r>
              <a:rPr lang="en-US" altLang="ko-KR" dirty="0"/>
              <a:t>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어떤 콘텐츠가 </a:t>
            </a:r>
            <a:r>
              <a:rPr lang="ko-KR" altLang="en-US" dirty="0" err="1"/>
              <a:t>리텐션에</a:t>
            </a:r>
            <a:r>
              <a:rPr lang="ko-KR" altLang="en-US" dirty="0"/>
              <a:t> 영향을 주는가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7652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522BE-3AC7-276E-63D5-15552C11B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3CB0E10-9B6C-7AB9-446D-ECB5C576FC9D}"/>
              </a:ext>
            </a:extLst>
          </p:cNvPr>
          <p:cNvSpPr txBox="1"/>
          <p:nvPr/>
        </p:nvSpPr>
        <p:spPr>
          <a:xfrm>
            <a:off x="3375351" y="239877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유입은 성공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잔존은 실패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8668821-BA30-B7D0-3BBA-3B21C0473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316720"/>
              </p:ext>
            </p:extLst>
          </p:nvPr>
        </p:nvGraphicFramePr>
        <p:xfrm>
          <a:off x="838200" y="832617"/>
          <a:ext cx="10515600" cy="21945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7562119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8469180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9216497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4412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지표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1</a:t>
                      </a:r>
                      <a:r>
                        <a:rPr lang="ko-KR" altLang="en-US"/>
                        <a:t>차 소프트 런칭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2</a:t>
                      </a:r>
                      <a:r>
                        <a:rPr lang="ko-KR" altLang="en-US"/>
                        <a:t>차 소프트 런칭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변화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84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신규 가입자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1,211</a:t>
                      </a:r>
                      <a:r>
                        <a:rPr lang="ko-KR" altLang="en-US"/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3,638</a:t>
                      </a:r>
                      <a:r>
                        <a:rPr lang="ko-KR" altLang="en-US"/>
                        <a:t>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▲ 증가 </a:t>
                      </a:r>
                      <a:r>
                        <a:rPr lang="en-US" altLang="ko-KR"/>
                        <a:t>(~3</a:t>
                      </a:r>
                      <a:r>
                        <a:rPr lang="ko-KR" altLang="en-US"/>
                        <a:t>배</a:t>
                      </a:r>
                      <a:r>
                        <a:rPr lang="en-US" altLang="ko-KR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0847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총 방문 횟수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5,990</a:t>
                      </a:r>
                      <a:r>
                        <a:rPr lang="ko-KR" altLang="en-US"/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10,287</a:t>
                      </a:r>
                      <a:r>
                        <a:rPr lang="ko-KR" altLang="en-US"/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▲ 증가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3620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평균 방문 횟수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4.95</a:t>
                      </a:r>
                      <a:r>
                        <a:rPr lang="ko-KR" altLang="en-US"/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2.83</a:t>
                      </a:r>
                      <a:r>
                        <a:rPr lang="ko-KR" altLang="en-US"/>
                        <a:t>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▼ 감소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041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D1 </a:t>
                      </a:r>
                      <a:r>
                        <a:rPr lang="ko-KR" altLang="en-US" dirty="0" err="1"/>
                        <a:t>유지율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54.91%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48.60%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▼ 감소 </a:t>
                      </a:r>
                      <a:r>
                        <a:rPr lang="en-US" altLang="ko-KR" dirty="0"/>
                        <a:t>(~6.3%)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7782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D7 </a:t>
                      </a:r>
                      <a:r>
                        <a:rPr lang="ko-KR" altLang="en-US"/>
                        <a:t>유지율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15.19%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11.19%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▼ 감소 </a:t>
                      </a:r>
                      <a:r>
                        <a:rPr lang="en-US" altLang="ko-KR" dirty="0"/>
                        <a:t>(~4%)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44124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CC74A1D-2EFA-CABB-E18E-D55A7A10C2F9}"/>
              </a:ext>
            </a:extLst>
          </p:cNvPr>
          <p:cNvSpPr txBox="1"/>
          <p:nvPr/>
        </p:nvSpPr>
        <p:spPr>
          <a:xfrm>
            <a:off x="3047223" y="3429000"/>
            <a:ext cx="6097554" cy="277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신규 가입자 약 </a:t>
            </a:r>
            <a:r>
              <a:rPr lang="en-US" altLang="ko-KR" dirty="0"/>
              <a:t>3</a:t>
            </a:r>
            <a:r>
              <a:rPr lang="ko-KR" altLang="en-US" dirty="0"/>
              <a:t>배 증가 → 마케팅 강화 효과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총 방문 횟수 증가</a:t>
            </a:r>
            <a:r>
              <a:rPr lang="en-US" altLang="ko-KR" dirty="0"/>
              <a:t>, </a:t>
            </a:r>
            <a:r>
              <a:rPr lang="ko-KR" altLang="en-US" dirty="0"/>
              <a:t>평균 방문 수는 감소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D1 </a:t>
            </a:r>
            <a:r>
              <a:rPr lang="ko-KR" altLang="en-US" dirty="0" err="1"/>
              <a:t>유지율</a:t>
            </a:r>
            <a:r>
              <a:rPr lang="en-US" altLang="ko-KR" dirty="0"/>
              <a:t>: 54.91% → 48.60% (▼6.3%p)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D7 </a:t>
            </a:r>
            <a:r>
              <a:rPr lang="ko-KR" altLang="en-US" dirty="0" err="1"/>
              <a:t>유지율</a:t>
            </a:r>
            <a:r>
              <a:rPr lang="en-US" altLang="ko-KR" dirty="0"/>
              <a:t>: 15.19% → 11.19% (▼4.0%p)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“많이 들어왔지만 금방 </a:t>
            </a:r>
            <a:r>
              <a:rPr lang="ko-KR" altLang="en-US" dirty="0" err="1"/>
              <a:t>나간다”는</a:t>
            </a:r>
            <a:r>
              <a:rPr lang="ko-KR" altLang="en-US" dirty="0"/>
              <a:t> 패턴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6367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3F9E867D-75F1-0DFF-6764-4889B1259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3843"/>
            <a:ext cx="5391902" cy="265784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80A120E-A6DF-4E8F-65E9-C7E7CBA07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69" y="392422"/>
            <a:ext cx="5639587" cy="260068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BA67E0F4-25EA-E7E5-486F-1BDB5B3D4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32" y="3717351"/>
            <a:ext cx="5544324" cy="267689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C445059-83F0-C574-2685-678E5929DB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9846" y="3493482"/>
            <a:ext cx="4925112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598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E4422-0D52-34E3-D5E9-CFAFEBF04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5FAF9F6-926E-13B5-E2EE-07D14438606A}"/>
              </a:ext>
            </a:extLst>
          </p:cNvPr>
          <p:cNvSpPr txBox="1"/>
          <p:nvPr/>
        </p:nvSpPr>
        <p:spPr>
          <a:xfrm>
            <a:off x="3047223" y="295861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/>
              <a:t>PH, MY </a:t>
            </a:r>
            <a:r>
              <a:rPr lang="ko-KR" altLang="en-US" sz="2800" b="1" dirty="0"/>
              <a:t>등 </a:t>
            </a:r>
            <a:r>
              <a:rPr lang="ko-KR" altLang="en-US" sz="2800" b="1" dirty="0" err="1"/>
              <a:t>리텐션</a:t>
            </a:r>
            <a:r>
              <a:rPr lang="ko-KR" altLang="en-US" sz="2800" b="1" dirty="0"/>
              <a:t> 우수 국가에 주목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187F3-9798-05D4-67FE-269F3A3E3BC9}"/>
              </a:ext>
            </a:extLst>
          </p:cNvPr>
          <p:cNvSpPr txBox="1"/>
          <p:nvPr/>
        </p:nvSpPr>
        <p:spPr>
          <a:xfrm>
            <a:off x="248038" y="4372757"/>
            <a:ext cx="6097554" cy="2220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신규 유입 기준</a:t>
            </a:r>
            <a:r>
              <a:rPr lang="en-US" altLang="ko-KR" dirty="0"/>
              <a:t>: CA &gt; HK &gt; AU &gt; PH &gt; SG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총 방문 기준</a:t>
            </a:r>
            <a:r>
              <a:rPr lang="en-US" altLang="ko-KR" dirty="0"/>
              <a:t>: PH &gt; MY &gt; CA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신규 유입은 </a:t>
            </a:r>
            <a:r>
              <a:rPr lang="en-US" altLang="ko-KR" dirty="0"/>
              <a:t>CA </a:t>
            </a:r>
            <a:r>
              <a:rPr lang="ko-KR" altLang="en-US" dirty="0"/>
              <a:t>중심</a:t>
            </a:r>
            <a:r>
              <a:rPr lang="en-US" altLang="ko-KR" dirty="0"/>
              <a:t>, </a:t>
            </a:r>
            <a:r>
              <a:rPr lang="ko-KR" altLang="en-US" dirty="0"/>
              <a:t>잔존은 </a:t>
            </a:r>
            <a:r>
              <a:rPr lang="en-US" altLang="ko-KR" dirty="0"/>
              <a:t>PH·MY</a:t>
            </a:r>
            <a:r>
              <a:rPr lang="ko-KR" altLang="en-US" dirty="0"/>
              <a:t>에서 강세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충성도 있는 국가 타겟팅 전략 필요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64EF19-C481-00D2-1EB7-F8355F3F1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18" y="819081"/>
            <a:ext cx="5963482" cy="32961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1268CDF-6D53-C070-E236-966E776C0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412" y="819081"/>
            <a:ext cx="6182588" cy="32389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ABE0735-8F14-A0BB-5D4D-6F716F278E30}"/>
              </a:ext>
            </a:extLst>
          </p:cNvPr>
          <p:cNvSpPr txBox="1"/>
          <p:nvPr/>
        </p:nvSpPr>
        <p:spPr>
          <a:xfrm>
            <a:off x="6096000" y="4498452"/>
            <a:ext cx="5520612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총 방문 수를 기준으로 국가별 충성도를 간접 추정하였으며</a:t>
            </a:r>
            <a:r>
              <a:rPr lang="en-US" altLang="ko-KR" dirty="0"/>
              <a:t>, </a:t>
            </a:r>
            <a:r>
              <a:rPr lang="ko-KR" altLang="en-US" dirty="0"/>
              <a:t>개별 체류 시간 기반 분석은 로그 데이터 한계로 미포함</a:t>
            </a:r>
          </a:p>
        </p:txBody>
      </p:sp>
    </p:spTree>
    <p:extLst>
      <p:ext uri="{BB962C8B-B14F-4D97-AF65-F5344CB8AC3E}">
        <p14:creationId xmlns:p14="http://schemas.microsoft.com/office/powerpoint/2010/main" val="4144970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067BE-3A5F-6767-5B38-54C1DFAB9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2BDF9D-E447-0B92-6061-09C122A54E9F}"/>
              </a:ext>
            </a:extLst>
          </p:cNvPr>
          <p:cNvSpPr txBox="1"/>
          <p:nvPr/>
        </p:nvSpPr>
        <p:spPr>
          <a:xfrm>
            <a:off x="2214465" y="257042"/>
            <a:ext cx="9125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특정 구간에서 전투력과 무관한 실패 급증 발생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09523-1A98-51AF-48AF-8B7347B6FCCA}"/>
              </a:ext>
            </a:extLst>
          </p:cNvPr>
          <p:cNvSpPr txBox="1"/>
          <p:nvPr/>
        </p:nvSpPr>
        <p:spPr>
          <a:xfrm>
            <a:off x="401216" y="4506420"/>
            <a:ext cx="11374017" cy="1666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일부 스테이지에서 </a:t>
            </a:r>
            <a:r>
              <a:rPr lang="ko-KR" altLang="en-US" b="1" dirty="0"/>
              <a:t>실패율이 </a:t>
            </a:r>
            <a:r>
              <a:rPr lang="en-US" altLang="ko-KR" b="1" dirty="0"/>
              <a:t>80%</a:t>
            </a:r>
            <a:r>
              <a:rPr lang="ko-KR" altLang="en-US" b="1" dirty="0"/>
              <a:t>를 넘으며</a:t>
            </a:r>
            <a:r>
              <a:rPr lang="en-US" altLang="ko-KR" dirty="0"/>
              <a:t>, </a:t>
            </a:r>
            <a:r>
              <a:rPr lang="ko-KR" altLang="en-US" dirty="0"/>
              <a:t>일반적인 수준을 크게 벗어남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전투력이 높은 유저조차 실패하는 패턴이 다수 관찰됨 → 단순 성장 부족이 아닌 </a:t>
            </a:r>
            <a:r>
              <a:rPr lang="ko-KR" altLang="en-US" b="1" dirty="0"/>
              <a:t>밸런스 구조 문제</a:t>
            </a:r>
            <a:r>
              <a:rPr lang="ko-KR" altLang="en-US" dirty="0"/>
              <a:t> 가능성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이탈과 직접 연결되는 지점일 수 있으므로 </a:t>
            </a:r>
            <a:r>
              <a:rPr lang="ko-KR" altLang="en-US" b="1" dirty="0"/>
              <a:t>해당 스테이지 리디자인 필요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8E4329-DBDC-E92D-9395-059904D77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0678"/>
            <a:ext cx="5115639" cy="370574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0335A9-4066-0255-2B2E-37407A1B6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638" y="800678"/>
            <a:ext cx="6958337" cy="357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10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C5B78-7AB3-DACF-3D98-4DA99BBFD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8F335F-00DE-0055-C662-08FC89CD22E4}"/>
              </a:ext>
            </a:extLst>
          </p:cNvPr>
          <p:cNvSpPr txBox="1"/>
          <p:nvPr/>
        </p:nvSpPr>
        <p:spPr>
          <a:xfrm>
            <a:off x="2649895" y="258797"/>
            <a:ext cx="9125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과금 유저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세션 수 더 많고 몰입도 높음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CCA84B-3288-BB33-B88C-FB255F12E03F}"/>
              </a:ext>
            </a:extLst>
          </p:cNvPr>
          <p:cNvSpPr txBox="1"/>
          <p:nvPr/>
        </p:nvSpPr>
        <p:spPr>
          <a:xfrm>
            <a:off x="2897628" y="4613138"/>
            <a:ext cx="5840963" cy="1666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유료 유저는 세션 수가 평균적으로 높음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무료 유저는 대부분 짧은 시간만 플레이 후 이탈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초기 체류 시간 확보 → 과금 전환 유도 필요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B0CF81-29AA-B4CD-A6C5-FA20E4C1F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28" y="1129207"/>
            <a:ext cx="4344006" cy="27150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28FD04-481B-6831-83C0-7AF41BEFB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857" y="782017"/>
            <a:ext cx="5201376" cy="36581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4AD566-CEFE-46CD-8634-2A7738D125A9}"/>
              </a:ext>
            </a:extLst>
          </p:cNvPr>
          <p:cNvSpPr txBox="1"/>
          <p:nvPr/>
        </p:nvSpPr>
        <p:spPr>
          <a:xfrm>
            <a:off x="1017514" y="3721100"/>
            <a:ext cx="6097554" cy="869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event_name</a:t>
            </a:r>
            <a:r>
              <a:rPr lang="en-US" altLang="ko-KR" dirty="0"/>
              <a:t> = 'purchase’</a:t>
            </a:r>
            <a:br>
              <a:rPr lang="en-US" altLang="ko-KR" dirty="0"/>
            </a:br>
            <a:r>
              <a:rPr lang="ko-KR" altLang="en-US" dirty="0"/>
              <a:t>기록 유무 기준으로 유료 유저</a:t>
            </a:r>
            <a:r>
              <a:rPr lang="en-US" altLang="ko-KR" dirty="0"/>
              <a:t>(Low) </a:t>
            </a:r>
            <a:r>
              <a:rPr lang="ko-KR" altLang="en-US" dirty="0"/>
              <a:t>분류</a:t>
            </a:r>
          </a:p>
        </p:txBody>
      </p:sp>
    </p:spTree>
    <p:extLst>
      <p:ext uri="{BB962C8B-B14F-4D97-AF65-F5344CB8AC3E}">
        <p14:creationId xmlns:p14="http://schemas.microsoft.com/office/powerpoint/2010/main" val="267293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405E7-465A-19A1-0264-5CA106B90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88C9D63-D23F-DA74-2CF0-A1D3701DC157}"/>
              </a:ext>
            </a:extLst>
          </p:cNvPr>
          <p:cNvSpPr txBox="1"/>
          <p:nvPr/>
        </p:nvSpPr>
        <p:spPr>
          <a:xfrm>
            <a:off x="2985797" y="296120"/>
            <a:ext cx="91253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리텐션</a:t>
            </a:r>
            <a:r>
              <a:rPr lang="ko-KR" altLang="en-US" sz="2800" b="1" dirty="0"/>
              <a:t> 저하</a:t>
            </a:r>
            <a:r>
              <a:rPr lang="en-US" altLang="ko-KR" sz="2800" b="1" dirty="0"/>
              <a:t>, </a:t>
            </a:r>
            <a:r>
              <a:rPr lang="ko-KR" altLang="en-US" sz="2800" b="1" dirty="0"/>
              <a:t>주요 원인은 무엇인가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7505B52-848F-1B52-1E23-37A59FEA8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29905"/>
              </p:ext>
            </p:extLst>
          </p:nvPr>
        </p:nvGraphicFramePr>
        <p:xfrm>
          <a:off x="838200" y="4939960"/>
          <a:ext cx="10515600" cy="14630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85064160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1421997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9357969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문제 구간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주요 원인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추정 결과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495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/>
                        <a:t>1~2</a:t>
                      </a:r>
                      <a:r>
                        <a:rPr lang="ko-KR" altLang="en-US"/>
                        <a:t>회 방문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온보딩 미흡</a:t>
                      </a:r>
                      <a:r>
                        <a:rPr lang="en-US" altLang="ko-KR"/>
                        <a:t>, UX </a:t>
                      </a:r>
                      <a:r>
                        <a:rPr lang="ko-KR" altLang="en-US"/>
                        <a:t>불친절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조기 이탈 집중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481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특정 스테이지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난이도 스파이크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실패 → 스트레스 → 이탈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538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무료 유저군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낮은 몰입도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콘텐츠 미흡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짧은 체류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낮은 </a:t>
                      </a:r>
                      <a:r>
                        <a:rPr lang="ko-KR" altLang="en-US" dirty="0" err="1"/>
                        <a:t>잔존율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5545622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EE5A29C-BFB3-E188-F7D4-2E9834D2D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07" y="997955"/>
            <a:ext cx="5077534" cy="32198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A38726-56F4-F33C-D629-DB926D5CB0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361" y="965834"/>
            <a:ext cx="4820323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11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A2DA2-6BBA-3CF0-46B3-4316A7E2A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8310CE6-8648-DF23-FA3D-DD62C226C1B5}"/>
              </a:ext>
            </a:extLst>
          </p:cNvPr>
          <p:cNvSpPr txBox="1"/>
          <p:nvPr/>
        </p:nvSpPr>
        <p:spPr>
          <a:xfrm>
            <a:off x="3674705" y="253059"/>
            <a:ext cx="4842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 err="1"/>
              <a:t>리텐션</a:t>
            </a:r>
            <a:r>
              <a:rPr lang="ko-KR" altLang="en-US" sz="2800" b="1" dirty="0"/>
              <a:t> 회복을 위한 </a:t>
            </a:r>
            <a:r>
              <a:rPr lang="en-US" altLang="ko-KR" sz="2800" b="1" dirty="0"/>
              <a:t>3</a:t>
            </a:r>
            <a:r>
              <a:rPr lang="ko-KR" altLang="en-US" sz="2800" b="1" dirty="0"/>
              <a:t>대 전략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B83B4-9D1E-40BE-5C60-1290D1D04788}"/>
              </a:ext>
            </a:extLst>
          </p:cNvPr>
          <p:cNvSpPr txBox="1"/>
          <p:nvPr/>
        </p:nvSpPr>
        <p:spPr>
          <a:xfrm>
            <a:off x="4473640" y="3429000"/>
            <a:ext cx="48425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단계별 실행 플랜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493A4F0-3D1F-B7A1-FE9B-97D877F9E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959675"/>
              </p:ext>
            </p:extLst>
          </p:nvPr>
        </p:nvGraphicFramePr>
        <p:xfrm>
          <a:off x="838200" y="4280278"/>
          <a:ext cx="10515600" cy="17373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19605624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035642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786664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47551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우선순위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개선 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측정 지표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기대 효과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8457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 err="1"/>
                        <a:t>온보딩</a:t>
                      </a:r>
                      <a:r>
                        <a:rPr lang="ko-KR" altLang="en-US" dirty="0"/>
                        <a:t> 개선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방문 </a:t>
                      </a:r>
                      <a:r>
                        <a:rPr lang="en-US" altLang="ko-KR"/>
                        <a:t>1~2</a:t>
                      </a:r>
                      <a:r>
                        <a:rPr lang="ko-KR" altLang="en-US"/>
                        <a:t>회 유저 </a:t>
                      </a:r>
                      <a:r>
                        <a:rPr lang="en-US" altLang="ko-KR"/>
                        <a:t>D2 </a:t>
                      </a:r>
                      <a:r>
                        <a:rPr lang="ko-KR" altLang="en-US"/>
                        <a:t>잔존율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조기 이탈 방지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838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난이도 리밸런싱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스테이지 클리어율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반복 실패 방지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3317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ko-KR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국가 전략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국가별 평균 방문 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충성도 높은 시장 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34711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AB9A985-FDBA-7CD1-406D-52FD2FEDB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713843"/>
              </p:ext>
            </p:extLst>
          </p:nvPr>
        </p:nvGraphicFramePr>
        <p:xfrm>
          <a:off x="838200" y="1133062"/>
          <a:ext cx="10515600" cy="14630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59179237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745179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전략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대응 문제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5829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튜토리얼 개선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1~2</a:t>
                      </a:r>
                      <a:r>
                        <a:rPr lang="ko-KR" altLang="en-US"/>
                        <a:t>회 이탈 유저 집중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433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dirty="0"/>
                        <a:t>콘텐츠 밸런스 조정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난이도 조정 필요성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797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/>
                        <a:t>국가별 맞춤 전략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PH·MY </a:t>
                      </a:r>
                      <a:r>
                        <a:rPr lang="ko-KR" altLang="en-US" dirty="0" err="1"/>
                        <a:t>체류율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vs CA </a:t>
                      </a:r>
                      <a:r>
                        <a:rPr lang="ko-KR" altLang="en-US" dirty="0"/>
                        <a:t>이탈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586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746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541</Words>
  <Application>Microsoft Office PowerPoint</Application>
  <PresentationFormat>와이드스크린</PresentationFormat>
  <Paragraphs>104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kjm</dc:creator>
  <cp:lastModifiedBy>kjm</cp:lastModifiedBy>
  <cp:revision>4</cp:revision>
  <dcterms:created xsi:type="dcterms:W3CDTF">2025-07-28T04:22:50Z</dcterms:created>
  <dcterms:modified xsi:type="dcterms:W3CDTF">2025-08-05T01:42:14Z</dcterms:modified>
</cp:coreProperties>
</file>