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8" r:id="rId5"/>
    <p:sldId id="264" r:id="rId6"/>
    <p:sldId id="259" r:id="rId7"/>
    <p:sldId id="260" r:id="rId8"/>
    <p:sldId id="261" r:id="rId9"/>
    <p:sldId id="262" r:id="rId10"/>
    <p:sldId id="263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F4AC1-777B-CA17-9841-D861F5F8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F47589-1258-9D86-6AF7-87DDCFB6B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F038C-72EF-339C-482E-6CB99AD4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21C7E-A264-7371-9C91-10748C15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99917-3EBA-D4D0-3CE4-C9BD89A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5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979EC-D23E-92EF-20FA-F441FC5C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ADDA89-2F32-0757-8382-961800ECD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C8948-32D6-6A72-E3FB-5432298B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79F24D-AECA-78B8-4FE8-30741E3B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BC444-F012-0D6C-E93E-EA78A63C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2A725C-7592-8F54-4E0B-DBBFC47EE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C94B84-EB98-9140-F85C-B83B7538C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40868-269F-4901-8735-9571669B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15B15E-A89D-F6DB-86C7-C86CEF0E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1E7AD-9ADC-62F5-434F-89DB48B1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4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D3C91-643C-89A7-C1ED-97A3B1D8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D2227-B890-7207-F3F2-3628426D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02433-A779-1F9B-9F49-FAEFC353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7B862-E893-9011-5D66-E2A6FEB5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D2845-E771-27DD-2ED2-FE256AA1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5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CA098-A5F4-B3EC-23B6-9952C654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7FF54-9A83-F9F2-6692-09A41665E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42DCA-3A14-A5ED-C524-3131CCE1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F63D9-7224-F80D-3772-46FFC8AA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AEAFF-BC4A-C24B-E6DB-914C62B9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9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D9E0E-CD56-5892-C867-CADCC8AA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F4376-D3EF-3712-9FC8-ADCD512FE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D36297-38D9-075B-0209-C3F6C922A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159F9E-8583-3853-6DEE-1A8C084F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6C995-3F1B-EE32-C7D6-895E8023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5F96A-40B4-119A-BBB6-1DB8B1F4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60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B93D1-1E2C-DF7C-12A8-69EDBF52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9C299E-6217-930F-006B-28D92DBB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1B9D7-FAAE-18C0-77D1-A2EE04461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E46D47-40E1-9C5C-69D1-70D717207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3ED6A1-F7C1-B6AC-BCE7-4333F1DB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447DE9-D5FD-AA60-85D9-508B73DD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7D2C6F-93A2-4A40-7EB7-FFDA0698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FEDD09-B438-47EF-9B8F-07AD8794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73093-FC66-1202-F6B5-607A41CF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06059F-6CB5-003A-29F2-ACF2250D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CBB473-643C-E8AD-B576-5C8F09B1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A3E948-9474-9231-B763-F8467637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7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B0216-575F-9B0A-153D-7279A88F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D5EEA2-D4DE-D479-2D61-46FABC8F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3BEC0-4D1F-D720-79B1-9533FFF7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1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17F2C-9610-F0FC-9CEC-AB14C000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06E66-9F39-03D5-2732-0683AFB3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332E3C-5317-286D-F9ED-87B57BDF4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EA896-5F5C-527A-F610-D39325AD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2B9CE-5E19-210B-4C84-B8DDBF45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DE45E-6339-456A-E6FE-F4FA8B3F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33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5C68D-5E66-F12B-F3E8-D52B759D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80E4D5-C323-17D1-B743-1963FD8E26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0B3556-AAA1-9F62-4677-466777424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43262F-9609-B15D-03E5-A42BDCB6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003AC-4DEA-31FF-C62D-FD7C896F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173D1-C905-B783-2900-AED6F5ED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4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075CA-F0FB-E101-E57F-AC11609B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55594B-E928-463B-E48D-41780508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3E15D-B5E1-BA37-29F1-858FA2F62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9A92-2CBE-4D3E-8120-7A685E723CB4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BD870-5586-8B36-E902-76CADC4A8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3A7735-2FD6-BA58-70EF-04D01EC0C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6F84F-885F-413F-BD30-A899483C6A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6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B1EF45-D667-2224-065B-8C090B463AE1}"/>
              </a:ext>
            </a:extLst>
          </p:cNvPr>
          <p:cNvSpPr txBox="1"/>
          <p:nvPr/>
        </p:nvSpPr>
        <p:spPr>
          <a:xfrm>
            <a:off x="552449" y="654669"/>
            <a:ext cx="110871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마수 던전 내 매크로 기반 평타 </a:t>
            </a:r>
            <a:r>
              <a:rPr lang="ko-KR" altLang="en-US" sz="3200" b="1" dirty="0" err="1"/>
              <a:t>어뷰징</a:t>
            </a:r>
            <a:r>
              <a:rPr lang="ko-KR" altLang="en-US" sz="3200" b="1" dirty="0"/>
              <a:t> 탐지 및 대응 리포트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1A23C7E-5AA6-6C91-8556-1CC86AF7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05" y="1955359"/>
            <a:ext cx="3264158" cy="2947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문제 배경 및 시사점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어뷰징</a:t>
            </a:r>
            <a:r>
              <a:rPr lang="ko-KR" altLang="en-US" dirty="0"/>
              <a:t> 시나리오 상세화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탐지 기준 설정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탐지 방식 및 로직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탐지 결과 분석</a:t>
            </a:r>
            <a:endParaRPr lang="en-US" altLang="ko-KR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한계점 및 리스크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맺음말 및 제안사항</a:t>
            </a:r>
          </a:p>
        </p:txBody>
      </p:sp>
    </p:spTree>
    <p:extLst>
      <p:ext uri="{BB962C8B-B14F-4D97-AF65-F5344CB8AC3E}">
        <p14:creationId xmlns:p14="http://schemas.microsoft.com/office/powerpoint/2010/main" val="121018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3DB04-13C1-40EE-1D48-B464CD175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A13482-D9C9-0DEB-AF41-EE49E7CD9B0C}"/>
              </a:ext>
            </a:extLst>
          </p:cNvPr>
          <p:cNvSpPr txBox="1"/>
          <p:nvPr/>
        </p:nvSpPr>
        <p:spPr>
          <a:xfrm>
            <a:off x="3741451" y="1884569"/>
            <a:ext cx="609755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TP (True Positive):</a:t>
            </a:r>
            <a:r>
              <a:rPr lang="ko-KR" altLang="en-US" dirty="0"/>
              <a:t> </a:t>
            </a:r>
            <a:r>
              <a:rPr lang="en-US" altLang="ko-KR" dirty="0"/>
              <a:t>9 → </a:t>
            </a:r>
            <a:r>
              <a:rPr lang="ko-KR" altLang="en-US" dirty="0"/>
              <a:t>매크로를 맞게 탐지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FP (False Positive):</a:t>
            </a:r>
            <a:r>
              <a:rPr lang="ko-KR" altLang="en-US" dirty="0"/>
              <a:t> </a:t>
            </a:r>
            <a:r>
              <a:rPr lang="en-US" altLang="ko-KR" dirty="0"/>
              <a:t>2 → </a:t>
            </a:r>
            <a:r>
              <a:rPr lang="ko-KR" altLang="en-US" dirty="0"/>
              <a:t>정상 유저를 잘못 탐지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FN (False Negative):</a:t>
            </a:r>
            <a:r>
              <a:rPr lang="ko-KR" altLang="en-US" dirty="0"/>
              <a:t> </a:t>
            </a:r>
            <a:r>
              <a:rPr lang="en-US" altLang="ko-KR" dirty="0"/>
              <a:t>1 → </a:t>
            </a:r>
            <a:r>
              <a:rPr lang="ko-KR" altLang="en-US" dirty="0"/>
              <a:t>매크로를 놓침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TN (True Negative):</a:t>
            </a:r>
            <a:r>
              <a:rPr lang="ko-KR" altLang="en-US" dirty="0"/>
              <a:t> </a:t>
            </a:r>
            <a:r>
              <a:rPr lang="en-US" altLang="ko-KR" dirty="0"/>
              <a:t>98 → </a:t>
            </a:r>
            <a:r>
              <a:rPr lang="ko-KR" altLang="en-US" dirty="0"/>
              <a:t>정상 유저를 정상으로 판단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C29607C-C0FC-D1AD-1E71-6278ECE5D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67" y="3923334"/>
            <a:ext cx="11171075" cy="211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정상 유저 보호 관점에서 안정적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2건뿐이라 잘못 제재될 유저 수가 매우 적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탐지 민감도도 높음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0.9로 매크로 유저 대부분을 잘 잡아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선의의 피해 최소화와 위반자 적발의 균형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잘 잡힌 모델이라 평가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가능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다만,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비인가 유저(매크로)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완벽히 제거하진 못했으며 (1명 놓침), 약간의 정당한 유저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오탐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가능성(FP 2건)이 존재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ACB14F-DDFC-3804-510D-27CB24BE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67" y="994194"/>
            <a:ext cx="328658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A1D20-B21B-FF0A-096F-6DB91CF5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477978-24C8-E863-0E03-5549D9082C7D}"/>
              </a:ext>
            </a:extLst>
          </p:cNvPr>
          <p:cNvSpPr txBox="1"/>
          <p:nvPr/>
        </p:nvSpPr>
        <p:spPr>
          <a:xfrm>
            <a:off x="4255777" y="486717"/>
            <a:ext cx="33673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한계점 및 리스크</a:t>
            </a:r>
            <a:endParaRPr lang="ko-KR" altLang="en-U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010305-A0D1-9464-97D0-CCF27F77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263" y="1640881"/>
            <a:ext cx="6391470" cy="170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완전 자동 제재는 불가능</a:t>
            </a:r>
            <a:r>
              <a:rPr lang="en-US" altLang="ko-KR" dirty="0"/>
              <a:t>, </a:t>
            </a:r>
            <a:r>
              <a:rPr lang="ko-KR" altLang="en-US" dirty="0" err="1"/>
              <a:t>오탐</a:t>
            </a:r>
            <a:r>
              <a:rPr lang="ko-KR" altLang="en-US" dirty="0"/>
              <a:t> 가능성 존재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고속 타건 사용자 </a:t>
            </a:r>
            <a:r>
              <a:rPr lang="en-US" altLang="ko-KR" dirty="0"/>
              <a:t>vs </a:t>
            </a:r>
            <a:r>
              <a:rPr lang="ko-KR" altLang="en-US" dirty="0"/>
              <a:t>매크로 구분의 어려움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탐지 </a:t>
            </a:r>
            <a:r>
              <a:rPr lang="ko-KR" altLang="en-US" dirty="0" err="1"/>
              <a:t>임계값</a:t>
            </a:r>
            <a:r>
              <a:rPr lang="ko-KR" altLang="en-US" dirty="0"/>
              <a:t> 조정 시 정책 일관성 문제 발생 우려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운영자 후속 검토 및 수동 판단 병행 필요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DF482F6-51FD-AD04-2D33-D1DE0BF4EF9D}"/>
              </a:ext>
            </a:extLst>
          </p:cNvPr>
          <p:cNvSpPr/>
          <p:nvPr/>
        </p:nvSpPr>
        <p:spPr>
          <a:xfrm>
            <a:off x="1772816" y="4142792"/>
            <a:ext cx="1987421" cy="111034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누락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C2C00C4-C044-261D-63F9-A864E9C12584}"/>
              </a:ext>
            </a:extLst>
          </p:cNvPr>
          <p:cNvSpPr/>
          <p:nvPr/>
        </p:nvSpPr>
        <p:spPr>
          <a:xfrm>
            <a:off x="8118648" y="4142791"/>
            <a:ext cx="1987421" cy="111034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장비변수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E49885-5CA6-B1F6-FF1B-9240EC8B7878}"/>
              </a:ext>
            </a:extLst>
          </p:cNvPr>
          <p:cNvSpPr/>
          <p:nvPr/>
        </p:nvSpPr>
        <p:spPr>
          <a:xfrm>
            <a:off x="4945732" y="4142791"/>
            <a:ext cx="1987421" cy="1110343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과잉제재</a:t>
            </a:r>
          </a:p>
        </p:txBody>
      </p:sp>
    </p:spTree>
    <p:extLst>
      <p:ext uri="{BB962C8B-B14F-4D97-AF65-F5344CB8AC3E}">
        <p14:creationId xmlns:p14="http://schemas.microsoft.com/office/powerpoint/2010/main" val="86389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2117A-74CE-111A-0E6B-A082110A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8115F5-F07D-0C54-C2EE-DBC549872570}"/>
              </a:ext>
            </a:extLst>
          </p:cNvPr>
          <p:cNvSpPr txBox="1"/>
          <p:nvPr/>
        </p:nvSpPr>
        <p:spPr>
          <a:xfrm>
            <a:off x="4207058" y="514709"/>
            <a:ext cx="3777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맺음말 및 제안사항</a:t>
            </a:r>
            <a:endParaRPr lang="ko-KR" altLang="en-US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3243160-8091-B382-10A3-28D309177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893" y="1928237"/>
            <a:ext cx="8416213" cy="170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행동 로그 기반 이상 탐지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UI </a:t>
            </a:r>
            <a:r>
              <a:rPr lang="ko-KR" altLang="en-US" dirty="0"/>
              <a:t>입력 로그 등 보조 데이터 통합 필요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실시간 탐지 시스템 구축</a:t>
            </a:r>
            <a:r>
              <a:rPr lang="en-US" altLang="ko-KR" dirty="0"/>
              <a:t>: </a:t>
            </a:r>
            <a:r>
              <a:rPr lang="ko-KR" altLang="en-US" dirty="0"/>
              <a:t>주기적 지표 모니터링 → 운영자 알림 시스템 연동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커뮤니티와의 소통 채널 강화</a:t>
            </a:r>
            <a:r>
              <a:rPr lang="en-US" altLang="ko-KR" dirty="0"/>
              <a:t>: </a:t>
            </a:r>
            <a:r>
              <a:rPr lang="ko-KR" altLang="en-US" dirty="0"/>
              <a:t>유저분들이 납득 가능한 기준 마련</a:t>
            </a:r>
          </a:p>
        </p:txBody>
      </p:sp>
    </p:spTree>
    <p:extLst>
      <p:ext uri="{BB962C8B-B14F-4D97-AF65-F5344CB8AC3E}">
        <p14:creationId xmlns:p14="http://schemas.microsoft.com/office/powerpoint/2010/main" val="427103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7C508-9435-79D2-3091-AB31E3776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B88A6C-2250-5CF6-9629-C9D242F4D8F0}"/>
              </a:ext>
            </a:extLst>
          </p:cNvPr>
          <p:cNvSpPr txBox="1"/>
          <p:nvPr/>
        </p:nvSpPr>
        <p:spPr>
          <a:xfrm>
            <a:off x="4118880" y="710653"/>
            <a:ext cx="3954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문제 배경 및 시사점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EDA0B-282B-AA10-B4EF-E9832BEAF6B0}"/>
              </a:ext>
            </a:extLst>
          </p:cNvPr>
          <p:cNvSpPr txBox="1"/>
          <p:nvPr/>
        </p:nvSpPr>
        <p:spPr>
          <a:xfrm>
            <a:off x="2435773" y="2463282"/>
            <a:ext cx="7320449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마수 던전은 고보상</a:t>
            </a:r>
            <a:r>
              <a:rPr lang="en-US" altLang="ko-KR" dirty="0"/>
              <a:t> </a:t>
            </a:r>
            <a:r>
              <a:rPr lang="ko-KR" altLang="en-US" dirty="0"/>
              <a:t>엔드 콘텐츠로 공정성 요구가 높음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커맨더</a:t>
            </a:r>
            <a:r>
              <a:rPr lang="ko-KR" altLang="en-US" dirty="0"/>
              <a:t> 직업의 </a:t>
            </a:r>
            <a:r>
              <a:rPr lang="ko-KR" altLang="en-US" b="1" dirty="0"/>
              <a:t>과도한 </a:t>
            </a:r>
            <a:r>
              <a:rPr lang="ko-KR" altLang="en-US" b="1" dirty="0" err="1"/>
              <a:t>연사력</a:t>
            </a:r>
            <a:r>
              <a:rPr lang="ko-KR" altLang="en-US" b="1" dirty="0"/>
              <a:t> </a:t>
            </a:r>
            <a:r>
              <a:rPr lang="ko-KR" altLang="en-US" dirty="0"/>
              <a:t>논란이 커뮤니티를 통해 확산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 간 박탈감</a:t>
            </a:r>
            <a:r>
              <a:rPr lang="en-US" altLang="ko-KR" dirty="0"/>
              <a:t>, </a:t>
            </a:r>
            <a:r>
              <a:rPr lang="ko-KR" altLang="en-US" b="1" dirty="0"/>
              <a:t>공정성 훼손</a:t>
            </a:r>
            <a:r>
              <a:rPr lang="en-US" altLang="ko-KR" dirty="0"/>
              <a:t>, </a:t>
            </a:r>
            <a:r>
              <a:rPr lang="ko-KR" altLang="en-US" dirty="0"/>
              <a:t>커뮤니티 신뢰 하락 초래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시사점</a:t>
            </a:r>
            <a:r>
              <a:rPr lang="en-US" altLang="ko-KR" dirty="0"/>
              <a:t>: </a:t>
            </a:r>
            <a:r>
              <a:rPr lang="ko-KR" altLang="en-US" dirty="0"/>
              <a:t>자동화 도구 활용 여부를 판단하고 운영 차원의 대응책 필요</a:t>
            </a:r>
          </a:p>
        </p:txBody>
      </p:sp>
    </p:spTree>
    <p:extLst>
      <p:ext uri="{BB962C8B-B14F-4D97-AF65-F5344CB8AC3E}">
        <p14:creationId xmlns:p14="http://schemas.microsoft.com/office/powerpoint/2010/main" val="183603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0AF66-5C47-12B9-9756-ABDAB098D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08505E-705A-D30C-C550-D4961E17D1FA}"/>
              </a:ext>
            </a:extLst>
          </p:cNvPr>
          <p:cNvSpPr txBox="1"/>
          <p:nvPr/>
        </p:nvSpPr>
        <p:spPr>
          <a:xfrm>
            <a:off x="4605141" y="496048"/>
            <a:ext cx="29817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탐지 기준 설정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9A29E9-B172-C827-F050-C46202E48C8F}"/>
              </a:ext>
            </a:extLst>
          </p:cNvPr>
          <p:cNvSpPr txBox="1"/>
          <p:nvPr/>
        </p:nvSpPr>
        <p:spPr>
          <a:xfrm>
            <a:off x="1413004" y="1726164"/>
            <a:ext cx="9365991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기준 </a:t>
            </a:r>
            <a:r>
              <a:rPr lang="en-US" altLang="ko-KR" dirty="0"/>
              <a:t>1: </a:t>
            </a:r>
            <a:r>
              <a:rPr lang="ko-KR" altLang="en-US" dirty="0"/>
              <a:t>초당 입력 </a:t>
            </a:r>
            <a:r>
              <a:rPr lang="en-US" altLang="ko-KR" b="1" dirty="0"/>
              <a:t>8.7</a:t>
            </a:r>
            <a:r>
              <a:rPr lang="ko-KR" altLang="en-US" b="1" dirty="0"/>
              <a:t>회</a:t>
            </a:r>
            <a:r>
              <a:rPr lang="ko-KR" altLang="en-US" dirty="0"/>
              <a:t> 초과 → 게임 내 공식 제한 기준 근거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기준 </a:t>
            </a:r>
            <a:r>
              <a:rPr lang="en-US" altLang="ko-KR" dirty="0"/>
              <a:t>2: </a:t>
            </a:r>
            <a:r>
              <a:rPr lang="ko-KR" altLang="en-US" dirty="0"/>
              <a:t>입력 간격의 표준편차가 </a:t>
            </a:r>
            <a:r>
              <a:rPr lang="en-US" altLang="ko-KR" dirty="0"/>
              <a:t>10ms </a:t>
            </a:r>
            <a:r>
              <a:rPr lang="ko-KR" altLang="en-US" dirty="0"/>
              <a:t>이하인 경우 → 주기적 반복성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기준 </a:t>
            </a:r>
            <a:r>
              <a:rPr lang="en-US" altLang="ko-KR" dirty="0"/>
              <a:t>3: </a:t>
            </a:r>
            <a:r>
              <a:rPr lang="ko-KR" altLang="en-US" dirty="0"/>
              <a:t>안정성 계수</a:t>
            </a:r>
            <a:r>
              <a:rPr lang="en-US" altLang="ko-KR" dirty="0"/>
              <a:t>(</a:t>
            </a:r>
            <a:r>
              <a:rPr lang="en-US" altLang="ko-KR" dirty="0" err="1"/>
              <a:t>stdev</a:t>
            </a:r>
            <a:r>
              <a:rPr lang="en-US" altLang="ko-KR" dirty="0"/>
              <a:t>/mean)</a:t>
            </a:r>
            <a:r>
              <a:rPr lang="ko-KR" altLang="en-US" dirty="0"/>
              <a:t>가 </a:t>
            </a:r>
            <a:r>
              <a:rPr lang="en-US" altLang="ko-KR" dirty="0"/>
              <a:t>0.1 </a:t>
            </a:r>
            <a:r>
              <a:rPr lang="ko-KR" altLang="en-US" dirty="0"/>
              <a:t>이하인 경우 → 인간 입력 불가능 수준의 정밀함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B49E06-76CD-8E06-3C9C-6FAD30360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0766"/>
              </p:ext>
            </p:extLst>
          </p:nvPr>
        </p:nvGraphicFramePr>
        <p:xfrm>
          <a:off x="838200" y="3306164"/>
          <a:ext cx="10515600" cy="22860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336038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92508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/>
                        <a:t>기준 항목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설명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102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1"/>
                        <a:t>입력 속도 기준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초당 평타 입력 </a:t>
                      </a:r>
                      <a:r>
                        <a:rPr lang="en-US" altLang="ko-KR" b="1"/>
                        <a:t>8.7</a:t>
                      </a:r>
                      <a:r>
                        <a:rPr lang="ko-KR" altLang="en-US" b="1"/>
                        <a:t>회 이상</a:t>
                      </a:r>
                      <a:r>
                        <a:rPr lang="ko-KR" altLang="en-US"/>
                        <a:t> 발생 시 이상치로 간주 </a:t>
                      </a:r>
                      <a:r>
                        <a:rPr lang="en-US" altLang="ko-KR" i="1"/>
                        <a:t>(</a:t>
                      </a:r>
                      <a:r>
                        <a:rPr lang="ko-KR" altLang="en-US" i="1"/>
                        <a:t>비정상적으로 빠른 입력</a:t>
                      </a:r>
                      <a:r>
                        <a:rPr lang="en-US" altLang="ko-KR" i="1"/>
                        <a:t>)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574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주기성 패턴 기준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고정된 시간 간격</a:t>
                      </a:r>
                      <a:r>
                        <a:rPr lang="en-US" altLang="ko-KR" dirty="0"/>
                        <a:t>(±5ms)</a:t>
                      </a:r>
                      <a:r>
                        <a:rPr lang="ko-KR" altLang="en-US" dirty="0"/>
                        <a:t>으로 반복 입력되는 경우 </a:t>
                      </a:r>
                      <a:r>
                        <a:rPr lang="en-US" altLang="ko-KR" i="1" dirty="0"/>
                        <a:t>(</a:t>
                      </a:r>
                      <a:r>
                        <a:rPr lang="ko-KR" altLang="en-US" i="1" dirty="0"/>
                        <a:t>정상 유저에선 보기 어려움</a:t>
                      </a:r>
                      <a:r>
                        <a:rPr lang="en-US" altLang="ko-KR" i="1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77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b="1" dirty="0" err="1"/>
                        <a:t>고빈도</a:t>
                      </a:r>
                      <a:r>
                        <a:rPr lang="ko-KR" altLang="en-US" b="1" dirty="0"/>
                        <a:t> 로그 기준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짧은 시간 내 동일 입력이 </a:t>
                      </a:r>
                      <a:r>
                        <a:rPr lang="ko-KR" altLang="en-US" b="1" dirty="0"/>
                        <a:t>연속 </a:t>
                      </a:r>
                      <a:r>
                        <a:rPr lang="en-US" altLang="ko-KR" b="1" dirty="0"/>
                        <a:t>30</a:t>
                      </a:r>
                      <a:r>
                        <a:rPr lang="ko-KR" altLang="en-US" b="1" dirty="0"/>
                        <a:t>회 이상</a:t>
                      </a:r>
                      <a:r>
                        <a:rPr lang="ko-KR" altLang="en-US" dirty="0"/>
                        <a:t> 반복될 경우 </a:t>
                      </a:r>
                      <a:r>
                        <a:rPr lang="en-US" altLang="ko-KR" i="1" dirty="0"/>
                        <a:t>(</a:t>
                      </a:r>
                      <a:r>
                        <a:rPr lang="ko-KR" altLang="en-US" i="1" dirty="0"/>
                        <a:t>연타 기반 자동화 가능성</a:t>
                      </a:r>
                      <a:r>
                        <a:rPr lang="en-US" altLang="ko-KR" i="1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37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3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0F0E9-6A7E-655C-0E3F-BE30168D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1AD083-E277-7E26-0D51-31A7324B97A4}"/>
              </a:ext>
            </a:extLst>
          </p:cNvPr>
          <p:cNvSpPr txBox="1"/>
          <p:nvPr/>
        </p:nvSpPr>
        <p:spPr>
          <a:xfrm>
            <a:off x="4255777" y="486717"/>
            <a:ext cx="36804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탐지 방식 및 로직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B6DAF-B3DB-5AAA-2BB2-2CD25D2CC9E3}"/>
              </a:ext>
            </a:extLst>
          </p:cNvPr>
          <p:cNvSpPr txBox="1"/>
          <p:nvPr/>
        </p:nvSpPr>
        <p:spPr>
          <a:xfrm>
            <a:off x="1413004" y="1726164"/>
            <a:ext cx="9365991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로그 필드</a:t>
            </a:r>
            <a:r>
              <a:rPr lang="en-US" altLang="ko-KR" dirty="0"/>
              <a:t>: </a:t>
            </a:r>
            <a:r>
              <a:rPr lang="en-US" altLang="ko-KR" dirty="0" err="1"/>
              <a:t>user_id</a:t>
            </a:r>
            <a:r>
              <a:rPr lang="en-US" altLang="ko-KR" dirty="0"/>
              <a:t>, time, </a:t>
            </a:r>
            <a:r>
              <a:rPr lang="en-US" altLang="ko-KR" dirty="0" err="1"/>
              <a:t>action_type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입력 간격 계산</a:t>
            </a:r>
            <a:r>
              <a:rPr lang="en-US" altLang="ko-KR" dirty="0"/>
              <a:t>: time </a:t>
            </a:r>
            <a:r>
              <a:rPr lang="ko-KR" altLang="en-US" dirty="0"/>
              <a:t>차이 기반 추출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 단위로 지표 계산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안정성</a:t>
            </a:r>
            <a:r>
              <a:rPr lang="en-US" altLang="ko-KR" dirty="0"/>
              <a:t>, </a:t>
            </a:r>
            <a:r>
              <a:rPr lang="ko-KR" altLang="en-US" dirty="0"/>
              <a:t>첨도 등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이상치 탐지 모델</a:t>
            </a:r>
            <a:r>
              <a:rPr lang="en-US" altLang="ko-KR" dirty="0"/>
              <a:t>: Isolation Forest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상위 </a:t>
            </a:r>
            <a:r>
              <a:rPr lang="en-US" altLang="ko-KR" dirty="0"/>
              <a:t>10%</a:t>
            </a:r>
            <a:r>
              <a:rPr lang="ko-KR" altLang="en-US" dirty="0"/>
              <a:t>를 이상치로 간주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3E9A247-7D36-FE3B-3B2A-C6476B863802}"/>
              </a:ext>
            </a:extLst>
          </p:cNvPr>
          <p:cNvSpPr/>
          <p:nvPr/>
        </p:nvSpPr>
        <p:spPr>
          <a:xfrm>
            <a:off x="650033" y="4150566"/>
            <a:ext cx="2230016" cy="114766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로그 수집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D06CCF6-D7B9-053D-02F6-692D2DBD4370}"/>
              </a:ext>
            </a:extLst>
          </p:cNvPr>
          <p:cNvSpPr/>
          <p:nvPr/>
        </p:nvSpPr>
        <p:spPr>
          <a:xfrm>
            <a:off x="3299927" y="4150566"/>
            <a:ext cx="2230016" cy="1147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필터링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8C6740-08F2-715A-6036-9533D336BE33}"/>
              </a:ext>
            </a:extLst>
          </p:cNvPr>
          <p:cNvSpPr/>
          <p:nvPr/>
        </p:nvSpPr>
        <p:spPr>
          <a:xfrm>
            <a:off x="5949821" y="4142790"/>
            <a:ext cx="2230016" cy="1147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모델 적용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859C1BF-CD45-3185-07C6-5B8A421B2925}"/>
              </a:ext>
            </a:extLst>
          </p:cNvPr>
          <p:cNvSpPr/>
          <p:nvPr/>
        </p:nvSpPr>
        <p:spPr>
          <a:xfrm>
            <a:off x="8599715" y="4150566"/>
            <a:ext cx="2230016" cy="1147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결과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21A28C-267F-6C3E-F2B1-D81B3254F25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880049" y="4724399"/>
            <a:ext cx="419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B61D427-24FC-5BC0-6190-308F529D5CC4}"/>
              </a:ext>
            </a:extLst>
          </p:cNvPr>
          <p:cNvCxnSpPr>
            <a:cxnSpLocks/>
          </p:cNvCxnSpPr>
          <p:nvPr/>
        </p:nvCxnSpPr>
        <p:spPr>
          <a:xfrm>
            <a:off x="5529943" y="4724398"/>
            <a:ext cx="419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7709B9-BE51-833D-6C9B-55BCE622CA34}"/>
              </a:ext>
            </a:extLst>
          </p:cNvPr>
          <p:cNvCxnSpPr>
            <a:cxnSpLocks/>
          </p:cNvCxnSpPr>
          <p:nvPr/>
        </p:nvCxnSpPr>
        <p:spPr>
          <a:xfrm>
            <a:off x="8179837" y="4693295"/>
            <a:ext cx="419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38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339A1-889B-A4BD-084F-9CD4D1EA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9F7D08-781E-CFF1-6208-FDEA1C1B0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0" y="112722"/>
            <a:ext cx="4029637" cy="33913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4CEB09-4328-3EA1-06A9-F5A0FADC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0" y="3429000"/>
            <a:ext cx="4191585" cy="3267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471600-D400-6346-9585-F2A9A949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034" y="302422"/>
            <a:ext cx="3305636" cy="1286054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297A4B9A-7EB2-9B1C-5C99-40A63DB22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117" y="1634967"/>
            <a:ext cx="6022572" cy="5223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평타 입력 속도 기준 초과 유저 탐지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시스템 제한 기준인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8.7회/초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초과한 유저가 분명히 존재.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전체 100명 중 약 10명(10%)이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기준을 넘음 → 일반적인 연타 범위를 벗어남.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표준편차 기준 정합성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std_gap_ms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(입력 간격의 표준편차)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가 낮을수록 기계적 입력일 가능성 증가.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의심 유저군은 표준편차가 10ms 내외로, 일반 유저의 100ms 대비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10배 더 일정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 패턴 보임.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이는 자동화된 매크로 입력의 특성과 일치함.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의심 유저 상위 5명 샘플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대부분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10회/초 이상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표준편차 6~14ms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수준.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통계적 분리 기준으로도 정상군과 명확히 구분 가능.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36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5B60F-AC7C-30B9-67D8-CBDFA163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AFCD9FD-555A-B0C7-3D8C-136E5C90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04" y="1133284"/>
            <a:ext cx="7116168" cy="412490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60A0688-EA2A-9601-BC0B-DA7CF6BF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572" y="771737"/>
            <a:ext cx="4292082" cy="4847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정상 유저 90명: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hit_per_sec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평균 7.2,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std_gap_ms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평균 120ms.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매크로 유저 10명: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hit_per_sec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평균 10.5,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std_gap_ms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평균 10ms.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탐지 기준 설정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hit_per_sec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8.7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std_gap_ms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 30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둘 다 만족하면 매크로 의심(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suspicious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시각화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빨간 점: 의심 유저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회색 선: 탐지 기준선 표시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2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ECA88-348F-15B5-41FF-54C64E1E9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ED92AD9-66B5-BE0F-FF53-537673732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89" y="1016759"/>
            <a:ext cx="8297433" cy="33246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65D32D-A52B-319C-43DB-6B094322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71" y="401414"/>
            <a:ext cx="4410691" cy="51442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3B29B4F-8F90-6BDC-B3CF-49012B3F8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78" y="4486156"/>
            <a:ext cx="11308702" cy="152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평균 입력 간격(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mean_gap_ms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매크로는 110ms, 일반 유저는 138ms로 매크로가 더 빠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표준편차(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std_gap_ms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매크로는 5ms로 거의 일정한 주기, 일반 유저는 30ms 이상으로 넓은 분포.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 주기 안정성 계수(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stability_coeff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매크로는 0.04 수준으로 매우 안정적, 일반 유저는 0.22로 더 불규칙.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첨도(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kurtosis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두 그룹 모두 거의 정규분포. 다만 일반 유저는 약간 평탄한 분포(음수), 매크로는 정규에 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까움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923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27084-12B5-10AD-8892-92F09E4F6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E75A41E-FC12-AACC-A748-9065EFD2A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9133"/>
            <a:ext cx="7097115" cy="4010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8FFB3E-35B4-1368-0670-8C9C9267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309" y="361173"/>
            <a:ext cx="4772691" cy="2133898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C01786F-5020-D758-D4DF-790BE5C1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753" y="1035727"/>
            <a:ext cx="4273420" cy="5026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오른쪽 상단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군집: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대부분의 정상 유저들이 분포. 평균 입력 간격(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mean_gap_ms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)은 약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140ms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안정성 계수(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stability_coeff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)는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0.21~0.22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정도.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왼쪽 하단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빨간 십자가(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마커: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predicted_outlier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-1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즉 모델이 이상치로 분류한 샘플들. 평균 간격이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110ms 이하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안정성 계수도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0.05 이하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매우 규칙적이고 빠른 입력 패턴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보여주는 유저입니다. 이는 설계한 매크로 유저의 전형적인 특성.</a:t>
            </a:r>
          </a:p>
        </p:txBody>
      </p:sp>
    </p:spTree>
    <p:extLst>
      <p:ext uri="{BB962C8B-B14F-4D97-AF65-F5344CB8AC3E}">
        <p14:creationId xmlns:p14="http://schemas.microsoft.com/office/powerpoint/2010/main" val="157249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3BAB5-C666-88C5-A6CD-EBA768E29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46912A8-7DB4-8E7F-C070-EE17B4E32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4" y="3985475"/>
            <a:ext cx="1390844" cy="704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F93F39-675D-ADAA-3CF2-BA0C9E62B4AF}"/>
              </a:ext>
            </a:extLst>
          </p:cNvPr>
          <p:cNvSpPr txBox="1"/>
          <p:nvPr/>
        </p:nvSpPr>
        <p:spPr>
          <a:xfrm>
            <a:off x="3201772" y="3424532"/>
            <a:ext cx="6012390" cy="2531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Precision</a:t>
            </a:r>
            <a:r>
              <a:rPr lang="en-US" altLang="ko-KR" dirty="0"/>
              <a:t>: </a:t>
            </a:r>
            <a:r>
              <a:rPr lang="ko-KR" altLang="en-US" dirty="0"/>
              <a:t>매크로라고 판단한 것 중 실제 매크로인 비율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dirty="0" err="1"/>
              <a:t>오탐</a:t>
            </a:r>
            <a:r>
              <a:rPr lang="en-US" altLang="ko-KR" dirty="0"/>
              <a:t>(False Positive)</a:t>
            </a:r>
            <a:r>
              <a:rPr lang="ko-KR" altLang="en-US" dirty="0"/>
              <a:t>이 적을수록 높음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Recall</a:t>
            </a:r>
            <a:r>
              <a:rPr lang="en-US" altLang="ko-KR" dirty="0"/>
              <a:t>: </a:t>
            </a:r>
            <a:r>
              <a:rPr lang="ko-KR" altLang="en-US" dirty="0"/>
              <a:t>실제 매크로 중에서 얼마나 잘 잡아냈는가</a:t>
            </a:r>
            <a:br>
              <a:rPr lang="ko-KR" altLang="en-US" dirty="0"/>
            </a:br>
            <a:r>
              <a:rPr lang="ko-KR" altLang="en-US" dirty="0"/>
              <a:t>→ 누락</a:t>
            </a:r>
            <a:r>
              <a:rPr lang="en-US" altLang="ko-KR" dirty="0"/>
              <a:t>(False Negative)</a:t>
            </a:r>
            <a:r>
              <a:rPr lang="ko-KR" altLang="en-US" dirty="0"/>
              <a:t>이 적을수록 높음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F1 Score</a:t>
            </a:r>
            <a:r>
              <a:rPr lang="en-US" altLang="ko-KR" dirty="0"/>
              <a:t>: Precision</a:t>
            </a:r>
            <a:r>
              <a:rPr lang="ko-KR" altLang="en-US" dirty="0"/>
              <a:t>과 </a:t>
            </a:r>
            <a:r>
              <a:rPr lang="en-US" altLang="ko-KR" dirty="0"/>
              <a:t>Recall</a:t>
            </a:r>
            <a:r>
              <a:rPr lang="ko-KR" altLang="en-US" dirty="0"/>
              <a:t>의 조화 평균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Accuracy</a:t>
            </a:r>
            <a:r>
              <a:rPr lang="en-US" altLang="ko-KR" dirty="0"/>
              <a:t>: </a:t>
            </a:r>
            <a:r>
              <a:rPr lang="ko-KR" altLang="en-US" dirty="0"/>
              <a:t>전체 유저 중 예측이 맞은 비율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7A3A748-18A4-3C79-FC59-A859BDD1B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73697"/>
              </p:ext>
            </p:extLst>
          </p:nvPr>
        </p:nvGraphicFramePr>
        <p:xfrm>
          <a:off x="950167" y="243752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7311730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31202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650652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지표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해석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239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Precision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0.818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탐지된 매크로 중 </a:t>
                      </a:r>
                      <a:r>
                        <a:rPr lang="en-US" altLang="ko-KR"/>
                        <a:t>81.8%</a:t>
                      </a:r>
                      <a:r>
                        <a:rPr lang="ko-KR" altLang="en-US"/>
                        <a:t>가 실제 매크로 </a:t>
                      </a:r>
                      <a:r>
                        <a:rPr lang="en-US" altLang="ko-KR"/>
                        <a:t>(→ FP</a:t>
                      </a:r>
                      <a:r>
                        <a:rPr lang="ko-KR" altLang="en-US"/>
                        <a:t>가 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건 존재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305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Recall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0.900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실제 매크로 유저 중 </a:t>
                      </a:r>
                      <a:r>
                        <a:rPr lang="en-US" altLang="ko-KR"/>
                        <a:t>90%</a:t>
                      </a:r>
                      <a:r>
                        <a:rPr lang="ko-KR" altLang="en-US"/>
                        <a:t>를 잡아냄 </a:t>
                      </a:r>
                      <a:r>
                        <a:rPr lang="en-US" altLang="ko-KR"/>
                        <a:t>(→ FN</a:t>
                      </a:r>
                      <a:r>
                        <a:rPr lang="ko-KR" altLang="en-US"/>
                        <a:t>이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건 존재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98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F1 Score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0.857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Precision</a:t>
                      </a:r>
                      <a:r>
                        <a:rPr lang="ko-KR" altLang="en-US"/>
                        <a:t>과 </a:t>
                      </a:r>
                      <a:r>
                        <a:rPr lang="en-US" altLang="ko-KR"/>
                        <a:t>Recall</a:t>
                      </a:r>
                      <a:r>
                        <a:rPr lang="ko-KR" altLang="en-US"/>
                        <a:t>의 조화 평균 → 균형 잡힌 성능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33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0.973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전체 </a:t>
                      </a:r>
                      <a:r>
                        <a:rPr lang="en-US" altLang="ko-KR" dirty="0"/>
                        <a:t>110</a:t>
                      </a:r>
                      <a:r>
                        <a:rPr lang="ko-KR" altLang="en-US" dirty="0"/>
                        <a:t>명 중 </a:t>
                      </a:r>
                      <a:r>
                        <a:rPr lang="en-US" altLang="ko-KR" dirty="0"/>
                        <a:t>107</a:t>
                      </a:r>
                      <a:r>
                        <a:rPr lang="ko-KR" altLang="en-US" dirty="0"/>
                        <a:t>명을 맞춤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정확도 매우 높음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59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76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929</Words>
  <Application>Microsoft Office PowerPoint</Application>
  <PresentationFormat>와이드스크린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kjm</dc:creator>
  <cp:lastModifiedBy>kjm</cp:lastModifiedBy>
  <cp:revision>11</cp:revision>
  <dcterms:created xsi:type="dcterms:W3CDTF">2025-08-07T03:03:08Z</dcterms:created>
  <dcterms:modified xsi:type="dcterms:W3CDTF">2025-08-08T07:24:23Z</dcterms:modified>
</cp:coreProperties>
</file>