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353" r:id="rId2"/>
    <p:sldId id="257" r:id="rId3"/>
    <p:sldId id="400" r:id="rId4"/>
    <p:sldId id="386" r:id="rId5"/>
    <p:sldId id="402" r:id="rId6"/>
    <p:sldId id="388" r:id="rId7"/>
    <p:sldId id="392" r:id="rId8"/>
    <p:sldId id="393" r:id="rId9"/>
    <p:sldId id="394" r:id="rId10"/>
    <p:sldId id="404" r:id="rId11"/>
    <p:sldId id="410" r:id="rId12"/>
    <p:sldId id="387" r:id="rId13"/>
    <p:sldId id="406" r:id="rId14"/>
    <p:sldId id="407" r:id="rId15"/>
    <p:sldId id="432" r:id="rId16"/>
    <p:sldId id="408" r:id="rId17"/>
    <p:sldId id="411" r:id="rId18"/>
    <p:sldId id="412" r:id="rId19"/>
    <p:sldId id="424" r:id="rId20"/>
    <p:sldId id="425" r:id="rId21"/>
    <p:sldId id="426" r:id="rId22"/>
    <p:sldId id="427" r:id="rId23"/>
    <p:sldId id="428" r:id="rId24"/>
    <p:sldId id="430" r:id="rId25"/>
    <p:sldId id="431" r:id="rId26"/>
    <p:sldId id="391" r:id="rId27"/>
    <p:sldId id="415" r:id="rId28"/>
    <p:sldId id="416" r:id="rId29"/>
    <p:sldId id="405" r:id="rId30"/>
    <p:sldId id="399" r:id="rId31"/>
    <p:sldId id="417" r:id="rId32"/>
    <p:sldId id="422" r:id="rId33"/>
    <p:sldId id="419" r:id="rId34"/>
    <p:sldId id="423" r:id="rId35"/>
    <p:sldId id="390" r:id="rId36"/>
    <p:sldId id="418" r:id="rId37"/>
    <p:sldId id="403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7" roundtripDataSignature="AMtx7mj7+Ti7Y1PUHS+xSbgUZsW8rHSlC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utae KIM" initials="KK" lastIdx="1" clrIdx="0">
    <p:extLst>
      <p:ext uri="{19B8F6BF-5375-455C-9EA6-DF929625EA0E}">
        <p15:presenceInfo xmlns:p15="http://schemas.microsoft.com/office/powerpoint/2012/main" userId="S::kyutae.kim@etu.u-paris.fr::9c540af0-5d8d-4831-8857-9da09aee09d2" providerId="AD"/>
      </p:ext>
    </p:extLst>
  </p:cmAuthor>
  <p:cmAuthor id="2" name="w" initials="w" lastIdx="2" clrIdx="1">
    <p:extLst>
      <p:ext uri="{19B8F6BF-5375-455C-9EA6-DF929625EA0E}">
        <p15:presenceInfo xmlns:p15="http://schemas.microsoft.com/office/powerpoint/2012/main" userId="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B62A"/>
    <a:srgbClr val="FCE5CC"/>
    <a:srgbClr val="FFFF99"/>
    <a:srgbClr val="FFC9D7"/>
    <a:srgbClr val="C00000"/>
    <a:srgbClr val="007D00"/>
    <a:srgbClr val="993300"/>
    <a:srgbClr val="538234"/>
    <a:srgbClr val="D70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ED82C-DFB5-433B-8B33-7B298AD14F54}">
  <a:tblStyle styleId="{FF1ED82C-DFB5-433B-8B33-7B298AD14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DD3A8D-D20A-4945-B46B-B3D6B2CC55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9E8"/>
          </a:solidFill>
        </a:fill>
      </a:tcStyle>
    </a:wholeTbl>
    <a:band1H>
      <a:tcTxStyle/>
      <a:tcStyle>
        <a:tcBdr/>
        <a:fill>
          <a:solidFill>
            <a:srgbClr val="F9D1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1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4" autoAdjust="0"/>
    <p:restoredTop sz="83146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97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670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36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41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586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273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285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666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713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61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우수한 분류 모델은 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AUC 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값이 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1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에 가깝고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클래스를 분류하는 성능이 뛰어남을 의미하며 반대로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불량한 분류 모델은 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AUC 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값이 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0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에 가깝고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,</a:t>
            </a:r>
          </a:p>
          <a:p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클래스를 분류하는 성능이 떨어짐을 의미한다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실제로는 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AUC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의 최소값은 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0.5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로</a:t>
            </a:r>
            <a:r>
              <a:rPr lang="en-US" altLang="ko-KR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rgbClr val="0000FF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이 경우에 모델의 클래스 분리 능력이 전혀 없음을 뜻함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514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09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9ebb53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bf9ebb53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043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장점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지표 자체가 직관적이고 단순하다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단점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스케일에 의존적이다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예를 들어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삼성전자의 주가가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1000000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원이고 네이버가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70000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원일 때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두 주가를 예측하는 각각 모델의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MSE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가 똑같이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5000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 나왔을 경우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분명 동일한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에러율이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아님에도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동일하게 보여짐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에러를 제곱하기 때문에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1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미만의 에러는 더 작아지고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그 이상의 에러는 더 커진다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altLang="ko-KR" sz="1200" b="0" i="0" u="none" strike="noStrike" cap="none" baseline="0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즉 값의 왜곡이 있음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ko-KR" alt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991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장점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지표 자체가 직관적이며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예측변수와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단위가 같다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2"/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ex)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기온을 예측하는 모델의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MAE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이라면 이 모델은 평균적으로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도 정도를 잘못 예측하는 것임</a:t>
            </a: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단점</a:t>
            </a:r>
          </a:p>
          <a:p>
            <a:pPr lvl="1"/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잔차에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절댓값을 씌우기 때문에 실제 값에 대해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underestimates or overestimates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인지 파악하기 힘들다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2"/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ex)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삼성전자의 주가를 예측하는 모델의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MAE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1,000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이라면 이 모델이 평균적으로 주가를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원을 높게 예측하는지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원을 낮게 예측하는지 파악하기 힘들다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스케일에 의존적이다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(MAE, MSE, RMSE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와 동일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2"/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ex)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비트코인의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가격이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25,000,000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이고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이더리움의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가격이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600,000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일 때 두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암호화폐의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가격을 예측하는 모델의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MAE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가 동일하게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10,000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이라고 해보자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이들은 분명 동일한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에러율이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아님에도 불구하고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MAE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숫자 자체는 동일하다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198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장점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지표 자체가 직관적이며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예측변수와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단위가 같다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2"/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ex)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기온을 예측하는 모델의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RMSE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이라면 이 모델은 평균적으로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도 정도를 잘못 예측하는 것임</a:t>
            </a:r>
          </a:p>
          <a:p>
            <a:pPr lvl="1"/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잔차를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제곱하기 때문에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이상치에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민감하다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1"/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제곱된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잔차를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다시 루트로 풀어주기 때문에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잔차를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제곱해서 생기는 값의 왜곡이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MSE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에 비해 좀 덜하다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단점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실제 값에 대해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underestimates or overestimates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인지 파악하기 힘들다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1"/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스케일에 의존적이다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(MAE, MSE, RMSE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와 동일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4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935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329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출처 </a:t>
            </a:r>
            <a:r>
              <a:rPr lang="en-US" altLang="ko-KR" dirty="0"/>
              <a:t>https://windmising.gitbook.io/liu-yu-bo-play-with-machine-learning/9-1/9-8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https://michael-fuchs-python.netlify.app/2019/11/13/ovo-and-ovr-classifier/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905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dirty="0"/>
              <a:t>이진분류라고 하더라도 멀티 클래스 분류를 실행하지 못하는 것은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그것이 바로 </a:t>
            </a:r>
            <a:r>
              <a:rPr lang="en-US" altLang="ko-KR" dirty="0" err="1"/>
              <a:t>OvR</a:t>
            </a:r>
            <a:r>
              <a:rPr lang="ko-KR" altLang="en-US" dirty="0" err="1"/>
              <a:t>기법임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- One vs Rest, One vs All </a:t>
            </a:r>
            <a:r>
              <a:rPr lang="ko-KR" altLang="en-US" dirty="0"/>
              <a:t>기법은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위에서 설명했듯 </a:t>
            </a:r>
            <a:r>
              <a:rPr lang="ko-KR" altLang="en-US" dirty="0" err="1"/>
              <a:t>이진분류를</a:t>
            </a:r>
            <a:r>
              <a:rPr lang="ko-KR" altLang="en-US" dirty="0"/>
              <a:t> 멀티클래스 분류로 </a:t>
            </a:r>
            <a:r>
              <a:rPr lang="ko-KR" altLang="en-US" dirty="0" err="1"/>
              <a:t>활용할수</a:t>
            </a:r>
            <a:r>
              <a:rPr lang="ko-KR" altLang="en-US" dirty="0"/>
              <a:t> 있도록 해주는 기법으로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이름대로의</a:t>
            </a:r>
            <a:r>
              <a:rPr lang="ko-KR" altLang="en-US" dirty="0"/>
              <a:t> 의미다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394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이진분류를</a:t>
            </a:r>
            <a:r>
              <a:rPr lang="ko-KR" altLang="en-US" dirty="0"/>
              <a:t> 실행하되</a:t>
            </a:r>
            <a:r>
              <a:rPr lang="en-US" altLang="ko-KR" dirty="0"/>
              <a:t>, </a:t>
            </a:r>
            <a:r>
              <a:rPr lang="ko-KR" altLang="en-US" dirty="0"/>
              <a:t>분류의 의미를</a:t>
            </a:r>
            <a:r>
              <a:rPr lang="en-US" altLang="ko-KR" dirty="0"/>
              <a:t>, A</a:t>
            </a:r>
            <a:r>
              <a:rPr lang="ko-KR" altLang="en-US" dirty="0"/>
              <a:t>클래스에 속하느냐</a:t>
            </a:r>
            <a:r>
              <a:rPr lang="en-US" altLang="ko-KR" dirty="0"/>
              <a:t>, </a:t>
            </a:r>
            <a:r>
              <a:rPr lang="ko-KR" altLang="en-US" dirty="0"/>
              <a:t>나머지 클래스에 </a:t>
            </a:r>
            <a:r>
              <a:rPr lang="ko-KR" altLang="en-US" dirty="0" err="1"/>
              <a:t>속하느냐로</a:t>
            </a:r>
            <a:r>
              <a:rPr lang="ko-KR" altLang="en-US" dirty="0"/>
              <a:t> 분류하는 것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예를들어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기본 </a:t>
            </a:r>
            <a:r>
              <a:rPr lang="ko-KR" altLang="en-US" dirty="0" err="1"/>
              <a:t>이진분류</a:t>
            </a:r>
            <a:r>
              <a:rPr lang="ko-KR" altLang="en-US" dirty="0"/>
              <a:t> </a:t>
            </a:r>
            <a:r>
              <a:rPr lang="en-US" altLang="ko-KR" dirty="0"/>
              <a:t>: A</a:t>
            </a:r>
            <a:r>
              <a:rPr lang="ko-KR" altLang="en-US" dirty="0"/>
              <a:t>클래스</a:t>
            </a:r>
            <a:r>
              <a:rPr lang="en-US" altLang="ko-KR" dirty="0"/>
              <a:t>, B</a:t>
            </a:r>
            <a:r>
              <a:rPr lang="ko-KR" altLang="en-US" dirty="0"/>
              <a:t>클래스만 존재하고</a:t>
            </a:r>
            <a:r>
              <a:rPr lang="en-US" altLang="ko-KR" dirty="0"/>
              <a:t>, </a:t>
            </a:r>
            <a:r>
              <a:rPr lang="ko-KR" altLang="en-US" dirty="0"/>
              <a:t>해당 데이터가 어느 클래스에 속할지를 알아내는 것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OvR</a:t>
            </a:r>
            <a:r>
              <a:rPr lang="en-US" altLang="ko-KR" dirty="0"/>
              <a:t> : A</a:t>
            </a:r>
            <a:r>
              <a:rPr lang="ko-KR" altLang="en-US" dirty="0"/>
              <a:t>클래스</a:t>
            </a:r>
            <a:r>
              <a:rPr lang="en-US" altLang="ko-KR" dirty="0"/>
              <a:t>, B</a:t>
            </a:r>
            <a:r>
              <a:rPr lang="ko-KR" altLang="en-US" dirty="0"/>
              <a:t>클래스</a:t>
            </a:r>
            <a:r>
              <a:rPr lang="en-US" altLang="ko-KR" dirty="0"/>
              <a:t>, C</a:t>
            </a:r>
            <a:r>
              <a:rPr lang="ko-KR" altLang="en-US" dirty="0"/>
              <a:t>클래스가 </a:t>
            </a:r>
            <a:r>
              <a:rPr lang="ko-KR" altLang="en-US" dirty="0" err="1"/>
              <a:t>존재할시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A</a:t>
            </a:r>
            <a:r>
              <a:rPr lang="ko-KR" altLang="en-US" dirty="0"/>
              <a:t>클래스에 대해서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ko-KR" altLang="en-US" dirty="0" err="1"/>
              <a:t>속할지에</a:t>
            </a:r>
            <a:r>
              <a:rPr lang="ko-KR" altLang="en-US" dirty="0"/>
              <a:t> 대한 확률을 알아보고</a:t>
            </a:r>
            <a:r>
              <a:rPr lang="en-US" altLang="ko-KR" dirty="0"/>
              <a:t>(</a:t>
            </a:r>
            <a:r>
              <a:rPr lang="ko-KR" altLang="en-US" dirty="0" err="1"/>
              <a:t>로지스틱</a:t>
            </a:r>
            <a:r>
              <a:rPr lang="ko-KR" altLang="en-US" dirty="0"/>
              <a:t> 함수를 사용</a:t>
            </a:r>
            <a:r>
              <a:rPr lang="en-US" altLang="ko-KR" dirty="0"/>
              <a:t>.), </a:t>
            </a:r>
            <a:r>
              <a:rPr lang="ko-KR" altLang="en-US" dirty="0"/>
              <a:t>그 이외의 클래스에 속할 확률을 알아보고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클래스</a:t>
            </a:r>
            <a:r>
              <a:rPr lang="en-US" altLang="ko-KR" dirty="0"/>
              <a:t>, C </a:t>
            </a:r>
            <a:r>
              <a:rPr lang="ko-KR" altLang="en-US" dirty="0"/>
              <a:t>클래스 역시 각각 위와 같은 방식으로 </a:t>
            </a:r>
            <a:r>
              <a:rPr lang="en-US" altLang="ko-KR" dirty="0"/>
              <a:t>One vs All </a:t>
            </a:r>
            <a:r>
              <a:rPr lang="ko-KR" altLang="en-US" dirty="0"/>
              <a:t>알고리즘을 수행하면 된다</a:t>
            </a:r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N</a:t>
            </a:r>
            <a:r>
              <a:rPr lang="ko-KR" altLang="en-US" dirty="0"/>
              <a:t>개의 클래스가 존재한다면</a:t>
            </a:r>
            <a:r>
              <a:rPr lang="en-US" altLang="ko-KR" dirty="0"/>
              <a:t>, N</a:t>
            </a:r>
            <a:r>
              <a:rPr lang="ko-KR" altLang="en-US" dirty="0"/>
              <a:t>개의 분류 함수가 필요하다는 것</a:t>
            </a:r>
            <a:endParaRPr lang="en-US" altLang="ko-KR" dirty="0"/>
          </a:p>
          <a:p>
            <a:r>
              <a:rPr lang="ko-KR" altLang="en-US" dirty="0"/>
              <a:t>이 클래스에 속하는가</a:t>
            </a:r>
            <a:r>
              <a:rPr lang="en-US" altLang="ko-KR" dirty="0"/>
              <a:t>, </a:t>
            </a:r>
            <a:r>
              <a:rPr lang="ko-KR" altLang="en-US" dirty="0"/>
              <a:t>아니면 나머지 클래스에 속하는가에 대한 분류 함수를 </a:t>
            </a:r>
            <a:r>
              <a:rPr lang="en-US" altLang="ko-KR" dirty="0"/>
              <a:t>N</a:t>
            </a:r>
            <a:r>
              <a:rPr lang="ko-KR" altLang="en-US" dirty="0"/>
              <a:t>개 준비하여</a:t>
            </a:r>
            <a:r>
              <a:rPr lang="en-US" altLang="ko-KR" dirty="0"/>
              <a:t>, </a:t>
            </a:r>
            <a:r>
              <a:rPr lang="ko-KR" altLang="en-US" dirty="0"/>
              <a:t>각각 수행해주면 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228600" indent="0">
              <a:buFontTx/>
              <a:buNone/>
            </a:pPr>
            <a:endParaRPr lang="en-US" altLang="ko-KR" dirty="0">
              <a:effectLst/>
            </a:endParaRPr>
          </a:p>
          <a:p>
            <a:pPr marL="228600" indent="0">
              <a:buFontTx/>
              <a:buNone/>
            </a:pPr>
            <a:r>
              <a:rPr lang="ko-KR" altLang="en-US" dirty="0">
                <a:effectLst/>
              </a:rPr>
              <a:t>그림 </a:t>
            </a:r>
            <a:r>
              <a:rPr lang="en-US" altLang="ko-KR" dirty="0">
                <a:effectLst/>
              </a:rPr>
              <a:t>&gt; N </a:t>
            </a:r>
            <a:r>
              <a:rPr lang="ko-KR" altLang="en-US" dirty="0">
                <a:effectLst/>
              </a:rPr>
              <a:t>개의 유형을 </a:t>
            </a:r>
            <a:r>
              <a:rPr lang="en-US" altLang="ko-KR" dirty="0">
                <a:effectLst/>
              </a:rPr>
              <a:t>N </a:t>
            </a:r>
            <a:r>
              <a:rPr lang="ko-KR" altLang="en-US" dirty="0">
                <a:effectLst/>
              </a:rPr>
              <a:t>번 분류하고 가장 높은 </a:t>
            </a:r>
            <a:r>
              <a:rPr lang="ko-KR" altLang="en-US" dirty="0" err="1">
                <a:effectLst/>
              </a:rPr>
              <a:t>점수를받은</a:t>
            </a:r>
            <a:r>
              <a:rPr lang="ko-KR" altLang="en-US" dirty="0">
                <a:effectLst/>
              </a:rPr>
              <a:t> 유형을 선택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 err="1">
                <a:effectLst/>
              </a:rPr>
              <a:t>로지스틱</a:t>
            </a:r>
            <a:r>
              <a:rPr lang="ko-KR" altLang="en-US" dirty="0">
                <a:effectLst/>
              </a:rPr>
              <a:t> 회귀의 경우 여기에서 분류는 분류 확률을 나타냄</a:t>
            </a:r>
            <a:endParaRPr lang="en-US"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96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dirty="0"/>
          </a:p>
          <a:p>
            <a:r>
              <a:rPr lang="ko-KR" altLang="en-US" dirty="0"/>
              <a:t>그림 </a:t>
            </a:r>
            <a:r>
              <a:rPr lang="en-US" altLang="ko-KR" dirty="0"/>
              <a:t>&gt; </a:t>
            </a:r>
            <a:r>
              <a:rPr lang="en-US" altLang="ko-KR" dirty="0">
                <a:effectLst/>
              </a:rPr>
              <a:t>N </a:t>
            </a:r>
            <a:r>
              <a:rPr lang="ko-KR" altLang="en-US" dirty="0">
                <a:effectLst/>
              </a:rPr>
              <a:t>개 카테고리에서 수행되며 가장 많은 승리를 거둔 카테고리가 선택</a:t>
            </a:r>
            <a:endParaRPr lang="ko-KR" altLang="en-US" dirty="0"/>
          </a:p>
          <a:p>
            <a:r>
              <a:rPr lang="en-US" altLang="ko-KR" dirty="0" err="1">
                <a:effectLst/>
              </a:rPr>
              <a:t>OvO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알고리즘은 시간이 더 걸리지 만 분류가 더 정확</a:t>
            </a:r>
            <a:endParaRPr lang="ko-KR" altLang="en-US" dirty="0"/>
          </a:p>
          <a:p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1774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689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762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dirty="0"/>
              <a:t>Train Set</a:t>
            </a:r>
            <a:r>
              <a:rPr lang="ko-KR" altLang="en-US" dirty="0"/>
              <a:t>에서는 높은 성능을 보이지만 새로운 데이터 혹은 테스트 데이터에서는 예측 성능이 더 낮을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일반화 정도가 높은 모델을 만드는 것이 중요한데</a:t>
            </a:r>
            <a:r>
              <a:rPr lang="en-US" altLang="ko-KR" dirty="0"/>
              <a:t>(</a:t>
            </a:r>
            <a:r>
              <a:rPr lang="ko-KR" altLang="en-US" dirty="0"/>
              <a:t>어떠한 데이터에서도 비슷한 성능을 보여주는 모델</a:t>
            </a:r>
            <a:r>
              <a:rPr lang="en-US" altLang="ko-KR" dirty="0"/>
              <a:t>) </a:t>
            </a:r>
            <a:r>
              <a:rPr lang="ko-KR" altLang="en-US" dirty="0" err="1"/>
              <a:t>과적합</a:t>
            </a:r>
            <a:r>
              <a:rPr lang="ko-KR" altLang="en-US" dirty="0"/>
              <a:t> 문제는 이러한 부분을 즉</a:t>
            </a:r>
            <a:r>
              <a:rPr lang="en-US" altLang="ko-KR" dirty="0"/>
              <a:t>, </a:t>
            </a:r>
            <a:r>
              <a:rPr lang="ko-KR" altLang="en-US" dirty="0"/>
              <a:t>일반화 정도를 낮출 수 있으므로 불균형 문제를 해결해야함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909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635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위의 그림처럼 데이터 분포를 확인한 후 분포가 높은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를 낮은 분포의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크기에 맞춰주는 작업을 거칩니다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장점으로는 유의미한 데이터만을 남길 수 있습니다</a:t>
            </a:r>
            <a:endParaRPr lang="ko-KR" alt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단점으로는 정보가 유실되는 문제가 생길 수 있습니다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386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위의 그림을 통해서 알 수 있듯이 분포가 작은 클래스 값을 일련의 과정을 거쳐 생성하는 방법을 뜻합니다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이와 같은 과정을 거치게 되면 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장점으로는 정보의 손실을 막을 수 있다</a:t>
            </a:r>
            <a:endParaRPr lang="ko-KR" alt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단점으로는 여러 유형의 관측치를 다수 추가하기 때문에 오히려 </a:t>
            </a:r>
            <a:r>
              <a:rPr lang="ko-KR" altLang="en-US" sz="1200" b="1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오버피팅을</a:t>
            </a:r>
            <a:r>
              <a:rPr lang="ko-KR" alt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야기할 수 있습니다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따라서 새로운 데이터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Test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데이터에서의 성능이 나빠지는 결과를 초래할 수 있습니다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0212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최종적으로 맞춘 결과만 가지고 성능을 평가할 경우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얼만큼의 확률로 해당 답을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얻은건지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평가가 불가능하다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답은 맞췄지만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 확률로 그저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찍은거라면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성능이 좋은 모델이라고 할 수 없을 것이다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이를 보완하기 위해서는 확률 값을 평가 지표로 사용하면 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Log loss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는 모델이 예측한 확률 값을 직접적으로 반영하여 평가한다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US" altLang="ko-KR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Ex) 100%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의 확률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확신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로 답을 구한 경우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log loss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는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-log(1.0) = 0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80%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확률의 경우에는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-log(0.8) = 0.22314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60%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확률의 경우에는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-log(0.6) = 0.51082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참고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https://seoyoungh.github.io/machine-learning/ml-logloss/</a:t>
            </a:r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539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113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52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이진 분류의 경우 데이터의 구성에 따라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ML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모델의 성능을 왜곡할 수 있기 때문에 정확도 수치 하나만으로 성능을 평가하지 않는다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	Ex )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타이타닉 예제의 경우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,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사실 생존 확률이 남자보다 여자가 더 많았기 때문에 단순하게 여자면 생존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, 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남자면 사망으로 예측하여도 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80%</a:t>
            </a:r>
            <a:r>
              <a:rPr lang="ko-KR" altLang="en-US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대의 정확도가 나타날 것이다</a:t>
            </a:r>
            <a:r>
              <a:rPr lang="en-US" altLang="ko-KR" sz="10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정확도 평가 지표는 불균형한 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label dataset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에서 사용되면 안됨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Calibri"/>
              <a:ea typeface="나눔스퀘어_ac Bold" panose="020B0600000101010101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200" b="0" i="0" u="none" strike="noStrike" cap="none" dirty="0">
                <a:solidFill>
                  <a:schemeClr val="dk1"/>
                </a:solidFill>
                <a:latin typeface="Calibri"/>
                <a:ea typeface="나눔스퀘어_ac Bold" panose="020B0600000101010101"/>
                <a:cs typeface="Calibri"/>
                <a:sym typeface="Calibri"/>
              </a:rPr>
              <a:t>정확도가 가지는 분류 평가 지표로서 이러한 한계점을 극복하기 위해 여러 가지 분류 지표와 함께 적용해야 된다</a:t>
            </a:r>
            <a:endParaRPr lang="en-US" altLang="ko-KR" sz="1200" b="0" i="0" u="none" strike="noStrike" cap="none" dirty="0">
              <a:solidFill>
                <a:schemeClr val="dk1"/>
              </a:solidFill>
              <a:latin typeface="Calibri"/>
              <a:ea typeface="나눔스퀘어_ac Bold" panose="020B0600000101010101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85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클래스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샘플이 클래스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분류된 횟수를 세는 것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76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451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여러 번 측정하거나 계산하여 그 결과가 서로 얼만큼 가까운지를 나타내는 기준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89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실제로 병이 있는 전체 중 참 긍정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(TP)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비율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	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실제 암환자들이 병원에 갔을 때 암환자라고 예측될 확률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,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조기에 정확하게 발견해서 신속하게 처방하는 것이 올바른 모델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41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정밀도와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재현율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중 어떤 분류기를 사용할 지 확실하지 않은 경우 사용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17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0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chemeClr val="lt1"/>
              </a:solidFill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  <p:sp>
        <p:nvSpPr>
          <p:cNvPr id="45" name="Google Shape;45;p30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chemeClr val="lt1"/>
              </a:solidFill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  <p:sp>
        <p:nvSpPr>
          <p:cNvPr id="46" name="Google Shape;46;p30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 dirty="0">
              <a:solidFill>
                <a:srgbClr val="262626"/>
              </a:solidFill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나눔스퀘어_ac Bold" panose="020B0600000101010101"/>
                <a:cs typeface="Arial"/>
                <a:sym typeface="Arial"/>
              </a:rPr>
              <a:t>You can Resize without losing quality</a:t>
            </a:r>
            <a:endParaRPr sz="1400" b="1" dirty="0">
              <a:solidFill>
                <a:schemeClr val="lt1"/>
              </a:solidFill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  <p:sp>
        <p:nvSpPr>
          <p:cNvPr id="48" name="Google Shape;48;p30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나눔스퀘어_ac Bold" panose="020B0600000101010101"/>
                <a:cs typeface="Arial"/>
                <a:sym typeface="Arial"/>
              </a:rPr>
              <a:t>You can Change Fill Color &amp;</a:t>
            </a:r>
            <a:endParaRPr dirty="0">
              <a:ea typeface="나눔스퀘어_ac Bold" panose="020B0600000101010101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lt1"/>
                </a:solidFill>
                <a:latin typeface="Arial"/>
                <a:ea typeface="나눔스퀘어_ac Bold" panose="020B0600000101010101"/>
                <a:cs typeface="Arial"/>
                <a:sym typeface="Arial"/>
              </a:rPr>
              <a:t>Line Color</a:t>
            </a:r>
            <a:endParaRPr sz="1400" b="1" dirty="0">
              <a:solidFill>
                <a:schemeClr val="lt1"/>
              </a:solidFill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나눔스퀘어_ac Bold" panose="020B0600000101010101"/>
                <a:cs typeface="Arial"/>
                <a:sym typeface="Arial"/>
              </a:rPr>
              <a:t>www.allppt.com</a:t>
            </a:r>
            <a:endParaRPr sz="1400" dirty="0">
              <a:solidFill>
                <a:schemeClr val="lt1"/>
              </a:solidFill>
              <a:latin typeface="Arial"/>
              <a:ea typeface="나눔스퀘어_ac Bold" panose="020B0600000101010101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Arial"/>
                <a:ea typeface="나눔스퀘어_ac Bold" panose="020B0600000101010101"/>
                <a:cs typeface="Arial"/>
                <a:sym typeface="Arial"/>
              </a:rPr>
              <a:t>FREE </a:t>
            </a:r>
            <a:endParaRPr dirty="0">
              <a:ea typeface="나눔스퀘어_ac Bold" panose="020B0600000101010101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Arial"/>
                <a:ea typeface="나눔스퀘어_ac Bold" panose="020B0600000101010101"/>
                <a:cs typeface="Arial"/>
                <a:sym typeface="Arial"/>
              </a:rPr>
              <a:t>PPT TEMPLATES</a:t>
            </a:r>
            <a:endParaRPr dirty="0">
              <a:ea typeface="나눔스퀘어_ac Bold" panose="020B0600000101010101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0"/>
          <p:cNvSpPr>
            <a:spLocks noGrp="1"/>
          </p:cNvSpPr>
          <p:nvPr>
            <p:ph type="pic" idx="2"/>
          </p:nvPr>
        </p:nvSpPr>
        <p:spPr>
          <a:xfrm>
            <a:off x="3648466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20"/>
          <p:cNvSpPr>
            <a:spLocks noGrp="1"/>
          </p:cNvSpPr>
          <p:nvPr>
            <p:ph type="pic" idx="3"/>
          </p:nvPr>
        </p:nvSpPr>
        <p:spPr>
          <a:xfrm>
            <a:off x="6375130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0"/>
          <p:cNvSpPr>
            <a:spLocks noGrp="1"/>
          </p:cNvSpPr>
          <p:nvPr>
            <p:ph type="pic" idx="4"/>
          </p:nvPr>
        </p:nvSpPr>
        <p:spPr>
          <a:xfrm>
            <a:off x="910179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20"/>
          <p:cNvSpPr>
            <a:spLocks noGrp="1"/>
          </p:cNvSpPr>
          <p:nvPr>
            <p:ph type="pic" idx="5"/>
          </p:nvPr>
        </p:nvSpPr>
        <p:spPr>
          <a:xfrm>
            <a:off x="921804" y="1815437"/>
            <a:ext cx="2167098" cy="20880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6"/>
          <p:cNvGrpSpPr/>
          <p:nvPr/>
        </p:nvGrpSpPr>
        <p:grpSpPr>
          <a:xfrm>
            <a:off x="4079368" y="2100242"/>
            <a:ext cx="4033264" cy="3172231"/>
            <a:chOff x="2444748" y="555045"/>
            <a:chExt cx="7282048" cy="5727454"/>
          </a:xfrm>
        </p:grpSpPr>
        <p:sp>
          <p:nvSpPr>
            <p:cNvPr id="28" name="Google Shape;28;p26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/>
              <a:ahLst/>
              <a:cxnLst/>
              <a:rect l="l" t="t" r="r" b="b"/>
              <a:pathLst>
                <a:path w="2168250" h="818207" extrusionOk="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/>
              <a:ahLst/>
              <a:cxnLst/>
              <a:rect l="l" t="t" r="r" b="b"/>
              <a:pathLst>
                <a:path w="7282048" h="4950157" extrusionOk="0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/>
              <a:ahLst/>
              <a:cxnLst/>
              <a:rect l="l" t="t" r="r" b="b"/>
              <a:pathLst>
                <a:path w="490924" h="81820" extrusionOk="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/>
              <a:ahLst/>
              <a:cxnLst/>
              <a:rect l="l" t="t" r="r" b="b"/>
              <a:pathLst>
                <a:path w="7200227" h="4336501" extrusionOk="0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/>
              <a:ahLst/>
              <a:cxnLst/>
              <a:rect l="l" t="t" r="r" b="b"/>
              <a:pathLst>
                <a:path w="2168250" h="122731" extrusionOk="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/>
              <a:ahLst/>
              <a:cxnLst/>
              <a:rect l="l" t="t" r="r" b="b"/>
              <a:pathLst>
                <a:path w="7200227" h="572745" extrusionOk="0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/>
              <a:ahLst/>
              <a:cxnLst/>
              <a:rect l="l" t="t" r="r" b="b"/>
              <a:pathLst>
                <a:path w="6586571" h="3763755" extrusionOk="0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endParaRPr>
            </a:p>
          </p:txBody>
        </p:sp>
      </p:grpSp>
      <p:sp>
        <p:nvSpPr>
          <p:cNvPr id="36" name="Google Shape;36;p26"/>
          <p:cNvSpPr>
            <a:spLocks noGrp="1"/>
          </p:cNvSpPr>
          <p:nvPr>
            <p:ph type="pic" idx="2"/>
          </p:nvPr>
        </p:nvSpPr>
        <p:spPr>
          <a:xfrm>
            <a:off x="4247170" y="226179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5400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나눔스퀘어_ac Bold" panose="020B0600000101010101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jboC7nWnfM&amp;list=PL0oFI08O71gKEXITQ7OG2SCCXkrtid7Fq&amp;index=1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7EoYT5kDO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5U2inxzXx4&amp;ab_channel=%EB%8D%B0%EC%9D%B4%EC%BD%98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indmising.gitbook.io/liu-yu-bo-play-with-machine-learning/9-1/9-8" TargetMode="External"/><Relationship Id="rId13" Type="http://schemas.openxmlformats.org/officeDocument/2006/relationships/hyperlink" Target="https://bioinformaticsandme.tistory.com/328" TargetMode="External"/><Relationship Id="rId3" Type="http://schemas.openxmlformats.org/officeDocument/2006/relationships/hyperlink" Target="https://truman.tistory.com/179" TargetMode="External"/><Relationship Id="rId7" Type="http://schemas.openxmlformats.org/officeDocument/2006/relationships/hyperlink" Target="https://shinminyong.tistory.com/34" TargetMode="External"/><Relationship Id="rId12" Type="http://schemas.openxmlformats.org/officeDocument/2006/relationships/hyperlink" Target="https://nittaku.tistory.com/297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1jboC7nWnfM" TargetMode="External"/><Relationship Id="rId11" Type="http://schemas.openxmlformats.org/officeDocument/2006/relationships/hyperlink" Target="https://m.blog.naver.com/PostView.nhn?blogId=nilsine11202&amp;logNo=221893136636&amp;proxyReferer=https://www.google.com/" TargetMode="External"/><Relationship Id="rId5" Type="http://schemas.openxmlformats.org/officeDocument/2006/relationships/hyperlink" Target="https://www.youtube.com/channel/UCDku86cssbM288VJtl-GQKg" TargetMode="External"/><Relationship Id="rId10" Type="http://schemas.openxmlformats.org/officeDocument/2006/relationships/hyperlink" Target="https://bkshin.tistory.com/entry/%EB%A8%B8%EC%8B%A0%EB%9F%AC%EB%8B%9D-17-%ED%9A%8C%EA%B7%80-%ED%8F%89%EA%B0%80-%EC%A7%80%ED%91%9C" TargetMode="External"/><Relationship Id="rId4" Type="http://schemas.openxmlformats.org/officeDocument/2006/relationships/hyperlink" Target="https://dsbook.tistory.com/141?category=761052" TargetMode="External"/><Relationship Id="rId9" Type="http://schemas.openxmlformats.org/officeDocument/2006/relationships/hyperlink" Target="https://michael-fuchs-python.netlify.app/2019/11/13/ovo-and-ovr-classifier/" TargetMode="External"/><Relationship Id="rId14" Type="http://schemas.openxmlformats.org/officeDocument/2006/relationships/hyperlink" Target="https://www.youtube.com/watch?v=n7EoYT5kDO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3878317228"/>
              </p:ext>
            </p:extLst>
          </p:nvPr>
        </p:nvGraphicFramePr>
        <p:xfrm>
          <a:off x="3426329" y="2791131"/>
          <a:ext cx="7329000" cy="1153681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91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36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endParaRPr sz="280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분류</a:t>
                      </a:r>
                      <a:r>
                        <a:rPr lang="en-US" altLang="ko-KR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, </a:t>
                      </a:r>
                      <a:r>
                        <a:rPr lang="ko-KR" altLang="en-US" sz="4000" b="1" dirty="0">
                          <a:solidFill>
                            <a:srgbClr val="F3F3F3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평가 지표</a:t>
                      </a:r>
                      <a:endParaRPr sz="4000" b="1" dirty="0">
                        <a:solidFill>
                          <a:srgbClr val="F3F3F3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65;gbf9ebb5319_0_18"/>
          <p:cNvGraphicFramePr/>
          <p:nvPr>
            <p:extLst>
              <p:ext uri="{D42A27DB-BD31-4B8C-83A1-F6EECF244321}">
                <p14:modId xmlns:p14="http://schemas.microsoft.com/office/powerpoint/2010/main" val="2943627408"/>
              </p:ext>
            </p:extLst>
          </p:nvPr>
        </p:nvGraphicFramePr>
        <p:xfrm>
          <a:off x="539416" y="2863321"/>
          <a:ext cx="2747500" cy="1009303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3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ea typeface="나눔스퀘어_ac Bold" panose="020B0600000101010101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6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정밀도와 재현율의 중요성은 사례마다 다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름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임곗값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(Threshold)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조정하여 정밀도나 재현율의 수치 조정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임곗값이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높을수록 재현율은 낮아지고 정밀도는 높아짐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정밀도와 재현율은 서로 반비례 관계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3263487582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정밀도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재현율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트레이드오프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6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6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https://www.youtube.com/watch?v=1jboC7nWnfM&amp;list=PL0oFI08O71gKEXITQ7OG2SCCXkrtid7Fq&amp;index=14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611142472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정확도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정밀도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재현율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6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3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/>
                <a:sym typeface="Arial"/>
              </a:rPr>
              <a:t>기준값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/>
                <a:sym typeface="Arial"/>
              </a:rPr>
              <a:t>(threshold)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/>
                <a:sym typeface="Arial"/>
              </a:rPr>
              <a:t>이 달라짐에 따라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/>
                <a:sym typeface="Arial"/>
              </a:rPr>
              <a:t>분류모델의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/>
                <a:sym typeface="Arial"/>
              </a:rPr>
              <a:t> 성능이 어떻게 변하는지를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/>
              </a:rPr>
              <a:t>나타내는 곡선</a:t>
            </a:r>
            <a:endParaRPr lang="en-US" altLang="ko-KR" sz="1800" dirty="0">
              <a:latin typeface="나눔스퀘어_ac Bold" panose="020B0600000101010101" pitchFamily="50" charset="-127"/>
              <a:ea typeface="나눔스퀘어_ac Bold" panose="020B0600000101010101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/>
              </a:rPr>
              <a:t>민감도를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/>
              </a:rPr>
              <a:t>y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/>
              </a:rPr>
              <a:t>축에 놓고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/>
              </a:rPr>
              <a:t>(1 - specificity)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/>
              </a:rPr>
              <a:t>를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/>
              </a:rPr>
              <a:t>x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/>
              </a:rPr>
              <a:t>축에 놓은 뒤 </a:t>
            </a:r>
            <a:r>
              <a:rPr lang="ko-KR" altLang="en-US" sz="1800" dirty="0" err="1">
                <a:latin typeface="나눔스퀘어_ac Bold" panose="020B0600000101010101" pitchFamily="50" charset="-127"/>
                <a:ea typeface="나눔스퀘어_ac Bold" panose="020B0600000101010101"/>
              </a:rPr>
              <a:t>기준값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/>
              </a:rPr>
              <a:t>(threshold)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/>
              </a:rPr>
              <a:t>의 변화에 따라 성능 평가 지표의 값이 어떻게 변하는지를 시각화한 곡선이다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필요에 따라</a:t>
            </a:r>
            <a:r>
              <a:rPr lang="en-US" altLang="ko-KR" sz="1800" dirty="0">
                <a:ea typeface="나눔스퀘어_ac Bold" panose="020B0600000101010101"/>
              </a:rPr>
              <a:t>, False Positive Rate</a:t>
            </a:r>
            <a:r>
              <a:rPr lang="ko-KR" altLang="en-US" sz="1800" dirty="0">
                <a:ea typeface="나눔스퀘어_ac Bold" panose="020B0600000101010101"/>
              </a:rPr>
              <a:t>를 </a:t>
            </a:r>
            <a:r>
              <a:rPr lang="en-US" altLang="ko-KR" sz="1800" dirty="0">
                <a:ea typeface="나눔스퀘어_ac Bold" panose="020B0600000101010101"/>
              </a:rPr>
              <a:t>Precision</a:t>
            </a:r>
            <a:r>
              <a:rPr lang="ko-KR" altLang="en-US" sz="1800" dirty="0">
                <a:ea typeface="나눔스퀘어_ac Bold" panose="020B0600000101010101"/>
              </a:rPr>
              <a:t>으로 </a:t>
            </a:r>
            <a:r>
              <a:rPr lang="ko-KR" altLang="en-US" sz="1800" dirty="0" err="1">
                <a:ea typeface="나눔스퀘어_ac Bold" panose="020B0600000101010101"/>
              </a:rPr>
              <a:t>바꾸어주기도</a:t>
            </a:r>
            <a:r>
              <a:rPr lang="ko-KR" altLang="en-US" sz="1800" dirty="0">
                <a:ea typeface="나눔스퀘어_ac Bold" panose="020B0600000101010101"/>
              </a:rPr>
              <a:t> 한다</a:t>
            </a:r>
            <a:r>
              <a:rPr lang="en-US" altLang="ko-KR" sz="1800" dirty="0">
                <a:ea typeface="나눔스퀘어_ac Bold" panose="020B0600000101010101"/>
              </a:rPr>
              <a:t>. true</a:t>
            </a:r>
            <a:r>
              <a:rPr lang="ko-KR" altLang="en-US" sz="1800" dirty="0">
                <a:ea typeface="나눔스퀘어_ac Bold" panose="020B0600000101010101"/>
              </a:rPr>
              <a:t>값의 비율이 아주 작은 불균형 데이터의 경우에는 </a:t>
            </a:r>
            <a:r>
              <a:rPr lang="en-US" altLang="ko-KR" sz="1800" dirty="0">
                <a:ea typeface="나눔스퀘어_ac Bold" panose="020B0600000101010101"/>
              </a:rPr>
              <a:t>Precision</a:t>
            </a:r>
            <a:r>
              <a:rPr lang="ko-KR" altLang="en-US" sz="1800" dirty="0">
                <a:ea typeface="나눔스퀘어_ac Bold" panose="020B0600000101010101"/>
              </a:rPr>
              <a:t>이 더욱 유용하다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ROC curve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58" y="3832963"/>
            <a:ext cx="4136733" cy="2455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5" y="3832964"/>
            <a:ext cx="4196219" cy="2455101"/>
          </a:xfrm>
          <a:prstGeom prst="rect">
            <a:avLst/>
          </a:prstGeom>
        </p:spPr>
      </p:pic>
      <p:graphicFrame>
        <p:nvGraphicFramePr>
          <p:cNvPr id="8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68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 모델의 </a:t>
            </a:r>
            <a:r>
              <a:rPr lang="en-US" altLang="ko-KR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y</a:t>
            </a:r>
            <a:r>
              <a:rPr lang="ko-KR" altLang="en-US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값은 기본적으로 확률 값으로 출력됨</a:t>
            </a:r>
            <a:r>
              <a:rPr lang="en-US" altLang="ko-KR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분류 결과로 변환해 주기 위해서는 </a:t>
            </a:r>
            <a:r>
              <a:rPr lang="en-US" altLang="ko-KR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r>
              <a:rPr lang="ko-KR" altLang="en-US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</a:t>
            </a:r>
            <a:r>
              <a:rPr lang="en-US" altLang="ko-KR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사이의 일정한 값</a:t>
            </a:r>
            <a:r>
              <a:rPr lang="en-US" altLang="ko-KR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(threshold)</a:t>
            </a:r>
            <a:r>
              <a:rPr lang="ko-KR" altLang="en-US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기준으로 이보다 크면 참</a:t>
            </a:r>
            <a:r>
              <a:rPr lang="en-US" altLang="ko-KR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작으면 거짓으로 취급해 주어야 함</a:t>
            </a:r>
            <a:r>
              <a:rPr lang="en-US" altLang="ko-KR" sz="2000" noProof="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ROC curve –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기준값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(threshold)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이해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7" y="2686813"/>
            <a:ext cx="6534778" cy="33507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6720" y="3352146"/>
            <a:ext cx="356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ea typeface="나눔스퀘어_ac Bold" panose="020B0600000101010101"/>
              </a:rPr>
              <a:t>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0184" y="3352146"/>
            <a:ext cx="94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a typeface="나눔스퀘어_ac Bold" panose="020B0600000101010101"/>
              </a:rPr>
              <a:t>거짓</a:t>
            </a: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5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fontAlgn="base"/>
            <a:r>
              <a:rPr lang="ko-KR" altLang="en-US" sz="2400" b="1" dirty="0">
                <a:ea typeface="나눔스퀘어_ac Bold" panose="020B0600000101010101"/>
              </a:rPr>
              <a:t>● </a:t>
            </a:r>
            <a:r>
              <a:rPr lang="ko-KR" altLang="en-US" sz="2400" b="1" dirty="0" err="1">
                <a:ea typeface="나눔스퀘어_ac Bold" panose="020B0600000101010101"/>
              </a:rPr>
              <a:t>기준값을</a:t>
            </a:r>
            <a:r>
              <a:rPr lang="ko-KR" altLang="en-US" sz="2400" b="1" dirty="0">
                <a:ea typeface="나눔스퀘어_ac Bold" panose="020B0600000101010101"/>
              </a:rPr>
              <a:t> 달리 취해주는 경우</a:t>
            </a:r>
          </a:p>
          <a:p>
            <a:pPr fontAlgn="base"/>
            <a:endParaRPr lang="en-US" altLang="ko-KR" sz="1600" dirty="0">
              <a:ea typeface="나눔스퀘어_ac Bold" panose="020B0600000101010101"/>
            </a:endParaRPr>
          </a:p>
          <a:p>
            <a:pPr fontAlgn="base"/>
            <a:endParaRPr lang="en-US" altLang="ko-KR" sz="1600" dirty="0">
              <a:ea typeface="나눔스퀘어_ac Bold" panose="020B0600000101010101"/>
            </a:endParaRPr>
          </a:p>
          <a:p>
            <a:pPr fontAlgn="base"/>
            <a:endParaRPr lang="en-US" altLang="ko-KR" sz="1600" dirty="0">
              <a:ea typeface="나눔스퀘어_ac Bold" panose="020B0600000101010101"/>
            </a:endParaRPr>
          </a:p>
          <a:p>
            <a:pPr fontAlgn="base"/>
            <a:endParaRPr lang="en-US" altLang="ko-KR" sz="1800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ROC curve –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기준값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(threshold)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이해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17" y="2681542"/>
            <a:ext cx="12058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800" dirty="0">
                <a:ea typeface="나눔스퀘어_ac Bold" panose="020B0600000101010101"/>
              </a:rPr>
              <a:t>일반적으로는 </a:t>
            </a:r>
            <a:r>
              <a:rPr lang="en-US" altLang="ko-KR" sz="1800" dirty="0">
                <a:ea typeface="나눔스퀘어_ac Bold" panose="020B0600000101010101"/>
              </a:rPr>
              <a:t>0.5</a:t>
            </a:r>
            <a:r>
              <a:rPr lang="ko-KR" altLang="en-US" sz="1800" dirty="0">
                <a:ea typeface="나눔스퀘어_ac Bold" panose="020B0600000101010101"/>
              </a:rPr>
              <a:t>를 </a:t>
            </a:r>
            <a:r>
              <a:rPr lang="ko-KR" altLang="en-US" sz="1800" dirty="0" err="1">
                <a:ea typeface="나눔스퀘어_ac Bold" panose="020B0600000101010101"/>
              </a:rPr>
              <a:t>기준값으로</a:t>
            </a:r>
            <a:r>
              <a:rPr lang="ko-KR" altLang="en-US" sz="1800" dirty="0">
                <a:ea typeface="나눔스퀘어_ac Bold" panose="020B0600000101010101"/>
              </a:rPr>
              <a:t> 사용하지만</a:t>
            </a:r>
            <a:r>
              <a:rPr lang="en-US" altLang="ko-KR" sz="1800" dirty="0">
                <a:ea typeface="나눔스퀘어_ac Bold" panose="020B0600000101010101"/>
              </a:rPr>
              <a:t>, </a:t>
            </a:r>
            <a:r>
              <a:rPr lang="ko-KR" altLang="en-US" sz="1800" b="1" dirty="0">
                <a:ea typeface="나눔스퀘어_ac Bold" panose="020B0600000101010101"/>
              </a:rPr>
              <a:t>참인 것을 반드시 잡아주어야 하는 경우 </a:t>
            </a:r>
            <a:r>
              <a:rPr lang="ko-KR" altLang="en-US" sz="1800" b="1" dirty="0" err="1">
                <a:ea typeface="나눔스퀘어_ac Bold" panose="020B0600000101010101"/>
              </a:rPr>
              <a:t>기준값</a:t>
            </a:r>
            <a:r>
              <a:rPr lang="ko-KR" altLang="en-US" sz="1800" b="1" dirty="0">
                <a:ea typeface="나눔스퀘어_ac Bold" panose="020B0600000101010101"/>
              </a:rPr>
              <a:t> 변경</a:t>
            </a:r>
            <a:endParaRPr lang="en-US" altLang="ko-KR" sz="1800" b="1" dirty="0"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800" dirty="0"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/>
              </a:solidFill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tx1"/>
                </a:solidFill>
                <a:ea typeface="나눔스퀘어_ac Bold" panose="020B0600000101010101"/>
              </a:rPr>
              <a:t>환자가 코로나 바이러스와 같은 전염병에 걸렸는지 여부</a:t>
            </a:r>
            <a:r>
              <a:rPr lang="en-US" altLang="ko-KR" sz="1800" dirty="0">
                <a:solidFill>
                  <a:schemeClr val="tx1"/>
                </a:solidFill>
                <a:ea typeface="나눔스퀘어_ac Bold" panose="020B0600000101010101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ea typeface="나눔스퀘어_ac Bold" panose="020B0600000101010101"/>
              </a:rPr>
              <a:t>조금이라도 낌새가 있으면 모두 양성으로 처리해야 할 때를 예로 들 수 있음</a:t>
            </a:r>
            <a:endParaRPr lang="en-US" altLang="ko-KR" sz="1800" dirty="0">
              <a:solidFill>
                <a:schemeClr val="tx1"/>
              </a:solidFill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chemeClr val="tx1"/>
              </a:solidFill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800" dirty="0"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800" dirty="0">
                <a:ea typeface="나눔스퀘어_ac Bold" panose="020B0600000101010101"/>
              </a:rPr>
              <a:t>즉 </a:t>
            </a:r>
            <a:r>
              <a:rPr lang="en-US" altLang="ko-KR" sz="1800" dirty="0">
                <a:ea typeface="나눔스퀘어_ac Bold" panose="020B0600000101010101"/>
              </a:rPr>
              <a:t>False Negative</a:t>
            </a:r>
            <a:r>
              <a:rPr lang="ko-KR" altLang="en-US" sz="1800" dirty="0">
                <a:ea typeface="나눔스퀘어_ac Bold" panose="020B0600000101010101"/>
              </a:rPr>
              <a:t>를 최대한 피해 주어야 할 경우 기준 값을 </a:t>
            </a:r>
            <a:r>
              <a:rPr lang="en-US" altLang="ko-KR" sz="1800" dirty="0">
                <a:ea typeface="나눔스퀘어_ac Bold" panose="020B0600000101010101"/>
              </a:rPr>
              <a:t>0.1</a:t>
            </a:r>
            <a:r>
              <a:rPr lang="ko-KR" altLang="en-US" sz="1800" dirty="0">
                <a:ea typeface="나눔스퀘어_ac Bold" panose="020B0600000101010101"/>
              </a:rPr>
              <a:t>로 잡아준다 던지</a:t>
            </a:r>
            <a:r>
              <a:rPr lang="en-US" altLang="ko-KR" sz="1800" dirty="0">
                <a:ea typeface="나눔스퀘어_ac Bold" panose="020B0600000101010101"/>
              </a:rPr>
              <a:t>, </a:t>
            </a:r>
            <a:r>
              <a:rPr lang="ko-KR" altLang="en-US" sz="1800" dirty="0">
                <a:ea typeface="나눔스퀘어_ac Bold" panose="020B0600000101010101"/>
              </a:rPr>
              <a:t>그 반대의 경우로</a:t>
            </a:r>
            <a:endParaRPr lang="en-US" altLang="ko-KR" sz="1800" dirty="0">
              <a:ea typeface="나눔스퀘어_ac Bold" panose="020B0600000101010101"/>
            </a:endParaRPr>
          </a:p>
          <a:p>
            <a:pPr fontAlgn="base"/>
            <a:r>
              <a:rPr lang="en-US" altLang="ko-KR" sz="1800" dirty="0">
                <a:ea typeface="나눔스퀘어_ac Bold" panose="020B0600000101010101"/>
              </a:rPr>
              <a:t>    </a:t>
            </a:r>
            <a:r>
              <a:rPr lang="ko-KR" altLang="en-US" sz="1800" dirty="0">
                <a:ea typeface="나눔스퀘어_ac Bold" panose="020B0600000101010101"/>
              </a:rPr>
              <a:t> 최대한 참으로 판명하는 것을 보수적으로 결정해야 할 경우에는 </a:t>
            </a:r>
            <a:r>
              <a:rPr lang="en-US" altLang="ko-KR" sz="1800" dirty="0">
                <a:ea typeface="나눔스퀘어_ac Bold" panose="020B0600000101010101"/>
              </a:rPr>
              <a:t>0.9</a:t>
            </a:r>
            <a:r>
              <a:rPr lang="ko-KR" altLang="en-US" sz="1800" dirty="0">
                <a:ea typeface="나눔스퀘어_ac Bold" panose="020B0600000101010101"/>
              </a:rPr>
              <a:t>로 잡아 주는 등의 결정을 내려야함</a:t>
            </a:r>
            <a:endParaRPr lang="en-US" altLang="ko-KR" sz="1800" dirty="0">
              <a:ea typeface="나눔스퀘어_ac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2988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39974" y="1302447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fontAlgn="base"/>
            <a:endParaRPr lang="en-US" altLang="ko-KR" sz="1600" dirty="0">
              <a:ea typeface="나눔스퀘어_ac Bold" panose="020B0600000101010101"/>
            </a:endParaRPr>
          </a:p>
          <a:p>
            <a:pPr fontAlgn="base"/>
            <a:endParaRPr lang="en-US" altLang="ko-KR" sz="2000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ROC curve –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기준값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(threshold)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이해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63850" y="2192472"/>
            <a:ext cx="3478130" cy="2636603"/>
            <a:chOff x="2072058" y="3735496"/>
            <a:chExt cx="3048000" cy="231457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058" y="3735496"/>
              <a:ext cx="3048000" cy="2314575"/>
            </a:xfrm>
            <a:prstGeom prst="rect">
              <a:avLst/>
            </a:prstGeom>
          </p:spPr>
        </p:pic>
        <p:sp>
          <p:nvSpPr>
            <p:cNvPr id="17" name="오른쪽 화살표 16"/>
            <p:cNvSpPr/>
            <p:nvPr/>
          </p:nvSpPr>
          <p:spPr>
            <a:xfrm rot="10800000">
              <a:off x="3462728" y="4139280"/>
              <a:ext cx="613015" cy="2785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222919" y="3836419"/>
              <a:ext cx="29947" cy="1918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30004" y="2633610"/>
            <a:ext cx="8261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기준 값을 낮추면 그에 따라 </a:t>
            </a:r>
            <a:r>
              <a:rPr lang="en-US" altLang="ko-KR" sz="1800" dirty="0">
                <a:solidFill>
                  <a:srgbClr val="0000FF"/>
                </a:solidFill>
                <a:ea typeface="나눔스퀘어_ac Bold" panose="020B0600000101010101"/>
              </a:rPr>
              <a:t>Positive </a:t>
            </a: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예측 확률이 증가하고 그에 따라서 </a:t>
            </a:r>
            <a:r>
              <a:rPr lang="ko-KR" altLang="en-US" sz="1800" dirty="0" err="1">
                <a:solidFill>
                  <a:srgbClr val="0000FF"/>
                </a:solidFill>
                <a:ea typeface="나눔스퀘어_ac Bold" panose="020B0600000101010101"/>
              </a:rPr>
              <a:t>재현율이</a:t>
            </a: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 증가하게 되어 대상 물체를 빠뜨리지 않고 잘 잡아내게 됨</a:t>
            </a:r>
            <a:endParaRPr lang="en-US" altLang="ko-KR" sz="1800" dirty="0">
              <a:solidFill>
                <a:srgbClr val="0000FF"/>
              </a:solidFill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rgbClr val="0000FF"/>
              </a:solidFill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rgbClr val="0000FF"/>
              </a:solidFill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반대로 </a:t>
            </a:r>
            <a:r>
              <a:rPr lang="ko-KR" altLang="en-US" sz="1800" dirty="0" err="1">
                <a:solidFill>
                  <a:srgbClr val="0000FF"/>
                </a:solidFill>
                <a:ea typeface="나눔스퀘어_ac Bold" panose="020B0600000101010101"/>
              </a:rPr>
              <a:t>기준값을</a:t>
            </a: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 높이면 정밀도가 증가하여 검출된 결과가 얼마나 정확한지</a:t>
            </a:r>
            <a:endParaRPr lang="en-US" altLang="ko-KR" sz="1800" dirty="0">
              <a:ea typeface="나눔스퀘어_ac Bold" panose="020B0600000101010101"/>
            </a:endParaRPr>
          </a:p>
          <a:p>
            <a:pPr fontAlgn="base"/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    다시 말하여 검출 결과들 중 실제 물체가 얼마나 포함되어 있는지를 나타냄</a:t>
            </a:r>
            <a:endParaRPr lang="en-US" altLang="ko-KR" sz="1800" dirty="0">
              <a:solidFill>
                <a:srgbClr val="0000FF"/>
              </a:solidFill>
              <a:ea typeface="나눔스퀘어_ac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64153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486421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fontAlgn="base"/>
            <a:r>
              <a:rPr lang="ko-KR" altLang="en-US" sz="2400" b="1" dirty="0">
                <a:ea typeface="나눔스퀘어_ac Bold" panose="020B0600000101010101"/>
              </a:rPr>
              <a:t>● </a:t>
            </a:r>
            <a:r>
              <a:rPr lang="ko-KR" altLang="en-US" sz="2400" b="1" dirty="0" err="1">
                <a:ea typeface="나눔스퀘어_ac Bold" panose="020B0600000101010101"/>
              </a:rPr>
              <a:t>기준값</a:t>
            </a:r>
            <a:r>
              <a:rPr lang="en-US" altLang="ko-KR" sz="2400" b="1" dirty="0">
                <a:ea typeface="나눔스퀘어_ac Bold" panose="020B0600000101010101"/>
              </a:rPr>
              <a:t>(Threshold)</a:t>
            </a:r>
            <a:r>
              <a:rPr lang="ko-KR" altLang="en-US" sz="2400" b="1" dirty="0">
                <a:ea typeface="나눔스퀘어_ac Bold" panose="020B0600000101010101"/>
              </a:rPr>
              <a:t>의 결정</a:t>
            </a:r>
            <a:endParaRPr lang="ko-KR" altLang="en-US" sz="2400" dirty="0">
              <a:ea typeface="나눔스퀘어_ac Bold" panose="020B0600000101010101"/>
            </a:endParaRPr>
          </a:p>
          <a:p>
            <a:pPr fontAlgn="base"/>
            <a:endParaRPr lang="en-US" altLang="ko-KR" sz="2400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ROC curve –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기준값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(threshold)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결정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2" y="2317544"/>
            <a:ext cx="3735780" cy="3119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6691" y="2328537"/>
            <a:ext cx="7244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sz="1800" dirty="0">
                <a:ea typeface="나눔스퀘어_ac Bold" panose="020B0600000101010101"/>
              </a:rPr>
              <a:t>ROC curve </a:t>
            </a:r>
            <a:r>
              <a:rPr lang="ko-KR" altLang="en-US" sz="1800" dirty="0">
                <a:ea typeface="나눔스퀘어_ac Bold" panose="020B0600000101010101"/>
              </a:rPr>
              <a:t>그래프를 활용해 최적의 </a:t>
            </a:r>
            <a:r>
              <a:rPr lang="en-US" altLang="ko-KR" sz="1800" dirty="0">
                <a:ea typeface="나눔스퀘어_ac Bold" panose="020B0600000101010101"/>
              </a:rPr>
              <a:t>threshold</a:t>
            </a:r>
            <a:r>
              <a:rPr lang="ko-KR" altLang="en-US" sz="1800" dirty="0">
                <a:ea typeface="나눔스퀘어_ac Bold" panose="020B0600000101010101"/>
              </a:rPr>
              <a:t>를 결정</a:t>
            </a:r>
            <a:endParaRPr lang="en-US" altLang="ko-KR" sz="1800" dirty="0"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800" dirty="0"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민감도</a:t>
            </a:r>
            <a:r>
              <a:rPr lang="en-US" altLang="ko-KR" sz="1800" dirty="0">
                <a:solidFill>
                  <a:srgbClr val="0000FF"/>
                </a:solidFill>
                <a:ea typeface="나눔스퀘어_ac Bold" panose="020B0600000101010101"/>
              </a:rPr>
              <a:t>(True Positive Rate)</a:t>
            </a: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는 더욱 높고</a:t>
            </a:r>
            <a:r>
              <a:rPr lang="en-US" altLang="ko-KR" sz="1800" dirty="0">
                <a:solidFill>
                  <a:srgbClr val="0000FF"/>
                </a:solidFill>
                <a:ea typeface="나눔스퀘어_ac Bold" panose="020B0600000101010101"/>
              </a:rPr>
              <a:t>, 1-</a:t>
            </a: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특이도 </a:t>
            </a:r>
            <a:r>
              <a:rPr lang="en-US" altLang="ko-KR" sz="1800" dirty="0">
                <a:solidFill>
                  <a:srgbClr val="0000FF"/>
                </a:solidFill>
                <a:ea typeface="나눔스퀘어_ac Bold" panose="020B0600000101010101"/>
              </a:rPr>
              <a:t>(False Positive Rate)</a:t>
            </a: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는 더욱 낮은 값을 결정</a:t>
            </a:r>
            <a:endParaRPr lang="en-US" altLang="ko-KR" sz="1800" dirty="0"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1800" dirty="0">
              <a:ea typeface="나눔스퀘어_ac Bold" panose="020B0600000101010101"/>
            </a:endParaRP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1800" dirty="0">
                <a:ea typeface="나눔스퀘어_ac Bold" panose="020B0600000101010101"/>
              </a:rPr>
              <a:t>분석가가 수용 가능한 </a:t>
            </a:r>
            <a:r>
              <a:rPr lang="en-US" altLang="ko-KR" sz="1800" dirty="0">
                <a:ea typeface="나눔스퀘어_ac Bold" panose="020B0600000101010101"/>
              </a:rPr>
              <a:t>False Positive Rate </a:t>
            </a:r>
            <a:r>
              <a:rPr lang="ko-KR" altLang="en-US" sz="1800" dirty="0">
                <a:ea typeface="나눔스퀘어_ac Bold" panose="020B0600000101010101"/>
              </a:rPr>
              <a:t>정도를 결정해 주어야 함</a:t>
            </a:r>
            <a:endParaRPr lang="en-US" altLang="ko-KR" sz="1800" dirty="0">
              <a:ea typeface="나눔스퀘어_ac Bold" panose="020B0600000101010101"/>
            </a:endParaRPr>
          </a:p>
        </p:txBody>
      </p:sp>
      <p:graphicFrame>
        <p:nvGraphicFramePr>
          <p:cNvPr id="8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96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488651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AUC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07" y="2319774"/>
            <a:ext cx="3162325" cy="2171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8963" y="4707419"/>
            <a:ext cx="28935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_ac Bold" panose="020B0600000101010101"/>
              </a:rPr>
              <a:t>정상</a:t>
            </a:r>
            <a:r>
              <a:rPr lang="en-US" altLang="ko-KR" dirty="0">
                <a:ea typeface="나눔스퀘어_ac Bold" panose="020B0600000101010101"/>
              </a:rPr>
              <a:t>(TN)</a:t>
            </a:r>
            <a:r>
              <a:rPr lang="ko-KR" altLang="en-US" dirty="0">
                <a:ea typeface="나눔스퀘어_ac Bold" panose="020B0600000101010101"/>
              </a:rPr>
              <a:t>과 암환자</a:t>
            </a:r>
            <a:r>
              <a:rPr lang="en-US" altLang="ko-KR" dirty="0">
                <a:ea typeface="나눔스퀘어_ac Bold" panose="020B0600000101010101"/>
              </a:rPr>
              <a:t>(TP)</a:t>
            </a:r>
            <a:r>
              <a:rPr lang="ko-KR" altLang="en-US" dirty="0">
                <a:ea typeface="나눔스퀘어_ac Bold" panose="020B0600000101010101"/>
              </a:rPr>
              <a:t>는 확실히 구분 가능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882133" y="2838996"/>
            <a:ext cx="1089763" cy="1082527"/>
            <a:chOff x="8032268" y="3056959"/>
            <a:chExt cx="1703540" cy="1549063"/>
          </a:xfrm>
        </p:grpSpPr>
        <p:sp>
          <p:nvSpPr>
            <p:cNvPr id="4" name="오른쪽 화살표 3"/>
            <p:cNvSpPr/>
            <p:nvPr/>
          </p:nvSpPr>
          <p:spPr>
            <a:xfrm>
              <a:off x="8032268" y="3056959"/>
              <a:ext cx="1703540" cy="154906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33406" y="3567238"/>
              <a:ext cx="1177448" cy="528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ea typeface="나눔스퀘어_ac Bold" panose="020B0600000101010101"/>
                </a:rPr>
                <a:t>BUT</a:t>
              </a:r>
              <a:endParaRPr lang="ko-KR" altLang="en-US" sz="1800" dirty="0">
                <a:ea typeface="나눔스퀘어_ac Bold" panose="020B0600000101010101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07585" y="2412887"/>
            <a:ext cx="3107171" cy="2078001"/>
            <a:chOff x="7054246" y="2377298"/>
            <a:chExt cx="3155755" cy="22669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4246" y="2377298"/>
              <a:ext cx="3155755" cy="22669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54444" y="3926334"/>
              <a:ext cx="1290181" cy="507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59002" y="4677092"/>
            <a:ext cx="31557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나눔스퀘어_ac Bold" panose="020B0600000101010101"/>
              </a:rPr>
              <a:t>가운데 부분은 판단이 불분명한 부분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850" y="1584960"/>
            <a:ext cx="118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800" b="1" dirty="0">
                <a:ea typeface="나눔스퀘어_ac Bold" panose="020B0600000101010101"/>
              </a:rPr>
              <a:t>AUC(Area Under the Curve)</a:t>
            </a:r>
            <a:endParaRPr lang="ko-KR" altLang="en-US" sz="1800" dirty="0">
              <a:ea typeface="나눔스퀘어_ac Bold" panose="020B0600000101010101"/>
            </a:endParaRPr>
          </a:p>
          <a:p>
            <a:pPr fontAlgn="base"/>
            <a:r>
              <a:rPr lang="en-US" altLang="ko-KR" sz="1800" dirty="0">
                <a:ea typeface="나눔스퀘어_ac Bold" panose="020B0600000101010101"/>
              </a:rPr>
              <a:t>ROC </a:t>
            </a:r>
            <a:r>
              <a:rPr lang="ko-KR" altLang="en-US" sz="1800" dirty="0">
                <a:ea typeface="나눔스퀘어_ac Bold" panose="020B0600000101010101"/>
              </a:rPr>
              <a:t>커브 하단 영역의 넓이를 구한 값으로</a:t>
            </a:r>
            <a:r>
              <a:rPr lang="en-US" altLang="ko-KR" sz="1800" dirty="0">
                <a:ea typeface="나눔스퀘어_ac Bold" panose="020B0600000101010101"/>
              </a:rPr>
              <a:t>, 0-1</a:t>
            </a:r>
            <a:r>
              <a:rPr lang="ko-KR" altLang="en-US" sz="1800" dirty="0">
                <a:ea typeface="나눔스퀘어_ac Bold" panose="020B0600000101010101"/>
              </a:rPr>
              <a:t>사이의 값을 갖는다</a:t>
            </a:r>
            <a:r>
              <a:rPr lang="en-US" altLang="ko-KR" sz="1800" dirty="0">
                <a:ea typeface="나눔스퀘어_ac Bold" panose="020B0600000101010101"/>
              </a:rPr>
              <a:t>. </a:t>
            </a:r>
            <a:r>
              <a:rPr lang="ko-KR" altLang="en-US" sz="1800" dirty="0">
                <a:ea typeface="나눔스퀘어_ac Bold" panose="020B0600000101010101"/>
              </a:rPr>
              <a:t>더 높을수록 더 좋은 분류 성능을 의미</a:t>
            </a:r>
            <a:endParaRPr lang="en-US" altLang="ko-KR" sz="1800" dirty="0">
              <a:ea typeface="나눔스퀘어_ac Bold" panose="020B0600000101010101"/>
            </a:endParaRPr>
          </a:p>
          <a:p>
            <a:endParaRPr lang="ko-KR" altLang="en-US" sz="1800" dirty="0">
              <a:ea typeface="나눔스퀘어_ac Bold" panose="020B0600000101010101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041" y="5586608"/>
            <a:ext cx="109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판단이 불분명한 부분이 적을수록 즉</a:t>
            </a:r>
            <a:r>
              <a:rPr lang="en-US" altLang="ko-KR" sz="1800" dirty="0">
                <a:solidFill>
                  <a:srgbClr val="0000FF"/>
                </a:solidFill>
                <a:ea typeface="나눔스퀘어_ac Bold" panose="020B0600000101010101"/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  <a:ea typeface="나눔스퀘어_ac Bold" panose="020B0600000101010101"/>
              </a:rPr>
              <a:t>두 개의 곡선이 겹치지 않을수록 모델은 이상적인 분류 성능을 보임</a:t>
            </a:r>
          </a:p>
        </p:txBody>
      </p:sp>
      <p:graphicFrame>
        <p:nvGraphicFramePr>
          <p:cNvPr id="17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27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424481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AUC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3" y="1899494"/>
            <a:ext cx="5768301" cy="3970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67015" y="1899494"/>
            <a:ext cx="426706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lt"/>
                <a:ea typeface="나눔스퀘어_ac Bold" panose="020B0600000101010101"/>
              </a:rPr>
              <a:t>좌측의 아래 그래프 분포는 겹치는 부분이 적기 때문에 확률 </a:t>
            </a:r>
            <a:r>
              <a:rPr lang="ko-KR" altLang="en-US" sz="1800" dirty="0" err="1">
                <a:latin typeface="+mn-lt"/>
                <a:ea typeface="나눔스퀘어_ac Bold" panose="020B0600000101010101"/>
              </a:rPr>
              <a:t>기준값이</a:t>
            </a:r>
            <a:r>
              <a:rPr lang="ko-KR" altLang="en-US" sz="1800" dirty="0">
                <a:latin typeface="+mn-lt"/>
                <a:ea typeface="나눔스퀘어_ac Bold" panose="020B0600000101010101"/>
              </a:rPr>
              <a:t> 변화하더라도 </a:t>
            </a:r>
            <a:r>
              <a:rPr lang="en-US" altLang="ko-KR" sz="1800" dirty="0">
                <a:latin typeface="+mn-lt"/>
                <a:ea typeface="나눔스퀘어_ac Bold" panose="020B0600000101010101"/>
              </a:rPr>
              <a:t>error</a:t>
            </a:r>
            <a:r>
              <a:rPr lang="ko-KR" altLang="en-US" sz="1800" dirty="0">
                <a:latin typeface="+mn-lt"/>
                <a:ea typeface="나눔스퀘어_ac Bold" panose="020B0600000101010101"/>
              </a:rPr>
              <a:t>가</a:t>
            </a:r>
            <a:r>
              <a:rPr lang="en-US" altLang="ko-KR" sz="1800" dirty="0">
                <a:latin typeface="+mn-lt"/>
                <a:ea typeface="나눔스퀘어_ac Bold" panose="020B0600000101010101"/>
              </a:rPr>
              <a:t> </a:t>
            </a:r>
            <a:r>
              <a:rPr lang="ko-KR" altLang="en-US" sz="1800" smtClean="0">
                <a:latin typeface="+mn-lt"/>
                <a:ea typeface="나눔스퀘어_ac Bold" panose="020B0600000101010101"/>
              </a:rPr>
              <a:t>적게</a:t>
            </a:r>
            <a:r>
              <a:rPr lang="ko-KR" altLang="en-US" sz="1800" smtClean="0">
                <a:latin typeface="+mn-lt"/>
                <a:ea typeface="나눔스퀘어_ac Bold" panose="020B0600000101010101"/>
              </a:rPr>
              <a:t> </a:t>
            </a:r>
            <a:r>
              <a:rPr lang="ko-KR" altLang="en-US" sz="1800" dirty="0">
                <a:latin typeface="+mn-lt"/>
                <a:ea typeface="나눔스퀘어_ac Bold" panose="020B0600000101010101"/>
              </a:rPr>
              <a:t>생김</a:t>
            </a:r>
            <a:endParaRPr lang="en-US" altLang="ko-KR" sz="1800" dirty="0">
              <a:latin typeface="+mn-lt"/>
              <a:ea typeface="나눔스퀘어_ac Bold" panose="020B0600000101010101"/>
            </a:endParaRPr>
          </a:p>
          <a:p>
            <a:endParaRPr lang="en-US" altLang="ko-KR" sz="1800" dirty="0">
              <a:latin typeface="+mn-lt"/>
              <a:ea typeface="나눔스퀘어_ac Bold" panose="020B0600000101010101"/>
            </a:endParaRPr>
          </a:p>
          <a:p>
            <a:endParaRPr lang="en-US" altLang="ko-KR" sz="1800" dirty="0">
              <a:latin typeface="+mn-lt"/>
              <a:ea typeface="나눔스퀘어_ac Bold" panose="020B0600000101010101"/>
            </a:endParaRPr>
          </a:p>
          <a:p>
            <a:r>
              <a:rPr lang="ko-KR" altLang="en-US" sz="1800" dirty="0">
                <a:latin typeface="+mn-lt"/>
                <a:ea typeface="나눔스퀘어_ac Bold" panose="020B0600000101010101"/>
              </a:rPr>
              <a:t>이러한 경우가 </a:t>
            </a:r>
            <a:r>
              <a:rPr lang="en-US" altLang="ko-KR" sz="1800" dirty="0">
                <a:latin typeface="+mn-lt"/>
                <a:ea typeface="나눔스퀘어_ac Bold" panose="020B0600000101010101"/>
              </a:rPr>
              <a:t>ROC curve &amp; AUC </a:t>
            </a:r>
            <a:r>
              <a:rPr lang="ko-KR" altLang="en-US" sz="1800" dirty="0">
                <a:latin typeface="+mn-lt"/>
                <a:ea typeface="나눔스퀘어_ac Bold" panose="020B0600000101010101"/>
              </a:rPr>
              <a:t>그래프의 빨간색 선 부분에 해당하며 </a:t>
            </a:r>
            <a:r>
              <a:rPr lang="en-US" altLang="ko-KR" sz="1800" dirty="0">
                <a:latin typeface="+mn-lt"/>
                <a:ea typeface="나눔스퀘어_ac Bold" panose="020B0600000101010101"/>
              </a:rPr>
              <a:t>AUC </a:t>
            </a:r>
            <a:r>
              <a:rPr lang="ko-KR" altLang="en-US" sz="1800" dirty="0">
                <a:latin typeface="+mn-lt"/>
                <a:ea typeface="나눔스퀘어_ac Bold" panose="020B0600000101010101"/>
              </a:rPr>
              <a:t>면적이 넓을수록 안정된 예측을 할 수 있음</a:t>
            </a:r>
            <a:endParaRPr lang="en-US" altLang="ko-KR" sz="1800" dirty="0">
              <a:latin typeface="+mn-lt"/>
              <a:ea typeface="나눔스퀘어_ac Bold" panose="020B0600000101010101"/>
            </a:endParaRPr>
          </a:p>
          <a:p>
            <a:endParaRPr lang="en-US" altLang="ko-KR" sz="1800" dirty="0">
              <a:latin typeface="+mn-lt"/>
              <a:ea typeface="나눔스퀘어_ac Bold" panose="020B0600000101010101"/>
            </a:endParaRPr>
          </a:p>
          <a:p>
            <a:endParaRPr lang="en-US" altLang="ko-KR" sz="1800" dirty="0">
              <a:latin typeface="+mn-lt"/>
              <a:ea typeface="나눔스퀘어_ac Bold" panose="020B0600000101010101"/>
            </a:endParaRPr>
          </a:p>
          <a:p>
            <a:r>
              <a:rPr lang="ko-KR" altLang="en-US" sz="1800" dirty="0">
                <a:latin typeface="+mn-lt"/>
                <a:ea typeface="나눔스퀘어_ac Bold" panose="020B0600000101010101"/>
              </a:rPr>
              <a:t>좌측 위의 분포처럼 겹치는 부분이 많을 수록 직선에 가까워져 안정된 예측을 하기 </a:t>
            </a:r>
            <a:r>
              <a:rPr lang="ko-KR" altLang="en-US" sz="1800" dirty="0" err="1">
                <a:latin typeface="+mn-lt"/>
                <a:ea typeface="나눔스퀘어_ac Bold" panose="020B0600000101010101"/>
              </a:rPr>
              <a:t>어려워짐</a:t>
            </a:r>
            <a:endParaRPr lang="en-US" altLang="ko-KR" sz="1800" dirty="0">
              <a:latin typeface="+mn-lt"/>
              <a:ea typeface="나눔스퀘어_ac Bold" panose="020B0600000101010101"/>
            </a:endParaRPr>
          </a:p>
        </p:txBody>
      </p:sp>
      <p:graphicFrame>
        <p:nvGraphicFramePr>
          <p:cNvPr id="9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35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3"/>
              </a:rPr>
              <a:t>https://www.youtube.com/watch?v=n7EoYT5kDO4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ROC &amp; AUC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6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3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62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bf9ebb5319_0_18"/>
          <p:cNvGraphicFramePr/>
          <p:nvPr>
            <p:extLst>
              <p:ext uri="{D42A27DB-BD31-4B8C-83A1-F6EECF244321}">
                <p14:modId xmlns:p14="http://schemas.microsoft.com/office/powerpoint/2010/main" val="1603906958"/>
              </p:ext>
            </p:extLst>
          </p:nvPr>
        </p:nvGraphicFramePr>
        <p:xfrm>
          <a:off x="3638315" y="2482779"/>
          <a:ext cx="7329000" cy="284349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53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1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성능 측정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회귀 평가 지표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95568"/>
                  </a:ext>
                </a:extLst>
              </a:tr>
              <a:tr h="9478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발표 주제 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다중 분류</a:t>
                      </a:r>
                      <a:r>
                        <a:rPr lang="en-US" altLang="ko-KR" sz="2800" b="0" dirty="0">
                          <a:solidFill>
                            <a:schemeClr val="bg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endParaRPr sz="2800" b="0" dirty="0">
                        <a:solidFill>
                          <a:schemeClr val="bg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4429"/>
                  </a:ext>
                </a:extLst>
              </a:tr>
            </a:tbl>
          </a:graphicData>
        </a:graphic>
      </p:graphicFrame>
      <p:graphicFrame>
        <p:nvGraphicFramePr>
          <p:cNvPr id="65" name="Google Shape;65;gbf9ebb5319_0_18"/>
          <p:cNvGraphicFramePr/>
          <p:nvPr>
            <p:extLst/>
          </p:nvPr>
        </p:nvGraphicFramePr>
        <p:xfrm>
          <a:off x="890815" y="1570384"/>
          <a:ext cx="2747500" cy="466828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27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600" b="1" dirty="0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CONTENTS </a:t>
                      </a:r>
                      <a:endParaRPr sz="1600" b="1" dirty="0"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ea typeface="나눔스퀘어_ac Bold" panose="020B0600000101010101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9DAF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629880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회귀의 평가를 위한 지표는 실제 값과 회귀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예측값의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차이를 기반으로 함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회귀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나눔스퀘어_ac Bold" panose="020B0600000101010101"/>
                <a:sym typeface="Arial"/>
              </a:rPr>
              <a:t>평가지표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나눔스퀘어_ac Bold" panose="020B0600000101010101"/>
                <a:sym typeface="Arial"/>
              </a:rPr>
              <a:t>MAE, MSE, RMSE, RMSLE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나눔스퀘어_ac Bold" panose="020B0600000101010101"/>
                <a:sym typeface="Arial"/>
              </a:rPr>
              <a:t>는 값이 작을수록 회귀 성능이 좋은 것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나눔스퀘어_ac Bold" panose="020B0600000101010101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2000" dirty="0">
                <a:latin typeface="+mn-lt"/>
                <a:ea typeface="나눔스퀘어_ac Bold" panose="020B0600000101010101"/>
              </a:rPr>
              <a:t>      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나눔스퀘어_ac Bold" panose="020B0600000101010101"/>
                <a:sym typeface="Arial"/>
              </a:rPr>
              <a:t>값이 작을수록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나눔스퀘어_ac Bold" panose="020B0600000101010101"/>
                <a:sym typeface="Arial"/>
              </a:rPr>
              <a:t>예측값과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나눔스퀘어_ac Bold" panose="020B0600000101010101"/>
                <a:sym typeface="Arial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나눔스퀘어_ac Bold" panose="020B0600000101010101"/>
                <a:sym typeface="Arial"/>
              </a:rPr>
              <a:t>실제값의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나눔스퀘어_ac Bold" panose="020B0600000101010101"/>
                <a:sym typeface="Arial"/>
              </a:rPr>
              <a:t> 차이가 없다는 </a:t>
            </a:r>
            <a:r>
              <a:rPr lang="ko-KR" altLang="en-US" sz="2000" dirty="0">
                <a:latin typeface="+mn-lt"/>
                <a:ea typeface="나눔스퀘어_ac Bold" panose="020B0600000101010101"/>
              </a:rPr>
              <a:t>것을 의미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812461467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/>
                        </a:rPr>
                        <a:t>회귀 평가 지표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21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MSE (Mean Squared Error)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실제 값과 예측 값의 차이를 제곱해 평균한 것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MSE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7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0" y="3292749"/>
            <a:ext cx="34099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MAE (Mean </a:t>
            </a:r>
            <a:r>
              <a:rPr kumimoji="0" lang="en-US" altLang="ko-K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Absolue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Error)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실제 값과 예측 값의 차이를 절댓값으로 변환해 평균한 것</a:t>
            </a: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MAE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7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9" y="3136445"/>
            <a:ext cx="3468701" cy="10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1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RMSE (Root Mean Squared Error)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MSE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값은 오류의 제곱을 구하므로 실제 오류 평균보다 더 커지는 특성이 있어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MSE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에 루트를 씌운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RMSE 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값을 </a:t>
            </a:r>
            <a:r>
              <a:rPr lang="ko-KR" altLang="en-US" sz="2400" dirty="0">
                <a:ea typeface="나눔스퀘어_ac Bold" panose="020B0600000101010101"/>
              </a:rPr>
              <a:t>씀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RMSE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7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0" y="3577184"/>
            <a:ext cx="3848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51915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RMSLE (Root Mean Squared Log Error)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오차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(Error)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를 제곱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(Square)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해서 평균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(Mean)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한 값의 제곱근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(Root)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으로 값이 작을 수록 정밀도가 높음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0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에 가까운 값이 나올 수록 정밀도가 높은 값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-  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과대평가 된 항목보다는 과소평가 된 항목에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패널티를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</a:t>
            </a:r>
            <a:r>
              <a:rPr lang="ko-KR" altLang="en-US" sz="2000" dirty="0">
                <a:ea typeface="나눔스퀘어_ac Bold" panose="020B0600000101010101"/>
              </a:rPr>
              <a:t>줌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RMSLE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0" y="2073123"/>
            <a:ext cx="8391525" cy="1346482"/>
          </a:xfrm>
          <a:prstGeom prst="rect">
            <a:avLst/>
          </a:prstGeom>
        </p:spPr>
      </p:pic>
      <p:graphicFrame>
        <p:nvGraphicFramePr>
          <p:cNvPr id="7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18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51915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RMSE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와 비교해서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RMSLE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가 가진 장점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1.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아웃라이어에 강건함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  RMSLE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는 아웃라이어가 있더라도 값의 변동폭이 크지 </a:t>
            </a:r>
            <a:r>
              <a:rPr lang="ko-KR" altLang="en-US" sz="1600" dirty="0">
                <a:ea typeface="나눔스퀘어_ac Bold" panose="020B0600000101010101"/>
              </a:rPr>
              <a:t>않음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2.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상대적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Error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를 측정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  RMSE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와 달리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RMSLE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는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예측값과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실제값의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상대적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Error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를 측정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3. Under Estimation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에 큰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패널티를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부여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 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과대 평가이던 과소 평가이던 간에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RMSE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값은 동일함</a:t>
            </a:r>
            <a:endParaRPr lang="en-US" altLang="ko-KR" sz="1600" dirty="0">
              <a:ea typeface="나눔스퀘어_ac Bold" panose="020B0600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600" dirty="0">
                <a:ea typeface="나눔스퀘어_ac Bold" panose="020B0600000101010101"/>
              </a:rPr>
              <a:t>    </a:t>
            </a:r>
            <a:endParaRPr lang="en-US" altLang="ko-KR" sz="1600" dirty="0">
              <a:ea typeface="나눔스퀘어_ac Bold" panose="020B060000010101010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RMSLE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Under Estimation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일 때</a:t>
            </a:r>
            <a:r>
              <a:rPr lang="en-US" altLang="ko-KR" sz="1600" dirty="0">
                <a:ea typeface="나눔스퀘어_ac Bold" panose="020B0600000101010101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(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즉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예측값이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실제값보다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 작을 때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)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나눔스퀘어_ac Bold" panose="020B0600000101010101"/>
                <a:sym typeface="Arial"/>
              </a:rPr>
              <a:t>더 높은 페널티가 주어짐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RMSLE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6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/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Calibri"/>
                          <a:sym typeface="Calibri"/>
                        </a:rPr>
                        <a:t>회귀 평가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1800" dirty="0">
                <a:ea typeface="나눔스퀘어_ac Bold" panose="020B0600000101010101"/>
              </a:rPr>
              <a:t>둘 이상의 클래스를 분류하는 것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다중 </a:t>
            </a:r>
            <a:r>
              <a:rPr lang="ko-KR" altLang="en-US" sz="1800" dirty="0" err="1">
                <a:ea typeface="나눔스퀘어_ac Bold" panose="020B0600000101010101"/>
              </a:rPr>
              <a:t>분류기를</a:t>
            </a:r>
            <a:r>
              <a:rPr lang="ko-KR" altLang="en-US" sz="1800" dirty="0">
                <a:ea typeface="나눔스퀘어_ac Bold" panose="020B0600000101010101"/>
              </a:rPr>
              <a:t> 구현하는 기법으로는 </a:t>
            </a:r>
            <a:r>
              <a:rPr lang="en-US" altLang="ko-KR" sz="1800" dirty="0">
                <a:ea typeface="나눔스퀘어_ac Bold" panose="020B0600000101010101"/>
              </a:rPr>
              <a:t>SGD </a:t>
            </a:r>
            <a:r>
              <a:rPr lang="ko-KR" altLang="en-US" sz="1800" dirty="0">
                <a:ea typeface="나눔스퀘어_ac Bold" panose="020B0600000101010101"/>
              </a:rPr>
              <a:t>분류기</a:t>
            </a:r>
            <a:r>
              <a:rPr lang="en-US" altLang="ko-KR" sz="1800" dirty="0">
                <a:ea typeface="나눔스퀘어_ac Bold" panose="020B0600000101010101"/>
              </a:rPr>
              <a:t>, </a:t>
            </a:r>
            <a:r>
              <a:rPr lang="ko-KR" altLang="en-US" sz="1800" dirty="0">
                <a:ea typeface="나눔스퀘어_ac Bold" panose="020B0600000101010101"/>
              </a:rPr>
              <a:t>랜덤 </a:t>
            </a:r>
            <a:r>
              <a:rPr lang="ko-KR" altLang="en-US" sz="1800" dirty="0" err="1">
                <a:ea typeface="나눔스퀘어_ac Bold" panose="020B0600000101010101"/>
              </a:rPr>
              <a:t>포레스트</a:t>
            </a:r>
            <a:r>
              <a:rPr lang="ko-KR" altLang="en-US" sz="1800" dirty="0">
                <a:ea typeface="나눔스퀘어_ac Bold" panose="020B0600000101010101"/>
              </a:rPr>
              <a:t> 분류기</a:t>
            </a:r>
            <a:r>
              <a:rPr lang="en-US" altLang="ko-KR" sz="1800" dirty="0">
                <a:ea typeface="나눔스퀘어_ac Bold" panose="020B0600000101010101"/>
              </a:rPr>
              <a:t>,</a:t>
            </a:r>
            <a:r>
              <a:rPr lang="ko-KR" altLang="en-US" sz="1800" dirty="0">
                <a:ea typeface="나눔스퀘어_ac Bold" panose="020B0600000101010101"/>
              </a:rPr>
              <a:t> </a:t>
            </a:r>
            <a:r>
              <a:rPr lang="ko-KR" altLang="en-US" sz="1800" dirty="0" err="1">
                <a:ea typeface="나눔스퀘어_ac Bold" panose="020B0600000101010101"/>
              </a:rPr>
              <a:t>나이브</a:t>
            </a:r>
            <a:r>
              <a:rPr lang="ko-KR" altLang="en-US" sz="1800" dirty="0">
                <a:ea typeface="나눔스퀘어_ac Bold" panose="020B0600000101010101"/>
              </a:rPr>
              <a:t> </a:t>
            </a:r>
            <a:r>
              <a:rPr lang="ko-KR" altLang="en-US" sz="1800" dirty="0" err="1">
                <a:ea typeface="나눔스퀘어_ac Bold" panose="020B0600000101010101"/>
              </a:rPr>
              <a:t>베이즈분류기</a:t>
            </a:r>
            <a:r>
              <a:rPr lang="ko-KR" altLang="en-US" sz="1800" dirty="0">
                <a:ea typeface="나눔스퀘어_ac Bold" panose="020B0600000101010101"/>
              </a:rPr>
              <a:t> 같은 알고리즘으로 여러 개의 클래스를 직접 처리하거나</a:t>
            </a:r>
            <a:r>
              <a:rPr lang="en-US" altLang="ko-KR" sz="1800" dirty="0">
                <a:ea typeface="나눔스퀘어_ac Bold" panose="020B0600000101010101"/>
              </a:rPr>
              <a:t>,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ea typeface="나눔스퀘어_ac Bold" panose="020B0600000101010101"/>
              </a:rPr>
              <a:t>         </a:t>
            </a:r>
            <a:r>
              <a:rPr lang="ko-KR" altLang="en-US" sz="1800" dirty="0">
                <a:ea typeface="나눔스퀘어_ac Bold" panose="020B0600000101010101"/>
              </a:rPr>
              <a:t>이진 분류기</a:t>
            </a:r>
            <a:r>
              <a:rPr lang="en-US" altLang="ko-KR" sz="1800" dirty="0">
                <a:ea typeface="나눔스퀘어_ac Bold" panose="020B0600000101010101"/>
              </a:rPr>
              <a:t>(</a:t>
            </a:r>
            <a:r>
              <a:rPr lang="ko-KR" altLang="en-US" sz="1800" dirty="0" err="1">
                <a:ea typeface="나눔스퀘어_ac Bold" panose="020B0600000101010101"/>
              </a:rPr>
              <a:t>로지스틱</a:t>
            </a:r>
            <a:r>
              <a:rPr lang="ko-KR" altLang="en-US" sz="1800" dirty="0">
                <a:ea typeface="나눔스퀘어_ac Bold" panose="020B0600000101010101"/>
              </a:rPr>
              <a:t> 회귀</a:t>
            </a:r>
            <a:r>
              <a:rPr lang="en-US" altLang="ko-KR" sz="1800" dirty="0">
                <a:ea typeface="나눔스퀘어_ac Bold" panose="020B0600000101010101"/>
              </a:rPr>
              <a:t>,</a:t>
            </a:r>
            <a:r>
              <a:rPr lang="ko-KR" altLang="en-US" sz="1800" dirty="0">
                <a:ea typeface="나눔스퀘어_ac Bold" panose="020B0600000101010101"/>
              </a:rPr>
              <a:t> </a:t>
            </a:r>
            <a:r>
              <a:rPr lang="ko-KR" altLang="en-US" sz="1800" dirty="0" err="1">
                <a:ea typeface="나눔스퀘어_ac Bold" panose="020B0600000101010101"/>
              </a:rPr>
              <a:t>서포트</a:t>
            </a:r>
            <a:r>
              <a:rPr lang="ko-KR" altLang="en-US" sz="1800" dirty="0">
                <a:ea typeface="나눔스퀘어_ac Bold" panose="020B0600000101010101"/>
              </a:rPr>
              <a:t> 벡터 머신 분류기 등</a:t>
            </a:r>
            <a:r>
              <a:rPr lang="en-US" altLang="ko-KR" sz="1800" dirty="0">
                <a:ea typeface="나눔스퀘어_ac Bold" panose="020B0600000101010101"/>
              </a:rPr>
              <a:t>..)</a:t>
            </a:r>
            <a:r>
              <a:rPr lang="ko-KR" altLang="en-US" sz="1800" dirty="0">
                <a:ea typeface="나눔스퀘어_ac Bold" panose="020B0600000101010101"/>
              </a:rPr>
              <a:t>을 여러 개 사용해 다중 클래스를 분류하는 방법이 있다</a:t>
            </a:r>
            <a:r>
              <a:rPr lang="en-US" altLang="ko-KR" sz="1800" dirty="0">
                <a:ea typeface="나눔스퀘어_ac Bold" panose="020B0600000101010101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이진 </a:t>
            </a:r>
            <a:r>
              <a:rPr lang="ko-KR" altLang="en-US" sz="1800" dirty="0" err="1">
                <a:ea typeface="나눔스퀘어_ac Bold" panose="020B0600000101010101"/>
              </a:rPr>
              <a:t>분류기를</a:t>
            </a:r>
            <a:r>
              <a:rPr lang="ko-KR" altLang="en-US" sz="1800" dirty="0">
                <a:ea typeface="나눔스퀘어_ac Bold" panose="020B0600000101010101"/>
              </a:rPr>
              <a:t> 여러 개를 사용하여 다중클래스를 분류 할 수 있음</a:t>
            </a:r>
            <a:br>
              <a:rPr lang="ko-KR" altLang="en-US" sz="1800" dirty="0">
                <a:ea typeface="나눔스퀘어_ac Bold" panose="020B0600000101010101"/>
              </a:rPr>
            </a:br>
            <a:endParaRPr kumimoji="0" lang="en-US" altLang="ko-K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다중 분류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801196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https://michael-fuchs-python.netlify.app/post/2019-11-13-ovo-and-ovr-classifier_files/p34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4" y="4128117"/>
            <a:ext cx="4761608" cy="2191477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10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2800" dirty="0">
                <a:ea typeface="나눔스퀘어_ac Bold" panose="020B0600000101010101"/>
              </a:rPr>
              <a:t>One-vs-Rest ( One-vs-All )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2800" dirty="0">
                <a:ea typeface="나눔스퀘어_ac Bold" panose="020B0600000101010101"/>
              </a:rPr>
              <a:t>One-vs-One 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b="1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b="1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b="1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두가지 접근법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979245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899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결정 점수 중에서 가장 높은 것을 클래스로 선택하여 이미지를 이진 분류기들로만 구성한 것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800" dirty="0">
                <a:ea typeface="나눔스퀘어_ac Bold" panose="020B0600000101010101"/>
              </a:rPr>
              <a:t>0</a:t>
            </a:r>
            <a:r>
              <a:rPr lang="ko-KR" altLang="en-US" sz="1800" dirty="0">
                <a:ea typeface="나눔스퀘어_ac Bold" panose="020B0600000101010101"/>
              </a:rPr>
              <a:t>부터 </a:t>
            </a:r>
            <a:r>
              <a:rPr lang="en-US" altLang="ko-KR" sz="1800" dirty="0">
                <a:ea typeface="나눔스퀘어_ac Bold" panose="020B0600000101010101"/>
              </a:rPr>
              <a:t>9</a:t>
            </a:r>
            <a:r>
              <a:rPr lang="ko-KR" altLang="en-US" sz="1800" dirty="0">
                <a:ea typeface="나눔스퀘어_ac Bold" panose="020B0600000101010101"/>
              </a:rPr>
              <a:t>까지</a:t>
            </a:r>
            <a:r>
              <a:rPr lang="en-US" altLang="ko-KR" sz="1800" dirty="0">
                <a:ea typeface="나눔스퀘어_ac Bold" panose="020B0600000101010101"/>
              </a:rPr>
              <a:t>(10</a:t>
            </a:r>
            <a:r>
              <a:rPr lang="ko-KR" altLang="en-US" sz="1800" dirty="0">
                <a:ea typeface="나눔스퀘어_ac Bold" panose="020B0600000101010101"/>
              </a:rPr>
              <a:t>개의</a:t>
            </a:r>
            <a:r>
              <a:rPr lang="en-US" altLang="ko-KR" sz="1800" dirty="0">
                <a:ea typeface="나눔스퀘어_ac Bold" panose="020B0600000101010101"/>
              </a:rPr>
              <a:t>)</a:t>
            </a:r>
            <a:r>
              <a:rPr lang="ko-KR" altLang="en-US" sz="1800" dirty="0" err="1">
                <a:ea typeface="나눔스퀘어_ac Bold" panose="020B0600000101010101"/>
              </a:rPr>
              <a:t>분류기를</a:t>
            </a:r>
            <a:r>
              <a:rPr lang="ko-KR" altLang="en-US" sz="1800" dirty="0">
                <a:ea typeface="나눔스퀘어_ac Bold" panose="020B0600000101010101"/>
              </a:rPr>
              <a:t> 학습시켜 각 분류기의 결정 점수 중 가장 높은 값을 결정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800" dirty="0">
                <a:ea typeface="나눔스퀘어_ac Bold" panose="020B0600000101010101"/>
              </a:rPr>
              <a:t>N</a:t>
            </a:r>
            <a:r>
              <a:rPr lang="ko-KR" altLang="en-US" sz="1800" dirty="0">
                <a:ea typeface="나눔스퀘어_ac Bold" panose="020B0600000101010101"/>
              </a:rPr>
              <a:t>개 분류기 모델은 </a:t>
            </a:r>
            <a:r>
              <a:rPr lang="en-US" altLang="ko-KR" sz="1800" dirty="0">
                <a:ea typeface="나눔스퀘어_ac Bold" panose="020B0600000101010101"/>
              </a:rPr>
              <a:t>N</a:t>
            </a:r>
            <a:r>
              <a:rPr lang="ko-KR" altLang="en-US" sz="1800" dirty="0">
                <a:ea typeface="나눔스퀘어_ac Bold" panose="020B0600000101010101"/>
              </a:rPr>
              <a:t>개 분류에 대해 훈련된다</a:t>
            </a:r>
            <a:r>
              <a:rPr lang="en-US" altLang="ko-KR" sz="1800" dirty="0">
                <a:ea typeface="나눔스퀘어_ac Bold" panose="020B0600000101010101"/>
              </a:rPr>
              <a:t>. </a:t>
            </a:r>
            <a:r>
              <a:rPr lang="ko-KR" altLang="en-US" sz="1800" dirty="0">
                <a:ea typeface="나눔스퀘어_ac Bold" panose="020B0600000101010101"/>
              </a:rPr>
              <a:t>가장 높은 예측 확률을 가진 분류가 최종 출력으로 예측된다</a:t>
            </a:r>
            <a:r>
              <a:rPr lang="en-US" altLang="ko-KR" sz="1800" dirty="0">
                <a:ea typeface="나눔스퀘어_ac Bold" panose="020B0600000101010101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대부분의 이진 분류 알고리즘에서 선호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sz="1800" b="1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sz="1800" b="1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sz="1800" b="1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One-vs-Rest(One-vs-All)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736326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 descr="http://windmissing.github.io/images/2019/1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13" y="3834245"/>
            <a:ext cx="5016013" cy="245738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3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800" dirty="0">
                <a:ea typeface="나눔스퀘어_ac Bold" panose="020B0600000101010101"/>
              </a:rPr>
              <a:t>0</a:t>
            </a:r>
            <a:r>
              <a:rPr lang="ko-KR" altLang="en-US" sz="1800" dirty="0">
                <a:ea typeface="나눔스퀘어_ac Bold" panose="020B0600000101010101"/>
              </a:rPr>
              <a:t>과 </a:t>
            </a:r>
            <a:r>
              <a:rPr lang="en-US" altLang="ko-KR" sz="1800" dirty="0">
                <a:ea typeface="나눔스퀘어_ac Bold" panose="020B0600000101010101"/>
              </a:rPr>
              <a:t>1 </a:t>
            </a:r>
            <a:r>
              <a:rPr lang="ko-KR" altLang="en-US" sz="1800" dirty="0">
                <a:ea typeface="나눔스퀘어_ac Bold" panose="020B0600000101010101"/>
              </a:rPr>
              <a:t>구별</a:t>
            </a:r>
            <a:r>
              <a:rPr lang="en-US" altLang="ko-KR" sz="1800" dirty="0">
                <a:ea typeface="나눔스퀘어_ac Bold" panose="020B0600000101010101"/>
              </a:rPr>
              <a:t>, 0</a:t>
            </a:r>
            <a:r>
              <a:rPr lang="ko-KR" altLang="en-US" sz="1800" dirty="0">
                <a:ea typeface="나눔스퀘어_ac Bold" panose="020B0600000101010101"/>
              </a:rPr>
              <a:t>과 </a:t>
            </a:r>
            <a:r>
              <a:rPr lang="en-US" altLang="ko-KR" sz="1800" dirty="0">
                <a:ea typeface="나눔스퀘어_ac Bold" panose="020B0600000101010101"/>
              </a:rPr>
              <a:t>2 </a:t>
            </a:r>
            <a:r>
              <a:rPr lang="ko-KR" altLang="en-US" sz="1800" dirty="0">
                <a:ea typeface="나눔스퀘어_ac Bold" panose="020B0600000101010101"/>
              </a:rPr>
              <a:t>구별 등 각 숫자의 </a:t>
            </a:r>
            <a:r>
              <a:rPr lang="ko-KR" altLang="en-US" sz="1800" dirty="0" err="1">
                <a:ea typeface="나눔스퀘어_ac Bold" panose="020B0600000101010101"/>
              </a:rPr>
              <a:t>조합마다</a:t>
            </a:r>
            <a:r>
              <a:rPr lang="ko-KR" altLang="en-US" sz="1800" dirty="0">
                <a:ea typeface="나눔스퀘어_ac Bold" panose="020B0600000101010101"/>
              </a:rPr>
              <a:t> 이진 </a:t>
            </a:r>
            <a:r>
              <a:rPr lang="ko-KR" altLang="en-US" sz="1800" dirty="0" err="1">
                <a:ea typeface="나눔스퀘어_ac Bold" panose="020B0600000101010101"/>
              </a:rPr>
              <a:t>분류기를</a:t>
            </a:r>
            <a:r>
              <a:rPr lang="ko-KR" altLang="en-US" sz="1800" dirty="0">
                <a:ea typeface="나눔스퀘어_ac Bold" panose="020B0600000101010101"/>
              </a:rPr>
              <a:t> </a:t>
            </a:r>
            <a:r>
              <a:rPr lang="ko-KR" altLang="en-US" sz="1800" dirty="0" err="1">
                <a:ea typeface="나눔스퀘어_ac Bold" panose="020B0600000101010101"/>
              </a:rPr>
              <a:t>훈련시키는것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800" dirty="0">
                <a:ea typeface="나눔스퀘어_ac Bold" panose="020B0600000101010101"/>
              </a:rPr>
              <a:t>N * (N -1)</a:t>
            </a:r>
            <a:r>
              <a:rPr lang="ko-KR" altLang="en-US" sz="1800" dirty="0">
                <a:ea typeface="나눔스퀘어_ac Bold" panose="020B0600000101010101"/>
              </a:rPr>
              <a:t>개 분류기 모델은 각 </a:t>
            </a:r>
            <a:r>
              <a:rPr lang="ko-KR" altLang="en-US" sz="1800" dirty="0" err="1">
                <a:ea typeface="나눔스퀘어_ac Bold" panose="020B0600000101010101"/>
              </a:rPr>
              <a:t>분류쌍에</a:t>
            </a:r>
            <a:r>
              <a:rPr lang="ko-KR" altLang="en-US" sz="1800" dirty="0">
                <a:ea typeface="나눔스퀘어_ac Bold" panose="020B0600000101010101"/>
              </a:rPr>
              <a:t> 대해 훈련된다</a:t>
            </a:r>
            <a:r>
              <a:rPr lang="en-US" altLang="ko-KR" sz="1800" dirty="0">
                <a:ea typeface="나눔스퀘어_ac Bold" panose="020B0600000101010101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 err="1">
                <a:ea typeface="나눔스퀘어_ac Bold" panose="020B0600000101010101"/>
              </a:rPr>
              <a:t>서포트</a:t>
            </a:r>
            <a:r>
              <a:rPr lang="ko-KR" altLang="en-US" sz="1800" dirty="0">
                <a:ea typeface="나눔스퀘어_ac Bold" panose="020B0600000101010101"/>
              </a:rPr>
              <a:t> 벡터 머신</a:t>
            </a:r>
            <a:r>
              <a:rPr lang="en-US" altLang="ko-KR" sz="1800" dirty="0">
                <a:ea typeface="나눔스퀘어_ac Bold" panose="020B0600000101010101"/>
              </a:rPr>
              <a:t>(SVM)</a:t>
            </a:r>
            <a:r>
              <a:rPr lang="ko-KR" altLang="en-US" sz="1800" dirty="0">
                <a:ea typeface="나눔스퀘어_ac Bold" panose="020B0600000101010101"/>
              </a:rPr>
              <a:t>과 같은 일부 알고리즘은 훈련 세트의 크기에 민감해서 큰 훈련 세트에서 몇 개의 </a:t>
            </a:r>
            <a:r>
              <a:rPr lang="ko-KR" altLang="en-US" sz="1800" dirty="0" err="1">
                <a:ea typeface="나눔스퀘어_ac Bold" panose="020B0600000101010101"/>
              </a:rPr>
              <a:t>분류기를</a:t>
            </a:r>
            <a:r>
              <a:rPr lang="ko-KR" altLang="en-US" sz="1800" dirty="0">
                <a:ea typeface="나눔스퀘어_ac Bold" panose="020B0600000101010101"/>
              </a:rPr>
              <a:t> 훈련시키는 것보다 작은 훈련 세트에서 많은 </a:t>
            </a:r>
            <a:r>
              <a:rPr lang="ko-KR" altLang="en-US" sz="1800" dirty="0" err="1">
                <a:ea typeface="나눔스퀘어_ac Bold" panose="020B0600000101010101"/>
              </a:rPr>
              <a:t>분류기를</a:t>
            </a:r>
            <a:r>
              <a:rPr lang="ko-KR" altLang="en-US" sz="1800" dirty="0">
                <a:ea typeface="나눔스퀘어_ac Bold" panose="020B0600000101010101"/>
              </a:rPr>
              <a:t> 훈련시키는 쪽이 빠르므로 </a:t>
            </a:r>
            <a:r>
              <a:rPr lang="en-US" altLang="ko-KR" sz="1800" dirty="0" err="1">
                <a:ea typeface="나눔스퀘어_ac Bold" panose="020B0600000101010101"/>
              </a:rPr>
              <a:t>ovo</a:t>
            </a:r>
            <a:r>
              <a:rPr lang="ko-KR" altLang="en-US" sz="1800" dirty="0">
                <a:ea typeface="나눔스퀘어_ac Bold" panose="020B0600000101010101"/>
              </a:rPr>
              <a:t>를 선호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각 분류기의 훈련에 전체 훈련 세트 중 구별 할 두 클래스에 해당하는 샘플만 필요하다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kumimoji="0" lang="en-US" altLang="ko-K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One-vs-One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742912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http://windmissing.github.io/images/2019/18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1" y="4031673"/>
            <a:ext cx="5034587" cy="228408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79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정확도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(Accuracy)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혼동 행렬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(Confusion matrix)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정밀도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(Precision)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재현율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(Recall)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F1 Score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ROC curve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AUC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969804322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성능 측정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746972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939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600" dirty="0">
                <a:ea typeface="나눔스퀘어_ac Bold" panose="020B0600000101010101"/>
              </a:rPr>
              <a:t>남</a:t>
            </a:r>
            <a:r>
              <a:rPr lang="en-US" altLang="ko-KR" sz="1600" dirty="0">
                <a:ea typeface="나눔스퀘어_ac Bold" panose="020B0600000101010101"/>
              </a:rPr>
              <a:t>/</a:t>
            </a:r>
            <a:r>
              <a:rPr lang="ko-KR" altLang="en-US" sz="1600" dirty="0">
                <a:ea typeface="나눔스퀘어_ac Bold" panose="020B0600000101010101"/>
              </a:rPr>
              <a:t>여</a:t>
            </a:r>
            <a:r>
              <a:rPr lang="en-US" altLang="ko-KR" sz="1600" dirty="0">
                <a:ea typeface="나눔스퀘어_ac Bold" panose="020B0600000101010101"/>
              </a:rPr>
              <a:t>, </a:t>
            </a:r>
            <a:r>
              <a:rPr lang="ko-KR" altLang="en-US" sz="1600" dirty="0" err="1">
                <a:ea typeface="나눔스퀘어_ac Bold" panose="020B0600000101010101"/>
              </a:rPr>
              <a:t>구매여부</a:t>
            </a:r>
            <a:r>
              <a:rPr lang="ko-KR" altLang="en-US" sz="1600" dirty="0">
                <a:ea typeface="나눔스퀘어_ac Bold" panose="020B0600000101010101"/>
              </a:rPr>
              <a:t> 등 클래스 분포를 예측해야 하는 분류문제에서 예측 라벨 값의 분포가 </a:t>
            </a:r>
            <a:r>
              <a:rPr lang="en-US" altLang="ko-KR" sz="1600" dirty="0">
                <a:ea typeface="나눔스퀘어_ac Bold" panose="020B0600000101010101"/>
              </a:rPr>
              <a:t>100:1, 200:1 </a:t>
            </a:r>
            <a:r>
              <a:rPr lang="ko-KR" altLang="en-US" sz="1600" dirty="0">
                <a:ea typeface="나눔스퀘어_ac Bold" panose="020B0600000101010101"/>
              </a:rPr>
              <a:t>등으로 불균형하게 나타나는 상태</a:t>
            </a:r>
            <a:endParaRPr kumimoji="0" lang="en-US" altLang="ko-KR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불균형 데이터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102013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8" name="Picture 4" descr="https://blog.kakaocdn.net/dn/HTThm/btqF0ZuKNKO/LP4vZHS667RYbCLEjrQv3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166" y="2271599"/>
            <a:ext cx="7614467" cy="401490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253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 err="1">
                <a:ea typeface="나눔스퀘어_ac Bold" panose="020B0600000101010101"/>
              </a:rPr>
              <a:t>과적합</a:t>
            </a:r>
            <a:r>
              <a:rPr lang="ko-KR" altLang="en-US" sz="1800" dirty="0">
                <a:ea typeface="나눔스퀘어_ac Bold" panose="020B0600000101010101"/>
              </a:rPr>
              <a:t> 문제가 발생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 err="1">
                <a:ea typeface="나눔스퀘어_ac Bold" panose="020B0600000101010101"/>
              </a:rPr>
              <a:t>과적합은</a:t>
            </a:r>
            <a:r>
              <a:rPr lang="ko-KR" altLang="en-US" sz="1800" dirty="0">
                <a:ea typeface="나눔스퀘어_ac Bold" panose="020B0600000101010101"/>
              </a:rPr>
              <a:t> 변수가 많아서 생기는 모델 복잡성 증가</a:t>
            </a:r>
            <a:r>
              <a:rPr lang="en-US" altLang="ko-KR" sz="1800" dirty="0">
                <a:ea typeface="나눔스퀘어_ac Bold" panose="020B0600000101010101"/>
              </a:rPr>
              <a:t>, </a:t>
            </a:r>
            <a:r>
              <a:rPr lang="ko-KR" altLang="en-US" sz="1800" dirty="0">
                <a:ea typeface="나눔스퀘어_ac Bold" panose="020B0600000101010101"/>
              </a:rPr>
              <a:t>데이터 불균형으로 생기는 문제 등의 다양한 발생 원인들이 존재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정확도는 높아질 수 있지만 분포가 작은 값에 대한 정밀도는 낮을 수 있고</a:t>
            </a:r>
            <a:r>
              <a:rPr lang="en-US" altLang="ko-KR" sz="1800" dirty="0">
                <a:ea typeface="나눔스퀘어_ac Bold" panose="020B0600000101010101"/>
              </a:rPr>
              <a:t>, </a:t>
            </a:r>
            <a:r>
              <a:rPr lang="ko-KR" altLang="en-US" sz="1800" dirty="0">
                <a:ea typeface="나눔스퀘어_ac Bold" panose="020B0600000101010101"/>
              </a:rPr>
              <a:t>분포가 작은 클래스의 </a:t>
            </a:r>
            <a:r>
              <a:rPr lang="ko-KR" altLang="en-US" sz="1800" dirty="0" err="1">
                <a:ea typeface="나눔스퀘어_ac Bold" panose="020B0600000101010101"/>
              </a:rPr>
              <a:t>재현율이</a:t>
            </a:r>
            <a:r>
              <a:rPr lang="ko-KR" altLang="en-US" sz="1800" dirty="0">
                <a:ea typeface="나눔스퀘어_ac Bold" panose="020B0600000101010101"/>
              </a:rPr>
              <a:t> 낮아지는 문제가 발생할 수 있다</a:t>
            </a:r>
            <a:r>
              <a:rPr lang="en-US" altLang="ko-KR" sz="1800" dirty="0">
                <a:ea typeface="나눔스퀘어_ac Bold" panose="020B0600000101010101"/>
              </a:rPr>
              <a:t>.</a:t>
            </a:r>
          </a:p>
          <a:p>
            <a:r>
              <a:rPr lang="en-US" altLang="ko-KR" sz="1800" dirty="0">
                <a:ea typeface="나눔스퀘어_ac Bold" panose="020B0600000101010101"/>
              </a:rPr>
              <a:t> </a:t>
            </a:r>
          </a:p>
          <a:p>
            <a:r>
              <a:rPr lang="en-US" altLang="ko-KR" sz="1800" i="1" dirty="0">
                <a:ea typeface="나눔스퀘어_ac Bold" panose="020B0600000101010101"/>
              </a:rPr>
              <a:t>Ex)</a:t>
            </a:r>
            <a:r>
              <a:rPr lang="ko-KR" altLang="en-US" sz="1800" i="1" dirty="0">
                <a:ea typeface="나눔스퀘어_ac Bold" panose="020B0600000101010101"/>
              </a:rPr>
              <a:t> 분포가 </a:t>
            </a:r>
            <a:r>
              <a:rPr lang="en-US" altLang="ko-KR" sz="1800" i="1" dirty="0">
                <a:ea typeface="나눔스퀘어_ac Bold" panose="020B0600000101010101"/>
              </a:rPr>
              <a:t>100</a:t>
            </a:r>
            <a:r>
              <a:rPr lang="ko-KR" altLang="en-US" sz="1800" i="1" dirty="0">
                <a:ea typeface="나눔스퀘어_ac Bold" panose="020B0600000101010101"/>
              </a:rPr>
              <a:t>개의 데이터에서 </a:t>
            </a:r>
            <a:r>
              <a:rPr lang="en-US" altLang="ko-KR" sz="1800" i="1" dirty="0">
                <a:ea typeface="나눔스퀘어_ac Bold" panose="020B0600000101010101"/>
              </a:rPr>
              <a:t>1</a:t>
            </a:r>
            <a:r>
              <a:rPr lang="ko-KR" altLang="en-US" sz="1800" i="1" dirty="0">
                <a:ea typeface="나눔스퀘어_ac Bold" panose="020B0600000101010101"/>
              </a:rPr>
              <a:t>과 </a:t>
            </a:r>
            <a:r>
              <a:rPr lang="en-US" altLang="ko-KR" sz="1800" i="1" dirty="0">
                <a:ea typeface="나눔스퀘어_ac Bold" panose="020B0600000101010101"/>
              </a:rPr>
              <a:t>0</a:t>
            </a:r>
            <a:r>
              <a:rPr lang="ko-KR" altLang="en-US" sz="1800" i="1" dirty="0">
                <a:ea typeface="나눔스퀘어_ac Bold" panose="020B0600000101010101"/>
              </a:rPr>
              <a:t>값이 각각 </a:t>
            </a:r>
            <a:r>
              <a:rPr lang="en-US" altLang="ko-KR" sz="1800" i="1" dirty="0">
                <a:ea typeface="나눔스퀘어_ac Bold" panose="020B0600000101010101"/>
              </a:rPr>
              <a:t>97 : 3 </a:t>
            </a:r>
            <a:r>
              <a:rPr lang="ko-KR" altLang="en-US" sz="1800" i="1" dirty="0">
                <a:ea typeface="나눔스퀘어_ac Bold" panose="020B0600000101010101"/>
              </a:rPr>
              <a:t>비율을 가지고 있을 때 모든 값을 </a:t>
            </a:r>
            <a:r>
              <a:rPr lang="en-US" altLang="ko-KR" sz="1800" i="1" dirty="0">
                <a:ea typeface="나눔스퀘어_ac Bold" panose="020B0600000101010101"/>
              </a:rPr>
              <a:t>1</a:t>
            </a:r>
            <a:r>
              <a:rPr lang="ko-KR" altLang="en-US" sz="1800" i="1" dirty="0">
                <a:ea typeface="나눔스퀘어_ac Bold" panose="020B0600000101010101"/>
              </a:rPr>
              <a:t>로 예측한다 하더라도 정확도가 </a:t>
            </a:r>
            <a:r>
              <a:rPr lang="en-US" altLang="ko-KR" sz="1800" i="1" dirty="0">
                <a:ea typeface="나눔스퀘어_ac Bold" panose="020B0600000101010101"/>
              </a:rPr>
              <a:t>97% </a:t>
            </a:r>
            <a:r>
              <a:rPr lang="ko-KR" altLang="en-US" sz="1800" i="1" dirty="0">
                <a:ea typeface="나눔스퀘어_ac Bold" panose="020B0600000101010101"/>
              </a:rPr>
              <a:t>나오게 된다</a:t>
            </a:r>
            <a:endParaRPr lang="ko-KR" altLang="en-US" sz="1800" dirty="0">
              <a:ea typeface="나눔스퀘어_ac Bold" panose="020B0600000101010101"/>
            </a:endParaRPr>
          </a:p>
          <a:p>
            <a:r>
              <a:rPr lang="ko-KR" altLang="en-US" sz="1800" dirty="0">
                <a:ea typeface="나눔스퀘어_ac Bold" panose="020B0600000101010101"/>
              </a:rPr>
              <a:t> 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sz="1800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불균형 데이터로 인한 발생 문제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836715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157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600" b="1" dirty="0">
                <a:ea typeface="나눔스퀘어_ac Bold" panose="020B0600000101010101"/>
              </a:rPr>
              <a:t>Under Sampling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Random Under Sampling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</a:t>
            </a:r>
            <a:r>
              <a:rPr lang="en-US" altLang="ko-KR" dirty="0" err="1">
                <a:ea typeface="나눔스퀘어_ac Bold" panose="020B0600000101010101"/>
              </a:rPr>
              <a:t>Tomek</a:t>
            </a:r>
            <a:r>
              <a:rPr lang="en-US" altLang="ko-KR" dirty="0">
                <a:ea typeface="나눔스퀘어_ac Bold" panose="020B0600000101010101"/>
              </a:rPr>
              <a:t> link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CNN(Condensed Nearest </a:t>
            </a:r>
            <a:r>
              <a:rPr lang="en-US" altLang="ko-KR" dirty="0" err="1">
                <a:ea typeface="나눔스퀘어_ac Bold" panose="020B0600000101010101"/>
              </a:rPr>
              <a:t>Neighbour</a:t>
            </a:r>
            <a:r>
              <a:rPr lang="en-US" altLang="ko-KR" dirty="0">
                <a:ea typeface="나눔스퀘어_ac Bold" panose="020B0600000101010101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Edited Nearest </a:t>
            </a:r>
            <a:r>
              <a:rPr lang="en-US" altLang="ko-KR" dirty="0" err="1">
                <a:ea typeface="나눔스퀘어_ac Bold" panose="020B0600000101010101"/>
              </a:rPr>
              <a:t>Neighbours</a:t>
            </a:r>
            <a:endParaRPr lang="en-US" altLang="ko-KR" dirty="0"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600" b="1" dirty="0">
                <a:ea typeface="나눔스퀘어_ac Bold" panose="020B0600000101010101"/>
              </a:rPr>
              <a:t>Over Sampling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Random Over Sampling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ADASYN(Adaptive Synthetic Sampling)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SMOTE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나눔스퀘어_ac Bold" panose="020B0600000101010101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600" b="1" dirty="0">
                <a:ea typeface="나눔스퀘어_ac Bold" panose="020B0600000101010101"/>
              </a:rPr>
              <a:t>Combine Sampling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SMOTE + ENN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ea typeface="나눔스퀘어_ac Bold" panose="020B0600000101010101"/>
              </a:rPr>
              <a:t>	- SMOTE + TOMEK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나눔스퀘어_ac Bold" panose="020B0600000101010101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550211382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 </a:t>
                      </a: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불균형성</a:t>
                      </a: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해결 방법론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836715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19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800" dirty="0">
                <a:ea typeface="나눔스퀘어_ac Bold" panose="020B0600000101010101"/>
              </a:rPr>
              <a:t>Down Sampling</a:t>
            </a:r>
            <a:r>
              <a:rPr lang="ko-KR" altLang="en-US" sz="1800" dirty="0">
                <a:ea typeface="나눔스퀘어_ac Bold" panose="020B0600000101010101"/>
              </a:rPr>
              <a:t>라고도 불리며 데이터의 분포가 높은 값을 낮은 값으로 맞춰주는 작업을 거치는 것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유의미한 데이터만을 남길 수 있음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정보가 유실되는 문제가 생길 수 있음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endParaRPr lang="en-US" altLang="ko-KR" sz="1800" dirty="0">
              <a:ea typeface="나눔스퀘어_ac Bold" panose="020B0600000101010101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800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16954126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Under Sampling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836715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59" y="3437297"/>
            <a:ext cx="4190568" cy="288167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991143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en-US" altLang="ko-KR" sz="1800" dirty="0">
                <a:ea typeface="나눔스퀘어_ac Bold" panose="020B0600000101010101"/>
              </a:rPr>
              <a:t>Up Sampling</a:t>
            </a:r>
            <a:r>
              <a:rPr lang="ko-KR" altLang="en-US" sz="1800" dirty="0">
                <a:ea typeface="나눔스퀘어_ac Bold" panose="020B0600000101010101"/>
              </a:rPr>
              <a:t>라고도 불리며 분포가 작은 클래스의 값을 분포가 큰 클래스로 맞춰주는 샘플링 방법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정보의 손실을 막을 수 있다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여러 유형의 관측치를 다수 추가하기 때문에 오히려 </a:t>
            </a:r>
            <a:r>
              <a:rPr lang="ko-KR" altLang="en-US" sz="1800" dirty="0" err="1">
                <a:ea typeface="나눔스퀘어_ac Bold" panose="020B0600000101010101"/>
              </a:rPr>
              <a:t>오버피팅을</a:t>
            </a:r>
            <a:r>
              <a:rPr lang="ko-KR" altLang="en-US" sz="1800" dirty="0">
                <a:ea typeface="나눔스퀘어_ac Bold" panose="020B0600000101010101"/>
              </a:rPr>
              <a:t> 야기할 수 있다</a:t>
            </a:r>
            <a:r>
              <a:rPr lang="en-US" altLang="ko-KR" sz="1800" dirty="0">
                <a:ea typeface="나눔스퀘어_ac Bold" panose="020B0600000101010101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1800" dirty="0">
              <a:ea typeface="나눔스퀘어_ac Bold" panose="020B0600000101010101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658000893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Over Sampling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836715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7" y="3438962"/>
            <a:ext cx="4630268" cy="28553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984811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로그 손실은 잘못된 분류에 페널티를 적용하여 모델의 정확도를 향상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/>
                <a:sym typeface="Arial"/>
              </a:rPr>
              <a:t>모델 성능 평가 시 사용 가능한 지표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확률 값을 평가 지표로 사용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일반적으로 로그 손실이 낮을수록 정확도가 높아짐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잘못 예측할 수록</a:t>
            </a:r>
            <a:r>
              <a:rPr lang="en-US" altLang="ko-KR" sz="1800" dirty="0">
                <a:ea typeface="나눔스퀘어_ac Bold" panose="020B0600000101010101"/>
              </a:rPr>
              <a:t>, </a:t>
            </a:r>
            <a:r>
              <a:rPr lang="ko-KR" altLang="en-US" sz="1800" dirty="0" err="1">
                <a:ea typeface="나눔스퀘어_ac Bold" panose="020B0600000101010101"/>
              </a:rPr>
              <a:t>패널티를</a:t>
            </a:r>
            <a:r>
              <a:rPr lang="ko-KR" altLang="en-US" sz="1800" dirty="0">
                <a:ea typeface="나눔스퀘어_ac Bold" panose="020B0600000101010101"/>
              </a:rPr>
              <a:t> 부여하기 위해 확률 값을 음의 </a:t>
            </a:r>
            <a:r>
              <a:rPr lang="en-US" altLang="ko-KR" sz="1800" dirty="0">
                <a:ea typeface="나눔스퀘어_ac Bold" panose="020B0600000101010101"/>
              </a:rPr>
              <a:t>log</a:t>
            </a:r>
            <a:r>
              <a:rPr lang="ko-KR" altLang="en-US" sz="1800" dirty="0">
                <a:ea typeface="나눔스퀘어_ac Bold" panose="020B0600000101010101"/>
              </a:rPr>
              <a:t>함수에 넣어 변환</a:t>
            </a:r>
            <a:endParaRPr lang="en-US" altLang="ko-KR" sz="1800" dirty="0">
              <a:ea typeface="나눔스퀘어_ac Bold" panose="020B0600000101010101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1800" dirty="0">
                <a:ea typeface="나눔스퀘어_ac Bold" panose="020B0600000101010101"/>
              </a:rPr>
              <a:t>확률이 낮아질 수록 </a:t>
            </a:r>
            <a:r>
              <a:rPr lang="en-US" altLang="ko-KR" sz="1800" dirty="0">
                <a:ea typeface="나눔스퀘어_ac Bold" panose="020B0600000101010101"/>
              </a:rPr>
              <a:t>log loss </a:t>
            </a:r>
            <a:r>
              <a:rPr lang="ko-KR" altLang="en-US" sz="1800" dirty="0">
                <a:ea typeface="나눔스퀘어_ac Bold" panose="020B0600000101010101"/>
              </a:rPr>
              <a:t>값이 기하급수적으로 증가</a:t>
            </a:r>
            <a:endParaRPr lang="en-US" altLang="ko-KR" sz="1800" dirty="0">
              <a:ea typeface="나눔스퀘어_ac Bold" panose="020B0600000101010101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ea typeface="나눔스퀘어_ac Bold" panose="020B0600000101010101"/>
              </a:rPr>
              <a:t>        &gt;&gt;  </a:t>
            </a:r>
            <a:r>
              <a:rPr lang="ko-KR" altLang="en-US" sz="1800" dirty="0">
                <a:ea typeface="나눔스퀘어_ac Bold" panose="020B0600000101010101"/>
              </a:rPr>
              <a:t>확률이 낮을 때 </a:t>
            </a:r>
            <a:r>
              <a:rPr lang="ko-KR" altLang="en-US" sz="1800" dirty="0" err="1">
                <a:ea typeface="나눔스퀘어_ac Bold" panose="020B0600000101010101"/>
              </a:rPr>
              <a:t>패널티를</a:t>
            </a:r>
            <a:r>
              <a:rPr lang="ko-KR" altLang="en-US" sz="1800" dirty="0">
                <a:ea typeface="나눔스퀘어_ac Bold" panose="020B0600000101010101"/>
              </a:rPr>
              <a:t> 더 많이 부여하기 위해 음의 로그 함수를 사용</a:t>
            </a:r>
            <a:endParaRPr lang="en-US" altLang="ko-KR" sz="1800" dirty="0">
              <a:ea typeface="나눔스퀘어_ac Bold" panose="020B0600000101010101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800" dirty="0">
              <a:ea typeface="나눔스퀘어_ac Bold" panose="020B0600000101010101"/>
            </a:endParaRPr>
          </a:p>
          <a:p>
            <a:pPr lvl="0">
              <a:lnSpc>
                <a:spcPct val="150000"/>
              </a:lnSpc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Log loss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295696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4" y="4724400"/>
            <a:ext cx="6591300" cy="10668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771592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/>
                <a:hlinkClick r:id="rId3"/>
              </a:rPr>
              <a:t>https://www.youtube.com/watch?v=i5U2inxzXx4&amp;ab_channel=%EB%8D%B0%EC%9D%B4%EC%BD%98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/>
              </a:rPr>
              <a:t> 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/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Log loss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365526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  <a:latin typeface="나눔스퀘어_ac Light" panose="020B0600000101010101" pitchFamily="50" charset="-127"/>
                          <a:ea typeface="나눔스퀘어_ac Light" panose="020B0600000101010101" pitchFamily="50" charset="-127"/>
                          <a:cs typeface="Calibri"/>
                          <a:sym typeface="Calibri"/>
                        </a:rPr>
                        <a:t>다중 분류</a:t>
                      </a:r>
                      <a:endParaRPr sz="2000" b="0" u="none" strike="noStrike" cap="none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909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21841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ea typeface="나눔스퀘어_ac Bold" panose="020B0600000101010101"/>
              </a:rPr>
              <a:t>혼동행렬 </a:t>
            </a:r>
            <a:r>
              <a:rPr lang="en-US" altLang="ko-KR" sz="1200" b="1" dirty="0">
                <a:ea typeface="나눔스퀘어_ac Bold" panose="020B0600000101010101"/>
              </a:rPr>
              <a:t>/ </a:t>
            </a:r>
            <a:r>
              <a:rPr lang="ko-KR" altLang="en-US" sz="1200" b="1" dirty="0">
                <a:ea typeface="나눔스퀘어_ac Bold" panose="020B0600000101010101"/>
              </a:rPr>
              <a:t>정확도 </a:t>
            </a:r>
            <a:r>
              <a:rPr lang="en-US" altLang="ko-KR" sz="1200" b="1" dirty="0">
                <a:ea typeface="나눔스퀘어_ac Bold" panose="020B0600000101010101"/>
              </a:rPr>
              <a:t>/ </a:t>
            </a:r>
            <a:r>
              <a:rPr lang="ko-KR" altLang="en-US" sz="1200" b="1" dirty="0">
                <a:ea typeface="나눔스퀘어_ac Bold" panose="020B0600000101010101"/>
              </a:rPr>
              <a:t>정밀도 </a:t>
            </a:r>
            <a:r>
              <a:rPr lang="en-US" altLang="ko-KR" sz="1200" b="1" dirty="0">
                <a:ea typeface="나눔스퀘어_ac Bold" panose="020B0600000101010101"/>
              </a:rPr>
              <a:t>/ </a:t>
            </a:r>
            <a:r>
              <a:rPr lang="ko-KR" altLang="en-US" sz="1200" b="1" dirty="0" err="1">
                <a:ea typeface="나눔스퀘어_ac Bold" panose="020B0600000101010101"/>
              </a:rPr>
              <a:t>재현율</a:t>
            </a:r>
            <a:r>
              <a:rPr lang="ko-KR" altLang="en-US" sz="1200" b="1" dirty="0">
                <a:ea typeface="나눔스퀘어_ac Bold" panose="020B0600000101010101"/>
              </a:rPr>
              <a:t> </a:t>
            </a:r>
            <a:r>
              <a:rPr lang="en-US" altLang="ko-KR" sz="1200" b="1" dirty="0">
                <a:ea typeface="나눔스퀘어_ac Bold" panose="020B0600000101010101"/>
              </a:rPr>
              <a:t>/ F1 </a:t>
            </a:r>
            <a:r>
              <a:rPr lang="ko-KR" altLang="en-US" sz="1200" b="1" dirty="0">
                <a:ea typeface="나눔스퀘어_ac Bold" panose="020B0600000101010101"/>
              </a:rPr>
              <a:t>점수</a:t>
            </a:r>
            <a:endParaRPr lang="en-US" altLang="ko-KR" sz="1200" b="1" dirty="0">
              <a:ea typeface="나눔스퀘어_ac Bold" panose="020B0600000101010101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/>
                <a:hlinkClick r:id="rId3"/>
              </a:rPr>
              <a:t>https://truman.tistory.com/179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ea typeface="나눔스퀘어_ac Bold" panose="020B0600000101010101"/>
              </a:rPr>
              <a:t>정밀도</a:t>
            </a:r>
            <a:r>
              <a:rPr lang="en-US" altLang="ko-KR" sz="1200" b="1" dirty="0">
                <a:ea typeface="나눔스퀘어_ac Bold" panose="020B0600000101010101"/>
              </a:rPr>
              <a:t>/ </a:t>
            </a:r>
            <a:r>
              <a:rPr lang="ko-KR" altLang="en-US" sz="1200" b="1" dirty="0" err="1">
                <a:ea typeface="나눔스퀘어_ac Bold" panose="020B0600000101010101"/>
              </a:rPr>
              <a:t>재현율</a:t>
            </a:r>
            <a:r>
              <a:rPr lang="ko-KR" altLang="en-US" sz="1200" b="1" dirty="0">
                <a:ea typeface="나눔스퀘어_ac Bold" panose="020B0600000101010101"/>
              </a:rPr>
              <a:t> 트레이드오프</a:t>
            </a:r>
            <a:endParaRPr lang="en-US" altLang="ko-KR" sz="1200" b="1" dirty="0"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/>
                <a:hlinkClick r:id="rId4"/>
              </a:rPr>
              <a:t>https://dsbook.tistory.com/141?category=761052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스퀘어_ac Bold" panose="020B0600000101010101"/>
              </a:rPr>
              <a:t>Accuracy, Precision, Recall - </a:t>
            </a:r>
            <a:r>
              <a:rPr lang="en-US" altLang="ko-KR" sz="1200" dirty="0">
                <a:ea typeface="나눔스퀘어_ac Bold" panose="020B0600000101010101"/>
                <a:hlinkClick r:id="rId5"/>
              </a:rPr>
              <a:t>Terry </a:t>
            </a:r>
            <a:r>
              <a:rPr lang="en-US" altLang="ko-KR" sz="1200" dirty="0" err="1">
                <a:ea typeface="나눔스퀘어_ac Bold" panose="020B0600000101010101"/>
                <a:hlinkClick r:id="rId5"/>
              </a:rPr>
              <a:t>TaeWoong</a:t>
            </a:r>
            <a:r>
              <a:rPr lang="en-US" altLang="ko-KR" sz="1200" dirty="0">
                <a:ea typeface="나눔스퀘어_ac Bold" panose="020B0600000101010101"/>
                <a:hlinkClick r:id="rId5"/>
              </a:rPr>
              <a:t> Um</a:t>
            </a:r>
            <a:endParaRPr lang="en-US" altLang="ko-KR" sz="1200" dirty="0"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스퀘어_ac Bold" panose="020B0600000101010101"/>
                <a:hlinkClick r:id="rId6"/>
              </a:rPr>
              <a:t>https://youtu.be/1jboC7nWnfM</a:t>
            </a:r>
            <a:endParaRPr lang="en-US" altLang="ko-KR" sz="1200" dirty="0"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ea typeface="나눔스퀘어_ac Bold" panose="020B0600000101010101"/>
              </a:rPr>
              <a:t>다중 분류</a:t>
            </a:r>
            <a:r>
              <a:rPr lang="en-US" altLang="ko-KR" sz="1200" b="1" dirty="0">
                <a:ea typeface="나눔스퀘어_ac Bold" panose="020B0600000101010101"/>
              </a:rPr>
              <a:t>/</a:t>
            </a:r>
            <a:r>
              <a:rPr lang="ko-KR" altLang="en-US" sz="1200" b="1" dirty="0">
                <a:ea typeface="나눔스퀘어_ac Bold" panose="020B0600000101010101"/>
              </a:rPr>
              <a:t>데이터불균형</a:t>
            </a:r>
            <a:endParaRPr lang="en-US" altLang="ko-KR" sz="1200" b="1" dirty="0"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스퀘어_ac Bold" panose="020B0600000101010101"/>
                <a:hlinkClick r:id="rId7"/>
              </a:rPr>
              <a:t>https://shinminyong.tistory.com/34</a:t>
            </a:r>
            <a:r>
              <a:rPr lang="en-US" altLang="ko-KR" sz="1200" dirty="0">
                <a:ea typeface="나눔스퀘어_ac Bold" panose="020B0600000101010101"/>
              </a:rPr>
              <a:t> </a:t>
            </a:r>
          </a:p>
          <a:p>
            <a:pPr lvl="0"/>
            <a:r>
              <a:rPr lang="en-US" altLang="ko-KR" sz="1200" dirty="0">
                <a:ea typeface="나눔스퀘어_ac Bold" panose="020B0600000101010101"/>
                <a:hlinkClick r:id="rId8"/>
              </a:rPr>
              <a:t>https://windmising.gitbook.io/liu-yu-bo-play-with-machine-learning/9-1/9-8</a:t>
            </a:r>
            <a:r>
              <a:rPr lang="en-US" altLang="ko-KR" sz="1200" dirty="0">
                <a:ea typeface="나눔스퀘어_ac Bold" panose="020B0600000101010101"/>
              </a:rPr>
              <a:t> </a:t>
            </a:r>
          </a:p>
          <a:p>
            <a:pPr lvl="0"/>
            <a:r>
              <a:rPr lang="en-US" altLang="ko-KR" sz="1200" dirty="0">
                <a:ea typeface="나눔스퀘어_ac Bold" panose="020B0600000101010101"/>
                <a:hlinkClick r:id="rId9"/>
              </a:rPr>
              <a:t>https://michael-fuchs-python.netlify.app/2019/11/13/ovo-and-ovr-classifier/</a:t>
            </a:r>
            <a:r>
              <a:rPr lang="en-US" altLang="ko-KR" sz="1200" dirty="0">
                <a:ea typeface="나눔스퀘어_ac Bold" panose="020B0600000101010101"/>
              </a:rPr>
              <a:t> </a:t>
            </a:r>
            <a:endParaRPr lang="ko-KR" altLang="en-US" sz="1200" dirty="0"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ea typeface="나눔스퀘어_ac Bold" panose="020B0600000101010101"/>
              </a:rPr>
              <a:t>회귀 평가 지표</a:t>
            </a:r>
            <a:endParaRPr lang="en-US" altLang="ko-KR" sz="1200" b="1" dirty="0"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스퀘어_ac Bold" panose="020B0600000101010101"/>
                <a:hlinkClick r:id="rId10"/>
              </a:rPr>
              <a:t>https://bkshin.tistory.com/entry/%EB%A8%B8%EC%8B%A0%EB%9F%AC%EB%8B%9D-17-%ED%9A%8C%EA%B7%80-%ED%8F%89%EA%B0%80-%EC%A7%80%ED%91%9C</a:t>
            </a:r>
            <a:r>
              <a:rPr lang="en-US" altLang="ko-KR" sz="1200" dirty="0">
                <a:ea typeface="나눔스퀘어_ac Bold" panose="020B0600000101010101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ea typeface="나눔스퀘어_ac Bold" panose="020B0600000101010101"/>
              </a:rPr>
              <a:t>ROC curve/ AUC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스퀘어_ac Bold" panose="020B0600000101010101"/>
                <a:hlinkClick r:id="rId11"/>
              </a:rPr>
              <a:t>https://m.blog.naver.com/PostView.nhn?blogId=nilsine11202&amp;logNo=221893136636&amp;proxyReferer=https:%2F%2Fwww.google.com%2F</a:t>
            </a:r>
            <a:r>
              <a:rPr lang="en-US" altLang="ko-KR" sz="1200" dirty="0">
                <a:ea typeface="나눔스퀘어_ac Bold" panose="020B0600000101010101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스퀘어_ac Bold" panose="020B0600000101010101"/>
                <a:hlinkClick r:id="rId12"/>
              </a:rPr>
              <a:t>https://nittaku.tistory.com/297</a:t>
            </a:r>
            <a:r>
              <a:rPr lang="en-US" altLang="ko-KR" sz="1200" dirty="0">
                <a:ea typeface="나눔스퀘어_ac Bold" panose="020B0600000101010101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ea typeface="나눔스퀘어_ac Bold" panose="020B0600000101010101"/>
                <a:hlinkClick r:id="rId13"/>
              </a:rPr>
              <a:t>https://bioinformaticsandme.tistory.com/328</a:t>
            </a:r>
            <a:r>
              <a:rPr lang="en-US" altLang="ko-KR" sz="1200" dirty="0">
                <a:ea typeface="나눔스퀘어_ac Bold" panose="020B0600000101010101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/>
                <a:hlinkClick r:id="rId14"/>
              </a:rPr>
              <a:t>https://www.youtube.com/watch?v=n7EoYT5kDO4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나눔스퀘어_ac Bold" panose="020B0600000101010101" pitchFamily="50" charset="-127"/>
              <a:ea typeface="나눔스퀘어_ac Bold" panose="020B0600000101010101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1707835736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참고 자료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13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824253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2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>
                <a:latin typeface="+mj-lt"/>
                <a:ea typeface="나눔스퀘어_ac Bold" panose="020B0600000101010101" pitchFamily="50" charset="-127"/>
              </a:rPr>
              <a:t>전체 값 중에 올바르게 예측한 값이 몇 개인지 판단</a:t>
            </a:r>
            <a:endParaRPr lang="en-US" altLang="ko-KR" sz="2800" dirty="0">
              <a:latin typeface="+mj-lt"/>
              <a:ea typeface="나눔스퀘어_ac Bold" panose="020B0600000101010101" pitchFamily="50" charset="-127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2800" dirty="0">
                <a:latin typeface="+mj-lt"/>
                <a:ea typeface="나눔스퀘어_ac Bold" panose="020B0600000101010101"/>
              </a:rPr>
              <a:t>정확도는 직관적으로 모델 예측 성능을 나타내는 평가 지표</a:t>
            </a:r>
            <a:r>
              <a:rPr lang="en-US" altLang="ko-KR" sz="2800" dirty="0">
                <a:latin typeface="+mj-lt"/>
                <a:ea typeface="나눔스퀘어_ac Bold" panose="020B0600000101010101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800" dirty="0">
              <a:latin typeface="+mj-lt"/>
              <a:ea typeface="나눔스퀘어_ac Bold" panose="020B0600000101010101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2800" b="1" dirty="0">
                <a:latin typeface="+mj-lt"/>
                <a:ea typeface="나눔스퀘어_ac Bold" panose="020B0600000101010101"/>
              </a:rPr>
              <a:t>정확도</a:t>
            </a:r>
            <a:r>
              <a:rPr lang="en-US" altLang="ko-KR" sz="2800" b="1" dirty="0">
                <a:latin typeface="+mj-lt"/>
                <a:ea typeface="나눔스퀘어_ac Bold" panose="020B0600000101010101"/>
              </a:rPr>
              <a:t>(Accuracy) =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○"/>
              <a:defRPr/>
            </a:pPr>
            <a:r>
              <a:rPr lang="ko-KR" altLang="en-US" sz="2800" b="1" dirty="0">
                <a:latin typeface="+mj-lt"/>
                <a:ea typeface="나눔스퀘어_ac Bold" panose="020B0600000101010101"/>
              </a:rPr>
              <a:t>예측 결과가 동일한 데이터 건수 </a:t>
            </a:r>
            <a:r>
              <a:rPr lang="en-US" altLang="ko-KR" sz="2800" b="1" dirty="0">
                <a:latin typeface="+mj-lt"/>
                <a:ea typeface="나눔스퀘어_ac Bold" panose="020B0600000101010101"/>
              </a:rPr>
              <a:t>/ </a:t>
            </a:r>
            <a:r>
              <a:rPr lang="ko-KR" altLang="en-US" sz="2800" b="1" dirty="0">
                <a:latin typeface="+mj-lt"/>
                <a:ea typeface="나눔스퀘어_ac Bold" panose="020B0600000101010101"/>
              </a:rPr>
              <a:t>전체 예측 데이터 건수</a:t>
            </a:r>
            <a:endParaRPr lang="en-US" altLang="ko-KR" sz="2800" b="1" dirty="0">
              <a:latin typeface="+mj-lt"/>
              <a:ea typeface="나눔스퀘어_ac Bold" panose="020B0600000101010101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800" dirty="0">
                <a:latin typeface="+mj-lt"/>
                <a:ea typeface="나눔스퀘어_ac Bold" panose="020B0600000101010101"/>
              </a:rPr>
              <a:t>(TP+TN) / (TP+TN+FN+FP)</a:t>
            </a:r>
            <a:endParaRPr lang="en-US" altLang="ko-KR" sz="2800" dirty="0">
              <a:latin typeface="+mj-lt"/>
              <a:ea typeface="나눔스퀘어_ac Bold" panose="020B0600000101010101" pitchFamily="50" charset="-127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102267446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정확도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(Accuracy)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7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80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성능을 평가할 때 사용되는 지표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예측 값이 실제 관측 값을 얼마나 정확하게 예측 했는지 보여주는 행렬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027386021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혼동 행렬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(Confusion matrix)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6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8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endParaRPr lang="en-US" altLang="ko-KR" b="1" dirty="0">
              <a:ea typeface="나눔스퀘어_ac Bold" panose="020B0600000101010101"/>
            </a:endParaRPr>
          </a:p>
          <a:p>
            <a:r>
              <a:rPr lang="en-US" altLang="ko-KR" b="1" dirty="0">
                <a:ea typeface="나눔스퀘어_ac Bold" panose="020B0600000101010101"/>
              </a:rPr>
              <a:t>TP(True Positive)</a:t>
            </a:r>
            <a:r>
              <a:rPr lang="ko-KR" altLang="en-US" dirty="0">
                <a:ea typeface="나눔스퀘어_ac Bold" panose="020B0600000101010101"/>
              </a:rPr>
              <a:t> </a:t>
            </a:r>
            <a:r>
              <a:rPr lang="en-US" altLang="ko-KR" dirty="0">
                <a:ea typeface="나눔스퀘어_ac Bold" panose="020B0600000101010101"/>
              </a:rPr>
              <a:t>: </a:t>
            </a:r>
            <a:r>
              <a:rPr lang="ko-KR" altLang="en-US" dirty="0">
                <a:ea typeface="나눔스퀘어_ac Bold" panose="020B0600000101010101"/>
              </a:rPr>
              <a:t>참 긍정</a:t>
            </a:r>
            <a:r>
              <a:rPr lang="en-US" altLang="ko-KR" dirty="0">
                <a:ea typeface="나눔스퀘어_ac Bold" panose="020B0600000101010101"/>
              </a:rPr>
              <a:t>, </a:t>
            </a:r>
            <a:r>
              <a:rPr lang="ko-KR" altLang="en-US" dirty="0">
                <a:ea typeface="나눔스퀘어_ac Bold" panose="020B0600000101010101"/>
              </a:rPr>
              <a:t>병에 관해 </a:t>
            </a:r>
            <a:r>
              <a:rPr lang="en-US" altLang="ko-KR" dirty="0">
                <a:ea typeface="나눔스퀘어_ac Bold" panose="020B0600000101010101"/>
              </a:rPr>
              <a:t>’</a:t>
            </a:r>
            <a:r>
              <a:rPr lang="ko-KR" altLang="en-US" dirty="0">
                <a:ea typeface="나눔스퀘어_ac Bold" panose="020B0600000101010101"/>
              </a:rPr>
              <a:t>예</a:t>
            </a:r>
            <a:r>
              <a:rPr lang="en-US" altLang="ko-KR" dirty="0">
                <a:ea typeface="나눔스퀘어_ac Bold" panose="020B0600000101010101"/>
              </a:rPr>
              <a:t>’</a:t>
            </a:r>
            <a:r>
              <a:rPr lang="ko-KR" altLang="en-US" dirty="0">
                <a:ea typeface="나눔스퀘어_ac Bold" panose="020B0600000101010101"/>
              </a:rPr>
              <a:t> </a:t>
            </a:r>
            <a:r>
              <a:rPr lang="en-US" altLang="ko-KR" dirty="0">
                <a:ea typeface="나눔스퀘어_ac Bold" panose="020B0600000101010101"/>
              </a:rPr>
              <a:t>(</a:t>
            </a:r>
            <a:r>
              <a:rPr lang="ko-KR" altLang="en-US" dirty="0">
                <a:ea typeface="나눔스퀘어_ac Bold" panose="020B0600000101010101"/>
              </a:rPr>
              <a:t>병이 있을 것이다</a:t>
            </a:r>
            <a:r>
              <a:rPr lang="en-US" altLang="ko-KR" dirty="0">
                <a:ea typeface="나눔스퀘어_ac Bold" panose="020B0600000101010101"/>
              </a:rPr>
              <a:t>.)</a:t>
            </a:r>
            <a:r>
              <a:rPr lang="ko-KR" altLang="en-US" dirty="0">
                <a:ea typeface="나눔스퀘어_ac Bold" panose="020B0600000101010101"/>
              </a:rPr>
              <a:t>라고 예측한 환자가 실제 병을 가진 경우</a:t>
            </a:r>
          </a:p>
          <a:p>
            <a:r>
              <a:rPr lang="en-US" altLang="ko-KR" b="1" dirty="0">
                <a:ea typeface="나눔스퀘어_ac Bold" panose="020B0600000101010101"/>
              </a:rPr>
              <a:t>TN(True Negative)</a:t>
            </a:r>
            <a:r>
              <a:rPr lang="ko-KR" altLang="en-US" dirty="0">
                <a:ea typeface="나눔스퀘어_ac Bold" panose="020B0600000101010101"/>
              </a:rPr>
              <a:t> </a:t>
            </a:r>
            <a:r>
              <a:rPr lang="en-US" altLang="ko-KR" dirty="0">
                <a:ea typeface="나눔스퀘어_ac Bold" panose="020B0600000101010101"/>
              </a:rPr>
              <a:t>: </a:t>
            </a:r>
            <a:r>
              <a:rPr lang="ko-KR" altLang="en-US" dirty="0">
                <a:ea typeface="나눔스퀘어_ac Bold" panose="020B0600000101010101"/>
              </a:rPr>
              <a:t>참 부정</a:t>
            </a:r>
            <a:r>
              <a:rPr lang="en-US" altLang="ko-KR" dirty="0">
                <a:ea typeface="나눔스퀘어_ac Bold" panose="020B0600000101010101"/>
              </a:rPr>
              <a:t>, </a:t>
            </a:r>
            <a:r>
              <a:rPr lang="ko-KR" altLang="en-US" dirty="0">
                <a:ea typeface="나눔스퀘어_ac Bold" panose="020B0600000101010101"/>
              </a:rPr>
              <a:t>병에 관해 </a:t>
            </a:r>
            <a:r>
              <a:rPr lang="en-US" altLang="ko-KR" dirty="0">
                <a:ea typeface="나눔스퀘어_ac Bold" panose="020B0600000101010101"/>
              </a:rPr>
              <a:t>’</a:t>
            </a:r>
            <a:r>
              <a:rPr lang="ko-KR" altLang="en-US" dirty="0" err="1">
                <a:ea typeface="나눔스퀘어_ac Bold" panose="020B0600000101010101"/>
              </a:rPr>
              <a:t>아니오</a:t>
            </a:r>
            <a:r>
              <a:rPr lang="en-US" altLang="ko-KR" dirty="0">
                <a:ea typeface="나눔스퀘어_ac Bold" panose="020B0600000101010101"/>
              </a:rPr>
              <a:t>’(</a:t>
            </a:r>
            <a:r>
              <a:rPr lang="ko-KR" altLang="en-US" dirty="0">
                <a:ea typeface="나눔스퀘어_ac Bold" panose="020B0600000101010101"/>
              </a:rPr>
              <a:t>병이 없을 것이다</a:t>
            </a:r>
            <a:r>
              <a:rPr lang="en-US" altLang="ko-KR" dirty="0">
                <a:ea typeface="나눔스퀘어_ac Bold" panose="020B0600000101010101"/>
              </a:rPr>
              <a:t>)</a:t>
            </a:r>
            <a:r>
              <a:rPr lang="ko-KR" altLang="en-US" dirty="0">
                <a:ea typeface="나눔스퀘어_ac Bold" panose="020B0600000101010101"/>
              </a:rPr>
              <a:t>라고 예측한 환자가 실제로 병이 없는 경우</a:t>
            </a:r>
          </a:p>
          <a:p>
            <a:r>
              <a:rPr lang="en-US" altLang="ko-KR" b="1" dirty="0">
                <a:ea typeface="나눔스퀘어_ac Bold" panose="020B0600000101010101"/>
              </a:rPr>
              <a:t>FP(False Positive)</a:t>
            </a:r>
            <a:r>
              <a:rPr lang="ko-KR" altLang="en-US" dirty="0">
                <a:ea typeface="나눔스퀘어_ac Bold" panose="020B0600000101010101"/>
              </a:rPr>
              <a:t> </a:t>
            </a:r>
            <a:r>
              <a:rPr lang="en-US" altLang="ko-KR" dirty="0">
                <a:ea typeface="나눔스퀘어_ac Bold" panose="020B0600000101010101"/>
              </a:rPr>
              <a:t>: </a:t>
            </a:r>
            <a:r>
              <a:rPr lang="ko-KR" altLang="en-US" dirty="0">
                <a:ea typeface="나눔스퀘어_ac Bold" panose="020B0600000101010101"/>
              </a:rPr>
              <a:t>거짓 긍정</a:t>
            </a:r>
            <a:r>
              <a:rPr lang="en-US" altLang="ko-KR" dirty="0">
                <a:ea typeface="나눔스퀘어_ac Bold" panose="020B0600000101010101"/>
              </a:rPr>
              <a:t>, </a:t>
            </a:r>
            <a:r>
              <a:rPr lang="ko-KR" altLang="en-US" dirty="0">
                <a:ea typeface="나눔스퀘어_ac Bold" panose="020B0600000101010101"/>
              </a:rPr>
              <a:t>병에 관해 </a:t>
            </a:r>
            <a:r>
              <a:rPr lang="en-US" altLang="ko-KR" dirty="0">
                <a:ea typeface="나눔스퀘어_ac Bold" panose="020B0600000101010101"/>
              </a:rPr>
              <a:t>’</a:t>
            </a:r>
            <a:r>
              <a:rPr lang="ko-KR" altLang="en-US" dirty="0">
                <a:ea typeface="나눔스퀘어_ac Bold" panose="020B0600000101010101"/>
              </a:rPr>
              <a:t>예</a:t>
            </a:r>
            <a:r>
              <a:rPr lang="en-US" altLang="ko-KR" dirty="0">
                <a:ea typeface="나눔스퀘어_ac Bold" panose="020B0600000101010101"/>
              </a:rPr>
              <a:t>’</a:t>
            </a:r>
            <a:r>
              <a:rPr lang="ko-KR" altLang="en-US" dirty="0">
                <a:ea typeface="나눔스퀘어_ac Bold" panose="020B0600000101010101"/>
              </a:rPr>
              <a:t>라고 예측한 환자가 실제로는 병이 없는 경우</a:t>
            </a:r>
          </a:p>
          <a:p>
            <a:r>
              <a:rPr lang="en-US" altLang="ko-KR" b="1" dirty="0">
                <a:ea typeface="나눔스퀘어_ac Bold" panose="020B0600000101010101"/>
              </a:rPr>
              <a:t>FN(False Negative)</a:t>
            </a:r>
            <a:r>
              <a:rPr lang="ko-KR" altLang="en-US" dirty="0">
                <a:ea typeface="나눔스퀘어_ac Bold" panose="020B0600000101010101"/>
              </a:rPr>
              <a:t> </a:t>
            </a:r>
            <a:r>
              <a:rPr lang="en-US" altLang="ko-KR" dirty="0">
                <a:ea typeface="나눔스퀘어_ac Bold" panose="020B0600000101010101"/>
              </a:rPr>
              <a:t>: </a:t>
            </a:r>
            <a:r>
              <a:rPr lang="ko-KR" altLang="en-US" dirty="0">
                <a:ea typeface="나눔스퀘어_ac Bold" panose="020B0600000101010101"/>
              </a:rPr>
              <a:t>거짓 부정</a:t>
            </a:r>
            <a:r>
              <a:rPr lang="en-US" altLang="ko-KR" dirty="0">
                <a:ea typeface="나눔스퀘어_ac Bold" panose="020B0600000101010101"/>
              </a:rPr>
              <a:t>, </a:t>
            </a:r>
            <a:r>
              <a:rPr lang="ko-KR" altLang="en-US" dirty="0">
                <a:ea typeface="나눔스퀘어_ac Bold" panose="020B0600000101010101"/>
              </a:rPr>
              <a:t>병에 관해 </a:t>
            </a:r>
            <a:r>
              <a:rPr lang="en-US" altLang="ko-KR" dirty="0">
                <a:ea typeface="나눔스퀘어_ac Bold" panose="020B0600000101010101"/>
              </a:rPr>
              <a:t>’</a:t>
            </a:r>
            <a:r>
              <a:rPr lang="ko-KR" altLang="en-US" dirty="0" err="1">
                <a:ea typeface="나눔스퀘어_ac Bold" panose="020B0600000101010101"/>
              </a:rPr>
              <a:t>아니오</a:t>
            </a:r>
            <a:r>
              <a:rPr lang="en-US" altLang="ko-KR" dirty="0">
                <a:ea typeface="나눔스퀘어_ac Bold" panose="020B0600000101010101"/>
              </a:rPr>
              <a:t>’</a:t>
            </a:r>
            <a:r>
              <a:rPr lang="ko-KR" altLang="en-US" dirty="0">
                <a:ea typeface="나눔스퀘어_ac Bold" panose="020B0600000101010101"/>
              </a:rPr>
              <a:t> 라고 예측한 환자가 실제로는 병이 있는 경우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657411025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혼동 행렬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(Confusion matrix)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D198D-91EE-42B4-871F-76ECB763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72" y="1923919"/>
            <a:ext cx="7803556" cy="3010161"/>
          </a:xfrm>
          <a:prstGeom prst="rect">
            <a:avLst/>
          </a:prstGeom>
        </p:spPr>
      </p:pic>
      <p:graphicFrame>
        <p:nvGraphicFramePr>
          <p:cNvPr id="7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49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모델의 예측 값이 얼마나 정확하게 예측됐는가를 나타내는 지표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관측의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균질성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관측된 값의 편차가 적을수록 정밀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800" dirty="0">
                <a:latin typeface="+mj-lt"/>
                <a:ea typeface="나눔스퀘어_ac Bold" panose="020B0600000101010101"/>
              </a:rPr>
              <a:t>TP/(TP+FP)</a:t>
            </a:r>
            <a:endParaRPr lang="en-US" altLang="ko-KR" sz="2800" dirty="0">
              <a:latin typeface="+mj-lt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148173659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정밀도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(Precision)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6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값 중에서 모델이 검출한 실제 값의 비율을 나타내는 지표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800" dirty="0">
                <a:latin typeface="+mj-lt"/>
                <a:ea typeface="나눔스퀘어_ac Bold" panose="020B0600000101010101"/>
              </a:rPr>
              <a:t>TP / (TP+FN)</a:t>
            </a:r>
            <a:endParaRPr kumimoji="0" lang="en-US" altLang="ko-KR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154864733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재현율</a:t>
                      </a:r>
                      <a:r>
                        <a:rPr lang="en-US" altLang="ko-KR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(recall)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6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11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111450" y="1523999"/>
            <a:ext cx="11964000" cy="49203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정밀도와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재현율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두 값을 조화 평균을 내서 하나의 수치로 나타낸 지표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2800" dirty="0">
                <a:ea typeface="나눔스퀘어_ac Bold" panose="020B0600000101010101"/>
              </a:rPr>
              <a:t>F1</a:t>
            </a:r>
            <a:r>
              <a:rPr lang="ko-KR" altLang="en-US" sz="2800" dirty="0">
                <a:ea typeface="나눔스퀘어_ac Bold" panose="020B0600000101010101"/>
              </a:rPr>
              <a:t> </a:t>
            </a:r>
            <a:r>
              <a:rPr lang="en-US" altLang="ko-KR" sz="2800" dirty="0">
                <a:ea typeface="나눔스퀘어_ac Bold" panose="020B0600000101010101"/>
              </a:rPr>
              <a:t>Score</a:t>
            </a:r>
            <a:r>
              <a:rPr lang="ko-KR" altLang="en-US" sz="2800" dirty="0">
                <a:ea typeface="나눔스퀘어_ac Bold" panose="020B0600000101010101"/>
              </a:rPr>
              <a:t> </a:t>
            </a:r>
            <a:r>
              <a:rPr lang="en-US" altLang="ko-KR" sz="2800" dirty="0">
                <a:ea typeface="나눔스퀘어_ac Bold" panose="020B0600000101010101"/>
              </a:rPr>
              <a:t>= 2*</a:t>
            </a:r>
            <a:r>
              <a:rPr lang="ko-KR" altLang="en-US" sz="2800" dirty="0" err="1">
                <a:ea typeface="나눔스퀘어_ac Bold" panose="020B0600000101010101"/>
              </a:rPr>
              <a:t>재현율</a:t>
            </a:r>
            <a:r>
              <a:rPr lang="ko-KR" altLang="en-US" sz="2800" dirty="0">
                <a:ea typeface="나눔스퀘어_ac Bold" panose="020B0600000101010101"/>
              </a:rPr>
              <a:t>*정밀도</a:t>
            </a:r>
            <a:r>
              <a:rPr lang="en-US" altLang="ko-KR" sz="2800" dirty="0">
                <a:ea typeface="나눔스퀘어_ac Bold" panose="020B0600000101010101"/>
              </a:rPr>
              <a:t>/(</a:t>
            </a:r>
            <a:r>
              <a:rPr lang="ko-KR" altLang="en-US" sz="2800" dirty="0" err="1">
                <a:ea typeface="나눔스퀘어_ac Bold" panose="020B0600000101010101"/>
              </a:rPr>
              <a:t>재현율</a:t>
            </a:r>
            <a:r>
              <a:rPr lang="en-US" altLang="ko-KR" sz="2800" dirty="0">
                <a:ea typeface="나눔스퀘어_ac Bold" panose="020B0600000101010101"/>
              </a:rPr>
              <a:t>+</a:t>
            </a:r>
            <a:r>
              <a:rPr lang="ko-KR" altLang="en-US" sz="2800" dirty="0">
                <a:ea typeface="나눔스퀘어_ac Bold" panose="020B0600000101010101"/>
              </a:rPr>
              <a:t>정밀도</a:t>
            </a:r>
            <a:r>
              <a:rPr lang="en-US" altLang="ko-KR" sz="2800" dirty="0">
                <a:ea typeface="나눔스퀘어_ac Bold" panose="020B0600000101010101"/>
              </a:rPr>
              <a:t>)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○"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20704407"/>
              </p:ext>
            </p:extLst>
          </p:nvPr>
        </p:nvGraphicFramePr>
        <p:xfrm>
          <a:off x="263850" y="753837"/>
          <a:ext cx="11811600" cy="548610"/>
        </p:xfrm>
        <a:graphic>
          <a:graphicData uri="http://schemas.openxmlformats.org/drawingml/2006/table">
            <a:tbl>
              <a:tblPr>
                <a:noFill/>
                <a:tableStyleId>{FF1ED82C-DFB5-433B-8B33-7B298AD14F54}</a:tableStyleId>
              </a:tblPr>
              <a:tblGrid>
                <a:gridCol w="11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F1 Score</a:t>
                      </a:r>
                      <a:endParaRPr sz="2400" b="1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25" marR="91425" marT="91425" marB="91425">
                    <a:lnL w="76200" cap="flat" cmpd="sng" algn="ctr">
                      <a:solidFill>
                        <a:srgbClr val="3E7D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89937" y="6550223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나눔스퀘어_ac Bold" panose="020B0600000101010101"/>
                <a:sym typeface="Arial"/>
              </a:rPr>
              <a:t>- 1 -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" panose="02040604050505020304" pitchFamily="18" charset="0"/>
              <a:ea typeface="나눔스퀘어_ac Bold" panose="020B0600000101010101"/>
              <a:sym typeface="Arial"/>
            </a:endParaRPr>
          </a:p>
        </p:txBody>
      </p:sp>
      <p:graphicFrame>
        <p:nvGraphicFramePr>
          <p:cNvPr id="6" name="Google Shape;128;gbf9ebb5319_0_42">
            <a:extLst>
              <a:ext uri="{FF2B5EF4-FFF2-40B4-BE49-F238E27FC236}">
                <a16:creationId xmlns:a16="http://schemas.microsoft.com/office/drawing/2014/main" id="{91161E40-2553-45F8-84D2-C8222E2E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47670"/>
              </p:ext>
            </p:extLst>
          </p:nvPr>
        </p:nvGraphicFramePr>
        <p:xfrm>
          <a:off x="0" y="-1"/>
          <a:ext cx="12192000" cy="4713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78741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스퀘어_ac Bold" panose="020B0600000101010101"/>
                          <a:cs typeface="Calibri"/>
                          <a:sym typeface="Calibri"/>
                        </a:rPr>
                        <a:t>성능 측정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스퀘어_ac Bold" panose="020B0600000101010101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6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dirty="0">
                        <a:solidFill>
                          <a:schemeClr val="bg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u="none" strike="noStrike" cap="none" dirty="0">
                        <a:solidFill>
                          <a:schemeClr val="tx1"/>
                        </a:solidFill>
                        <a:latin typeface="나눔스퀘어_ac Light" panose="020B0600000101010101" pitchFamily="50" charset="-127"/>
                        <a:ea typeface="나눔스퀘어_ac Light" panose="020B0600000101010101" pitchFamily="50" charset="-127"/>
                        <a:cs typeface="Calibri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48090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40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5E42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_ac Bold"/>
        <a:ea typeface="나눔스퀘어_ac 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2151</Words>
  <Application>Microsoft Office PowerPoint</Application>
  <PresentationFormat>와이드스크린</PresentationFormat>
  <Paragraphs>402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나눔고딕 ExtraBold</vt:lpstr>
      <vt:lpstr>나눔스퀘어_ac Bold</vt:lpstr>
      <vt:lpstr>나눔스퀘어_ac Light</vt:lpstr>
      <vt:lpstr>나눔스퀘어라운드 ExtraBold</vt:lpstr>
      <vt:lpstr>Arial</vt:lpstr>
      <vt:lpstr>Calibri</vt:lpstr>
      <vt:lpstr>Century</vt:lpstr>
      <vt:lpstr>Wingdings</vt:lpstr>
      <vt:lpstr>Contents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Allppt.com</dc:creator>
  <cp:lastModifiedBy>w</cp:lastModifiedBy>
  <cp:revision>597</cp:revision>
  <dcterms:created xsi:type="dcterms:W3CDTF">2020-01-20T05:08:25Z</dcterms:created>
  <dcterms:modified xsi:type="dcterms:W3CDTF">2021-04-16T00:54:48Z</dcterms:modified>
</cp:coreProperties>
</file>