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53" r:id="rId4"/>
    <p:sldId id="376" r:id="rId5"/>
    <p:sldId id="354" r:id="rId6"/>
    <p:sldId id="367" r:id="rId7"/>
    <p:sldId id="377" r:id="rId8"/>
    <p:sldId id="369" r:id="rId9"/>
    <p:sldId id="355" r:id="rId10"/>
    <p:sldId id="356" r:id="rId11"/>
    <p:sldId id="357" r:id="rId12"/>
    <p:sldId id="358" r:id="rId13"/>
    <p:sldId id="359" r:id="rId14"/>
    <p:sldId id="364" r:id="rId15"/>
    <p:sldId id="380" r:id="rId16"/>
    <p:sldId id="371" r:id="rId17"/>
    <p:sldId id="36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97" r:id="rId26"/>
    <p:sldId id="398" r:id="rId27"/>
    <p:sldId id="388" r:id="rId28"/>
    <p:sldId id="389" r:id="rId29"/>
    <p:sldId id="399" r:id="rId30"/>
    <p:sldId id="391" r:id="rId31"/>
    <p:sldId id="392" r:id="rId32"/>
    <p:sldId id="400" r:id="rId33"/>
    <p:sldId id="394" r:id="rId34"/>
    <p:sldId id="395" r:id="rId35"/>
    <p:sldId id="401" r:id="rId36"/>
    <p:sldId id="379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j7+Ti7Y1PUHS+xSbgUZsW8rHSlC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tae KIM" initials="KK" lastIdx="1" clrIdx="0">
    <p:extLst>
      <p:ext uri="{19B8F6BF-5375-455C-9EA6-DF929625EA0E}">
        <p15:presenceInfo xmlns:p15="http://schemas.microsoft.com/office/powerpoint/2012/main" userId="S::kyutae.kim@etu.u-paris.fr::9c540af0-5d8d-4831-8857-9da09aee09d2" providerId="AD"/>
      </p:ext>
    </p:extLst>
  </p:cmAuthor>
  <p:cmAuthor id="2" name="w" initials="w" lastIdx="2" clrIdx="1">
    <p:extLst>
      <p:ext uri="{19B8F6BF-5375-455C-9EA6-DF929625EA0E}">
        <p15:presenceInfo xmlns:p15="http://schemas.microsoft.com/office/powerpoint/2012/main" userId="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CC"/>
    <a:srgbClr val="F8B62A"/>
    <a:srgbClr val="FFFF99"/>
    <a:srgbClr val="FFC9D7"/>
    <a:srgbClr val="C00000"/>
    <a:srgbClr val="0000FF"/>
    <a:srgbClr val="007D00"/>
    <a:srgbClr val="993300"/>
    <a:srgbClr val="538234"/>
    <a:srgbClr val="D70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ED82C-DFB5-433B-8B33-7B298AD14F54}">
  <a:tblStyle styleId="{FF1ED82C-DFB5-433B-8B33-7B298AD14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DD3A8D-D20A-4945-B46B-B3D6B2CC55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9E8"/>
          </a:solidFill>
        </a:fill>
      </a:tcStyle>
    </a:wholeTbl>
    <a:band1H>
      <a:tcTxStyle/>
      <a:tcStyle>
        <a:tcBdr/>
        <a:fill>
          <a:solidFill>
            <a:srgbClr val="F9D1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D1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92"/>
    <p:restoredTop sz="83146"/>
  </p:normalViewPr>
  <p:slideViewPr>
    <p:cSldViewPr snapToGrid="0">
      <p:cViewPr varScale="1">
        <p:scale>
          <a:sx n="77" d="100"/>
          <a:sy n="77" d="100"/>
        </p:scale>
        <p:origin x="10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72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7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RGB</a:t>
            </a:r>
            <a:endParaRPr dirty="0"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244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8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77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89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8287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506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481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610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484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84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771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863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4168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043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678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64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796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218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56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6703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08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447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107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913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9925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602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15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75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96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53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32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30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80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0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0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0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0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0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aam slide layout">
  <p:cSld name="4_Taam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>
            <a:spLocks noGrp="1"/>
          </p:cNvSpPr>
          <p:nvPr>
            <p:ph type="pic" idx="2"/>
          </p:nvPr>
        </p:nvSpPr>
        <p:spPr>
          <a:xfrm>
            <a:off x="3648466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>
            <a:spLocks noGrp="1"/>
          </p:cNvSpPr>
          <p:nvPr>
            <p:ph type="pic" idx="3"/>
          </p:nvPr>
        </p:nvSpPr>
        <p:spPr>
          <a:xfrm>
            <a:off x="6375130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>
            <a:spLocks noGrp="1"/>
          </p:cNvSpPr>
          <p:nvPr>
            <p:ph type="pic" idx="4"/>
          </p:nvPr>
        </p:nvSpPr>
        <p:spPr>
          <a:xfrm>
            <a:off x="910179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>
            <a:spLocks noGrp="1"/>
          </p:cNvSpPr>
          <p:nvPr>
            <p:ph type="pic" idx="5"/>
          </p:nvPr>
        </p:nvSpPr>
        <p:spPr>
          <a:xfrm>
            <a:off x="92180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6"/>
          <p:cNvGrpSpPr/>
          <p:nvPr/>
        </p:nvGrpSpPr>
        <p:grpSpPr>
          <a:xfrm>
            <a:off x="4079368" y="2100242"/>
            <a:ext cx="4033264" cy="3172231"/>
            <a:chOff x="2444748" y="555045"/>
            <a:chExt cx="7282048" cy="5727454"/>
          </a:xfrm>
        </p:grpSpPr>
        <p:sp>
          <p:nvSpPr>
            <p:cNvPr id="28" name="Google Shape;28;p26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/>
              <a:ahLst/>
              <a:cxnLst/>
              <a:rect l="l" t="t" r="r" b="b"/>
              <a:pathLst>
                <a:path w="2168250" h="818207" extrusionOk="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/>
              <a:ahLst/>
              <a:cxnLst/>
              <a:rect l="l" t="t" r="r" b="b"/>
              <a:pathLst>
                <a:path w="7282048" h="4950157" extrusionOk="0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/>
              <a:ahLst/>
              <a:cxnLst/>
              <a:rect l="l" t="t" r="r" b="b"/>
              <a:pathLst>
                <a:path w="490924" h="81820" extrusionOk="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/>
              <a:ahLst/>
              <a:cxnLst/>
              <a:rect l="l" t="t" r="r" b="b"/>
              <a:pathLst>
                <a:path w="7200227" h="4336501" extrusionOk="0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/>
              <a:ahLst/>
              <a:cxnLst/>
              <a:rect l="l" t="t" r="r" b="b"/>
              <a:pathLst>
                <a:path w="2168250" h="122731" extrusionOk="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/>
              <a:ahLst/>
              <a:cxnLst/>
              <a:rect l="l" t="t" r="r" b="b"/>
              <a:pathLst>
                <a:path w="7200227" h="572745" extrusionOk="0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/>
              <a:ahLst/>
              <a:cxnLst/>
              <a:rect l="l" t="t" r="r" b="b"/>
              <a:pathLst>
                <a:path w="6586571" h="3763755" extrusionOk="0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6"/>
          <p:cNvSpPr>
            <a:spLocks noGrp="1"/>
          </p:cNvSpPr>
          <p:nvPr>
            <p:ph type="pic" idx="2"/>
          </p:nvPr>
        </p:nvSpPr>
        <p:spPr>
          <a:xfrm>
            <a:off x="4247170" y="226179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5400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ontents.kocw.net/KOCW/document/2016/ust/jusejong/7.pdf" TargetMode="External"/><Relationship Id="rId13" Type="http://schemas.openxmlformats.org/officeDocument/2006/relationships/hyperlink" Target="https://ko.wikipedia.org/wiki/&#49828;&#53916;&#45912;&#53944;_t_&#48516;&#54252;" TargetMode="External"/><Relationship Id="rId3" Type="http://schemas.openxmlformats.org/officeDocument/2006/relationships/hyperlink" Target="https://ko.wikipedia.org/wiki/&#51221;&#44508;_&#48516;&#54252;" TargetMode="External"/><Relationship Id="rId7" Type="http://schemas.openxmlformats.org/officeDocument/2006/relationships/hyperlink" Target="http://contents.kocw.or.kr/contents4/document/lec/2013/Konkuk/Choijaeheon/6.pdf" TargetMode="External"/><Relationship Id="rId12" Type="http://schemas.openxmlformats.org/officeDocument/2006/relationships/hyperlink" Target="https://namu.wiki/w/&#53685;&#44228;&#51201;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bi.smartlearn.io/courses/course-v1:POSTECH+DSB112+P2101/about" TargetMode="External"/><Relationship Id="rId11" Type="http://schemas.openxmlformats.org/officeDocument/2006/relationships/hyperlink" Target="https://brunch.co.kr/@jihoonleeh9l6/34" TargetMode="External"/><Relationship Id="rId5" Type="http://schemas.openxmlformats.org/officeDocument/2006/relationships/hyperlink" Target="https://www.aladin.co.kr/shop/wproduct.aspx?ItemId=182421450" TargetMode="External"/><Relationship Id="rId10" Type="http://schemas.openxmlformats.org/officeDocument/2006/relationships/hyperlink" Target="https://yeomko.tistory.com/37" TargetMode="External"/><Relationship Id="rId4" Type="http://schemas.openxmlformats.org/officeDocument/2006/relationships/hyperlink" Target="https://www.youtube.com/watch?v=yNt3NnbsIzQ&amp;list=PLsri7w6p16vtEz_J1G7HQG-Rm8vpZPtPS&amp;index=1" TargetMode="External"/><Relationship Id="rId9" Type="http://schemas.openxmlformats.org/officeDocument/2006/relationships/hyperlink" Target="http://contents.kocw.or.kr/KOCW/document/2014/Hallym/hanyoungwook/14.pdf" TargetMode="External"/><Relationship Id="rId14" Type="http://schemas.openxmlformats.org/officeDocument/2006/relationships/hyperlink" Target="https://mansoostat.tistory.com/1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앤디 필드의 유쾌한 R 통계학 - YES24">
            <a:extLst>
              <a:ext uri="{FF2B5EF4-FFF2-40B4-BE49-F238E27FC236}">
                <a16:creationId xmlns:a16="http://schemas.microsoft.com/office/drawing/2014/main" id="{36AFE250-A38F-49F8-8EF3-66F09D97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25" y="549070"/>
            <a:ext cx="2885549" cy="37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oogle Shape;64;gbf9ebb5319_0_18">
            <a:extLst>
              <a:ext uri="{FF2B5EF4-FFF2-40B4-BE49-F238E27FC236}">
                <a16:creationId xmlns:a16="http://schemas.microsoft.com/office/drawing/2014/main" id="{EC6BD045-6406-4406-BC83-AEE43565D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624691"/>
              </p:ext>
            </p:extLst>
          </p:nvPr>
        </p:nvGraphicFramePr>
        <p:xfrm>
          <a:off x="2431499" y="4631799"/>
          <a:ext cx="7329000" cy="2226202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73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620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8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&lt; 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기초 통계 스터디 발표 </a:t>
                      </a: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&gt;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8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팀 </a:t>
                      </a: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| </a:t>
                      </a:r>
                      <a:r>
                        <a:rPr lang="ko-KR" altLang="en-US" sz="2800" b="1" dirty="0" err="1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신창민</a:t>
                      </a: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2800" b="1" dirty="0" err="1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권정민</a:t>
                      </a: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2800" b="1" dirty="0" err="1" smtClean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조형권</a:t>
                      </a:r>
                      <a:endParaRPr lang="en-US" altLang="ko-KR" sz="2800" b="1" dirty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2800" b="1" dirty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2021.04.05 </a:t>
                      </a:r>
                      <a:endParaRPr sz="2800" b="1" dirty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모집단과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Sample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평균은 다르다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뚜렷한 증거가 있을 때 주장하고자 하는 가설로 차이가 있다는 것이 기본개념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양측 가설과 단측 가설로 나눌 수 있다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426476841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- 7 -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2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모수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값이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귀무가설에서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지정한 값보다 크거나 작을 수 있는 가설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34964636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양측가설과 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- 8 -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9CCD9FB-4AE6-454D-A17B-45E25771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371" y="3984170"/>
            <a:ext cx="1562318" cy="457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EECD45-6EFE-4540-B091-F5AC15D2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936" y="2852491"/>
            <a:ext cx="5590024" cy="29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 데이터와 비교해 달라진 점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모수값이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귀무가설에서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지정한 값보다 크다 혹은 작다 처럼 한쪽 방향으로만 진술되는 가설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85355885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단측가설과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- 9 -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3490407-BCE7-46F9-8C28-CB9338A6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76" y="3984170"/>
            <a:ext cx="1486107" cy="1724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7FCE29-D885-4EE9-86FE-CF91A7EE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36515"/>
            <a:ext cx="2864872" cy="296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카페에서 파는 커피용량이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200ml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적다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커피의 용량은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200ml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대립가설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커피의 용량은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200ml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적다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412969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단측검정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- 10 -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종의 오류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귀무가설이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옳은데도 기각하게 되는 오류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종의 오류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귀무가설이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옳지 않은데도 채택하는 오류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 오류 확률의 최대 허용치를 미리 특정 값으로 지정해 놓고 제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 오류의 확률을 가장 작게 하는 검정 방법이 일반적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857259430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오류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- 11 -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endParaRPr lang="ko-KR" altLang="en-US" sz="16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검정통계량과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기각역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sz="1400" dirty="0" smtClean="0">
                <a:latin typeface="Century" panose="02040604050505020304" pitchFamily="18" charset="0"/>
              </a:rPr>
              <a:t>12 </a:t>
            </a:r>
            <a:r>
              <a:rPr lang="en-US" altLang="ko-KR" sz="1400" dirty="0">
                <a:latin typeface="Century" panose="02040604050505020304" pitchFamily="18" charset="0"/>
              </a:rPr>
              <a:t>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8">
            <a:extLst>
              <a:ext uri="{FF2B5EF4-FFF2-40B4-BE49-F238E27FC236}">
                <a16:creationId xmlns:a16="http://schemas.microsoft.com/office/drawing/2014/main" id="{E33E1C1C-C937-46A6-AB93-87CD8CC6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5" y="1577824"/>
            <a:ext cx="4581676" cy="4803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3E8C7F-4486-4F3B-A53E-DA1954217F46}"/>
              </a:ext>
            </a:extLst>
          </p:cNvPr>
          <p:cNvSpPr txBox="1"/>
          <p:nvPr/>
        </p:nvSpPr>
        <p:spPr>
          <a:xfrm>
            <a:off x="4935311" y="1717976"/>
            <a:ext cx="7000723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000" dirty="0" err="1">
                <a:solidFill>
                  <a:schemeClr val="dk1"/>
                </a:solidFill>
              </a:rPr>
              <a:t>검정통계량</a:t>
            </a:r>
            <a:r>
              <a:rPr lang="ko-KR" sz="2000" dirty="0">
                <a:solidFill>
                  <a:schemeClr val="dk1"/>
                </a:solidFill>
              </a:rPr>
              <a:t> </a:t>
            </a:r>
            <a:r>
              <a:rPr lang="en-US" altLang="ko-KR" sz="2000" dirty="0">
                <a:solidFill>
                  <a:schemeClr val="dk1"/>
                </a:solidFill>
              </a:rPr>
              <a:t>: </a:t>
            </a:r>
            <a:r>
              <a:rPr lang="ko-KR" sz="2000" dirty="0">
                <a:solidFill>
                  <a:schemeClr val="dk1"/>
                </a:solidFill>
              </a:rPr>
              <a:t>관찰된 표본으로부터 구하는 통계량으로 분포가 가설에서 주어지는 </a:t>
            </a:r>
            <a:r>
              <a:rPr lang="ko-KR" sz="2000" dirty="0" err="1">
                <a:solidFill>
                  <a:schemeClr val="dk1"/>
                </a:solidFill>
              </a:rPr>
              <a:t>모수에</a:t>
            </a:r>
            <a:r>
              <a:rPr lang="ko-KR" sz="2000" dirty="0">
                <a:solidFill>
                  <a:schemeClr val="dk1"/>
                </a:solidFill>
              </a:rPr>
              <a:t> 의존한다</a:t>
            </a:r>
            <a:r>
              <a:rPr lang="en-US" altLang="ko-KR" sz="2000" dirty="0">
                <a:solidFill>
                  <a:schemeClr val="dk1"/>
                </a:solidFill>
              </a:rPr>
              <a:t>. </a:t>
            </a:r>
            <a:r>
              <a:rPr lang="ko-KR" sz="2000" dirty="0">
                <a:solidFill>
                  <a:schemeClr val="dk1"/>
                </a:solidFill>
              </a:rPr>
              <a:t>가설의 진위를 판단하는 수단</a:t>
            </a:r>
          </a:p>
          <a:p>
            <a:endParaRPr lang="ko-KR" altLang="en-US" dirty="0">
              <a:solidFill>
                <a:schemeClr val="dk1"/>
              </a:solidFill>
            </a:endParaRPr>
          </a:p>
          <a:p>
            <a:endParaRPr lang="ko-KR" altLang="en-US" dirty="0">
              <a:solidFill>
                <a:schemeClr val="dk1"/>
              </a:solidFill>
            </a:endParaRPr>
          </a:p>
          <a:p>
            <a:endParaRPr lang="ko-KR" altLang="en-US" dirty="0">
              <a:solidFill>
                <a:schemeClr val="dk1"/>
              </a:solidFill>
            </a:endParaRPr>
          </a:p>
          <a:p>
            <a:endParaRPr lang="ko-KR" altLang="en-US" dirty="0">
              <a:solidFill>
                <a:schemeClr val="dk1"/>
              </a:solidFill>
            </a:endParaRPr>
          </a:p>
          <a:p>
            <a:endParaRPr lang="ko-KR" altLang="en-US" dirty="0">
              <a:solidFill>
                <a:schemeClr val="dk1"/>
              </a:solidFill>
            </a:endParaRPr>
          </a:p>
          <a:p>
            <a:endParaRPr lang="ko-KR" altLang="en-US" dirty="0">
              <a:solidFill>
                <a:schemeClr val="dk1"/>
              </a:solidFill>
            </a:endParaRPr>
          </a:p>
          <a:p>
            <a:endParaRPr lang="ko-KR" altLang="en-US" dirty="0">
              <a:solidFill>
                <a:schemeClr val="dk1"/>
              </a:solidFill>
            </a:endParaRPr>
          </a:p>
          <a:p>
            <a:endParaRPr lang="ko-KR" altLang="en-US" dirty="0">
              <a:solidFill>
                <a:schemeClr val="dk1"/>
              </a:solidFill>
            </a:endParaRPr>
          </a:p>
          <a:p>
            <a:endParaRPr lang="ko-KR" altLang="en-US" dirty="0">
              <a:solidFill>
                <a:schemeClr val="dk1"/>
              </a:solidFill>
            </a:endParaRPr>
          </a:p>
          <a:p>
            <a:endParaRPr lang="ko-KR" altLang="en-US" dirty="0">
              <a:solidFill>
                <a:schemeClr val="dk1"/>
              </a:solidFill>
            </a:endParaRPr>
          </a:p>
          <a:p>
            <a:endParaRPr lang="ko-KR" altLang="en-US" dirty="0">
              <a:solidFill>
                <a:schemeClr val="dk1"/>
              </a:solidFill>
            </a:endParaRPr>
          </a:p>
          <a:p>
            <a:r>
              <a:rPr lang="ko-KR" sz="2000" dirty="0" err="1">
                <a:solidFill>
                  <a:schemeClr val="dk1"/>
                </a:solidFill>
              </a:rPr>
              <a:t>기각역</a:t>
            </a:r>
            <a:r>
              <a:rPr lang="ko-KR" sz="2000" dirty="0">
                <a:solidFill>
                  <a:schemeClr val="dk1"/>
                </a:solidFill>
              </a:rPr>
              <a:t> </a:t>
            </a:r>
            <a:r>
              <a:rPr lang="en-US" altLang="ko-KR" sz="2000" dirty="0">
                <a:solidFill>
                  <a:schemeClr val="dk1"/>
                </a:solidFill>
              </a:rPr>
              <a:t>: </a:t>
            </a:r>
            <a:r>
              <a:rPr lang="ko-KR" sz="2000" dirty="0" err="1">
                <a:solidFill>
                  <a:schemeClr val="dk1"/>
                </a:solidFill>
              </a:rPr>
              <a:t>검정통계량의</a:t>
            </a:r>
            <a:r>
              <a:rPr lang="ko-KR" sz="2000" dirty="0">
                <a:solidFill>
                  <a:schemeClr val="dk1"/>
                </a:solidFill>
              </a:rPr>
              <a:t> 분포에서 유의수준 </a:t>
            </a:r>
            <a:r>
              <a:rPr lang="en-US" altLang="ko-KR" sz="2000" dirty="0">
                <a:solidFill>
                  <a:schemeClr val="dk1"/>
                </a:solidFill>
              </a:rPr>
              <a:t>a</a:t>
            </a:r>
            <a:r>
              <a:rPr lang="ko-KR" sz="2000" dirty="0">
                <a:solidFill>
                  <a:schemeClr val="dk1"/>
                </a:solidFill>
              </a:rPr>
              <a:t>의 크기에 해당하는 영역으로 계산된 </a:t>
            </a:r>
            <a:r>
              <a:rPr lang="ko-KR" sz="2000" dirty="0" err="1">
                <a:solidFill>
                  <a:schemeClr val="dk1"/>
                </a:solidFill>
              </a:rPr>
              <a:t>검정통계량의</a:t>
            </a:r>
            <a:r>
              <a:rPr lang="ko-KR" sz="2000" dirty="0">
                <a:solidFill>
                  <a:schemeClr val="dk1"/>
                </a:solidFill>
              </a:rPr>
              <a:t> 유의성을 판정하는 기준이 된다</a:t>
            </a:r>
            <a:r>
              <a:rPr lang="en-US" altLang="ko-KR" sz="2000" dirty="0">
                <a:solidFill>
                  <a:schemeClr val="dk1"/>
                </a:solidFill>
              </a:rPr>
              <a:t>.</a:t>
            </a:r>
            <a:endParaRPr lang="ko-KR" sz="2000" dirty="0">
              <a:solidFill>
                <a:schemeClr val="dk1"/>
              </a:solidFill>
            </a:endParaRP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DE50E398-1262-49D4-AE2B-6DAEC838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581" y="2814940"/>
            <a:ext cx="2197553" cy="15826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F4D89-111C-4ABF-8B31-A7663FC58529}"/>
              </a:ext>
            </a:extLst>
          </p:cNvPr>
          <p:cNvSpPr txBox="1"/>
          <p:nvPr/>
        </p:nvSpPr>
        <p:spPr>
          <a:xfrm>
            <a:off x="6369353" y="449459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/>
              <a:t> 검정통계량 수식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8B9C64-71F9-4EDA-8543-5188C1586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654" y="3055745"/>
            <a:ext cx="4273548" cy="10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유의수준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표본평균이 모평균과 같은데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표본평균이 모평균과 다르다 라고 선택하는 오류를 범할 허용한계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0.01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의료 계통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0.05 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논문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0.10 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사회과학 등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신뢰도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검정하려는 </a:t>
            </a: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귀무가설이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참인 경우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이를 옳다고 판단하는 확률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547925875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 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유의수준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(</a:t>
                      </a:r>
                      <a:r>
                        <a:rPr lang="en-US" sz="2400" b="0" i="0" u="none" strike="noStrike" noProof="0" dirty="0"/>
                        <a:t>α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)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 결정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13</a:t>
            </a:r>
            <a:r>
              <a:rPr lang="en-US" altLang="ko-KR" sz="1400" dirty="0" smtClean="0">
                <a:latin typeface="Century" panose="02040604050505020304" pitchFamily="18" charset="0"/>
              </a:rPr>
              <a:t> </a:t>
            </a:r>
            <a:r>
              <a:rPr lang="en-US" altLang="ko-KR" sz="1400" dirty="0">
                <a:latin typeface="Century" panose="02040604050505020304" pitchFamily="18" charset="0"/>
              </a:rPr>
              <a:t>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2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유의확률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(p-Value)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: </a:t>
            </a: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귀무가설이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 </a:t>
            </a: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맞다고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 </a:t>
            </a:r>
            <a:r>
              <a:rPr lang="ko-KR" altLang="en-US" sz="2800" dirty="0" err="1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가정할때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얻은 결과보다 극단적인 결과가 실제로 관측될 확률</a:t>
            </a:r>
            <a:endParaRPr lang="ko-KR" altLang="en-US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endParaRPr lang="ko-KR" altLang="en-US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endParaRPr lang="ko-KR" altLang="en-US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          </a:t>
            </a:r>
            <a:endParaRPr lang="ko-KR" altLang="en-US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841390334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 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/>
                        </a:rPr>
                        <a:t>유의확률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- 14 -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2">
            <a:extLst>
              <a:ext uri="{FF2B5EF4-FFF2-40B4-BE49-F238E27FC236}">
                <a16:creationId xmlns:a16="http://schemas.microsoft.com/office/drawing/2014/main" id="{AF0F32BD-A9C5-470E-BDB6-76FC97AA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23" y="3393620"/>
            <a:ext cx="1822601" cy="1316566"/>
          </a:xfrm>
          <a:prstGeom prst="rect">
            <a:avLst/>
          </a:prstGeom>
        </p:spPr>
      </p:pic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3122AC3-B73F-4D8C-866C-5DD4C7401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050" y="2928117"/>
            <a:ext cx="2743200" cy="3175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A2F1E-E1DF-4C3A-ABF1-77C5256103D3}"/>
              </a:ext>
            </a:extLst>
          </p:cNvPr>
          <p:cNvSpPr txBox="1"/>
          <p:nvPr/>
        </p:nvSpPr>
        <p:spPr>
          <a:xfrm>
            <a:off x="491067" y="299478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아래 수식을 통해 </a:t>
            </a:r>
            <a:r>
              <a:rPr lang="ko-KR" altLang="en-US" dirty="0" err="1"/>
              <a:t>나온값을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366C6-EA31-4CEF-A411-0A74F10AC2CB}"/>
              </a:ext>
            </a:extLst>
          </p:cNvPr>
          <p:cNvSpPr txBox="1"/>
          <p:nvPr/>
        </p:nvSpPr>
        <p:spPr>
          <a:xfrm>
            <a:off x="7928426" y="405190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정규 분포도에 </a:t>
            </a:r>
            <a:r>
              <a:rPr lang="ko-KR" altLang="en-US" dirty="0" err="1"/>
              <a:t>대입을하고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1  - </a:t>
            </a:r>
            <a:r>
              <a:rPr lang="ko-KR" altLang="en-US" dirty="0" err="1" smtClean="0"/>
              <a:t>대입한값</a:t>
            </a:r>
            <a:r>
              <a:rPr lang="ko-KR" altLang="en-US" dirty="0" smtClean="0"/>
              <a:t> </a:t>
            </a:r>
            <a:r>
              <a:rPr lang="ko-KR" altLang="en-US" dirty="0"/>
              <a:t>= </a:t>
            </a:r>
            <a:r>
              <a:rPr lang="ko-KR" altLang="en-US" dirty="0" err="1"/>
              <a:t>p-value가</a:t>
            </a:r>
            <a:r>
              <a:rPr lang="ko-KR" altLang="en-US" dirty="0"/>
              <a:t> 된다.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C5F0F-D810-49F1-8FEE-204CF45ABFDE}"/>
              </a:ext>
            </a:extLst>
          </p:cNvPr>
          <p:cNvSpPr txBox="1"/>
          <p:nvPr/>
        </p:nvSpPr>
        <p:spPr>
          <a:xfrm>
            <a:off x="4721850" y="610325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/>
              <a:t>정규 분포도</a:t>
            </a:r>
            <a:endParaRPr 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6BC23E-8E94-473F-9D26-50289BA8F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76" y="4976174"/>
            <a:ext cx="4273548" cy="10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1749710846"/>
              </p:ext>
            </p:extLst>
          </p:nvPr>
        </p:nvGraphicFramePr>
        <p:xfrm>
          <a:off x="34263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303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4000" b="1" dirty="0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dirty="0" smtClean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두 평균의 비교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1455221085"/>
              </p:ext>
            </p:extLst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7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□ 검정의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종류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▷ 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표본집단의 크기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모집단의 분산 값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따른 검정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∙ z-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단일표본 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2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독립표본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∙ 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단일표본 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독립표본 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대응표본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 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모집단의 분산 값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따른 검정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∙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카이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제곱 검정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단일모집단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∙ 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독립모집단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『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평균의 비교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』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들어가기 전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 (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통계학적 검정법 일람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15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1297860" y="4168877"/>
            <a:ext cx="570271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53190" y="5378229"/>
            <a:ext cx="2275993" cy="74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☞회귀분석</a:t>
            </a:r>
            <a:endParaRPr lang="ko-KR" altLang="en-US" sz="2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37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1101826280"/>
              </p:ext>
            </p:extLst>
          </p:nvPr>
        </p:nvGraphicFramePr>
        <p:xfrm>
          <a:off x="3776200" y="1483299"/>
          <a:ext cx="73290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53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가설 설정 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두 평균의 비교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56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상관분석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1795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회귀분석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4429"/>
                  </a:ext>
                </a:extLst>
              </a:tr>
              <a:tr h="8769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로지스틱 회귀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874473"/>
                  </a:ext>
                </a:extLst>
              </a:tr>
            </a:tbl>
          </a:graphicData>
        </a:graphic>
      </p:graphicFrame>
      <p:graphicFrame>
        <p:nvGraphicFramePr>
          <p:cNvPr id="6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1804891797"/>
              </p:ext>
            </p:extLst>
          </p:nvPr>
        </p:nvGraphicFramePr>
        <p:xfrm>
          <a:off x="890815" y="1570384"/>
          <a:ext cx="27475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 b="1" dirty="0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CONTENTS </a:t>
                      </a: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□ 비모수검정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▷ 순위검정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Mann-Whitney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순위검정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Wilcoxon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 </a:t>
            </a:r>
            <a:r>
              <a:rPr lang="en-US" altLang="ko-KR" sz="2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Kruskal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-Wallis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H-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 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Freidman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반복측정검정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『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평균의 비교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』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들어가기 전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 (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통계학적 검정법 일람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16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□ 사후검정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다중비교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▷ 분산분석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Tukey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HSD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카이제곱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중앙값 검정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 </a:t>
            </a:r>
            <a:r>
              <a:rPr lang="en-US" altLang="ko-KR" sz="2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Bonferroni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교정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 </a:t>
            </a:r>
            <a:r>
              <a:rPr lang="en-US" altLang="ko-KR" sz="2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Scheffe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방법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어디서든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효과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(look-elsewhere effect)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『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평균의 비교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』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들어가기 전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 (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통계학적 검정법 일람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17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07657" y="1526465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□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분포에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의한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 평균차이 검정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『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평균의 비교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』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를 들어가기 전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 (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통계학적 검정법 일람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18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8113" y="2421038"/>
            <a:ext cx="1114174" cy="307777"/>
          </a:xfrm>
          <a:prstGeom prst="rect">
            <a:avLst/>
          </a:prstGeom>
          <a:noFill/>
          <a:ln w="444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632" y="3047292"/>
            <a:ext cx="1770993" cy="52322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분산의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동질성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등분산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365" y="3931166"/>
            <a:ext cx="1655380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 표본 평균 검정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364" y="4395849"/>
            <a:ext cx="165538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두 표본 평균 검정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364" y="5322521"/>
            <a:ext cx="165538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다표본 평균 검정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366" y="5885614"/>
            <a:ext cx="1655380" cy="4693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이원분산분석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(Two-way </a:t>
            </a:r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Anova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2885023" y="3324530"/>
            <a:ext cx="530982" cy="52395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</a:t>
            </a:r>
            <a:endParaRPr lang="en-US" altLang="ko-KR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29819" y="3931165"/>
            <a:ext cx="165538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Student T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8757" y="4393739"/>
            <a:ext cx="163644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독립표본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T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8757" y="4847144"/>
            <a:ext cx="163644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대응표본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T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9820" y="5322520"/>
            <a:ext cx="1655381" cy="4693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일원분산분석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(One-way </a:t>
            </a:r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Anova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02742" y="5406599"/>
            <a:ext cx="165538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다중비교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9300" y="3044287"/>
            <a:ext cx="1770993" cy="52322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비모수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3788" y="4354576"/>
            <a:ext cx="165538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두 표본 평균 검정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3788" y="5281248"/>
            <a:ext cx="165538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다표본 평균 검정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33790" y="5760261"/>
            <a:ext cx="165538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Friendman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검정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57181" y="4352466"/>
            <a:ext cx="215415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Mann-Whitney U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57181" y="4805871"/>
            <a:ext cx="299909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Wilcoxon Paired-sample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57181" y="5307931"/>
            <a:ext cx="1655381" cy="253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Kruskal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-Wallis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검정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00655" y="5298544"/>
            <a:ext cx="1655381" cy="2539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Tukey</a:t>
            </a:r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-Type </a:t>
            </a:r>
            <a:r>
              <a:rPr lang="ko-KR" altLang="en-US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다중비교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4143" y="3585405"/>
            <a:ext cx="0" cy="2604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232636" y="3578017"/>
            <a:ext cx="1610" cy="2331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5" idx="1"/>
          </p:cNvCxnSpPr>
          <p:nvPr/>
        </p:nvCxnSpPr>
        <p:spPr>
          <a:xfrm>
            <a:off x="394143" y="4084612"/>
            <a:ext cx="231222" cy="443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889" y="4541811"/>
            <a:ext cx="231222" cy="443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890" y="5477228"/>
            <a:ext cx="231222" cy="443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8887" y="6181423"/>
            <a:ext cx="231222" cy="443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80745" y="4093449"/>
            <a:ext cx="249074" cy="2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286004" y="4540136"/>
            <a:ext cx="249074" cy="2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75493" y="5486071"/>
            <a:ext cx="249074" cy="2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67352" y="5559637"/>
            <a:ext cx="249074" cy="2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232635" y="4503350"/>
            <a:ext cx="299527" cy="2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7" idx="1"/>
          </p:cNvCxnSpPr>
          <p:nvPr/>
        </p:nvCxnSpPr>
        <p:spPr>
          <a:xfrm>
            <a:off x="6240400" y="5430801"/>
            <a:ext cx="293388" cy="43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8" idx="1"/>
          </p:cNvCxnSpPr>
          <p:nvPr/>
        </p:nvCxnSpPr>
        <p:spPr>
          <a:xfrm flipV="1">
            <a:off x="6240400" y="5898761"/>
            <a:ext cx="293390" cy="3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198055" y="4503350"/>
            <a:ext cx="249074" cy="2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3"/>
            <a:endCxn id="31" idx="1"/>
          </p:cNvCxnSpPr>
          <p:nvPr/>
        </p:nvCxnSpPr>
        <p:spPr>
          <a:xfrm flipV="1">
            <a:off x="8189170" y="5434889"/>
            <a:ext cx="268011" cy="2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02925" y="5449285"/>
            <a:ext cx="1854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290148" y="2590398"/>
            <a:ext cx="1" cy="432869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114407" y="2583293"/>
            <a:ext cx="1" cy="432869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" idx="1"/>
          </p:cNvCxnSpPr>
          <p:nvPr/>
        </p:nvCxnSpPr>
        <p:spPr>
          <a:xfrm flipV="1">
            <a:off x="1269128" y="2574927"/>
            <a:ext cx="2358985" cy="56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765932" y="2590907"/>
            <a:ext cx="2358985" cy="56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154625" y="3179777"/>
            <a:ext cx="4034675" cy="3005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164343" y="3538912"/>
            <a:ext cx="719528" cy="487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015300" y="3585405"/>
            <a:ext cx="8828" cy="200746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4" idx="3"/>
          </p:cNvCxnSpPr>
          <p:nvPr/>
        </p:nvCxnSpPr>
        <p:spPr>
          <a:xfrm flipV="1">
            <a:off x="2022977" y="3771749"/>
            <a:ext cx="939807" cy="738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89995" y="2239646"/>
            <a:ext cx="42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43883" y="2219679"/>
            <a:ext cx="81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아니요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2470" y="3632262"/>
            <a:ext cx="42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42963" y="3276039"/>
            <a:ext cx="81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아니요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3269" y="2882704"/>
            <a:ext cx="5843745" cy="366751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검정력 강함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163016" y="2882703"/>
            <a:ext cx="5843745" cy="366751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검정력 약함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2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검정의 정의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Student 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모집단의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분산이나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표준편차를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알지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못할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모집단에서 얻은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표본으로부터 추정된 분산이나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추정된 표준편차를 가지고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</a:t>
            </a:r>
            <a:r>
              <a:rPr lang="en-US" altLang="ko-KR" sz="2400" i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i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분포에 의거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하여 검정하는 방법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『T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분포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』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란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(1/2)?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-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자유도에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 형태가 달라지는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가족분포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family distribution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이며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평균이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이고 좌우대칭의 분포인 정규분포이고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표준편차가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큰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분포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 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검정과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분포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19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502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『T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분포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』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란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(2/2)?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자유도에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따른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분포의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형태는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자유도의 값이 커질수록 즉 ∞에 가까우면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분포는 표준정규분포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Z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분포에 가까워지게 됨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 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검정과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분포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20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58"/>
          <a:stretch/>
        </p:blipFill>
        <p:spPr>
          <a:xfrm>
            <a:off x="1269092" y="3672210"/>
            <a:ext cx="2591825" cy="2086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3501" y="5891511"/>
            <a:ext cx="2163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T</a:t>
            </a:r>
            <a:r>
              <a:rPr lang="ko-KR" altLang="en-US" dirty="0" smtClean="0"/>
              <a:t>분포</a:t>
            </a:r>
            <a:r>
              <a:rPr lang="en-US" altLang="ko-KR" dirty="0"/>
              <a:t> </a:t>
            </a:r>
            <a:r>
              <a:rPr lang="ko-KR" altLang="en-US" dirty="0" smtClean="0"/>
              <a:t>확률밀도함수 </a:t>
            </a:r>
            <a:r>
              <a:rPr lang="en-US" altLang="ko-KR" dirty="0" smtClean="0"/>
              <a:t>&gt;</a:t>
            </a:r>
            <a:endParaRPr lang="ko-KR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89" y="3672210"/>
            <a:ext cx="3261472" cy="20869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53652" y="5796769"/>
            <a:ext cx="2352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정규분포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확률밀도함수 </a:t>
            </a:r>
            <a:r>
              <a:rPr lang="en-US" altLang="ko-KR" dirty="0" smtClean="0"/>
              <a:t>&gt;</a:t>
            </a:r>
            <a:endParaRPr lang="ko-KR" alt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60917" y="4417569"/>
            <a:ext cx="216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◀ 검정색 그래프가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표준정규분포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57561" y="4437066"/>
            <a:ext cx="216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◀ 빨간색 그래프가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표준정규분포</a:t>
            </a:r>
          </a:p>
        </p:txBody>
      </p:sp>
    </p:spTree>
    <p:extLst>
      <p:ext uri="{BB962C8B-B14F-4D97-AF65-F5344CB8AC3E}">
        <p14:creationId xmlns:p14="http://schemas.microsoft.com/office/powerpoint/2010/main" val="7680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</a:t>
            </a:r>
            <a:r>
              <a:rPr lang="ko-KR" altLang="en-US" sz="24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가설검정과 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- R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코드소스실행을 통해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도출된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이용해서 가설검정을 할 시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p-Value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값과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유의수준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l-GR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; 0.1/0.05/0.01)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값의 비교를 통해 검정 가능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</a:t>
            </a:r>
            <a:r>
              <a:rPr lang="en-US" altLang="ko-KR" sz="24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24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값에 따른 귀무가설</a:t>
            </a:r>
            <a:r>
              <a:rPr lang="en-US" altLang="ko-KR" sz="2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대립가설 채택</a:t>
            </a:r>
            <a:endParaRPr lang="en-US" altLang="ko-KR" sz="2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▶ 도출된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〈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유의수준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l-GR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☞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 기각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대립가설 채택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 도출된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〉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유의수준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l-GR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☞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 유지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대립가설 기각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가설의 설정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21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대략적 이해를 위한 </a:t>
            </a:r>
            <a:r>
              <a:rPr lang="ko-KR" altLang="en-US" sz="2000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 상의 적용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〈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l-GR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(=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0.05)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☞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노란 영역 내에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영역 존재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 〉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l-GR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(=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0.05) ☞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노란 영역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흰색 영역 내에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영역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22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54" y="3985928"/>
            <a:ext cx="3340143" cy="17387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573567"/>
            <a:ext cx="2958126" cy="114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실행으로 도출된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값에 의거하여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존재한다고 볼 수 있는 영역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노란색 영역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▶의 경우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☞ </a:t>
            </a:r>
            <a:r>
              <a:rPr lang="ko-KR" altLang="en-US" sz="1200" i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 기각</a:t>
            </a:r>
            <a:endParaRPr lang="en-US" altLang="ko-KR" sz="1200" i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i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i="1" u="sng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대립가설 채택</a:t>
            </a:r>
            <a:endParaRPr lang="en-US" altLang="ko-KR" sz="1200" i="1" u="sng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91944" y="4730614"/>
            <a:ext cx="762373" cy="75516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91944" y="4721921"/>
            <a:ext cx="2065656" cy="7960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56842" y="3556284"/>
            <a:ext cx="2958126" cy="114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실행으로 도출된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값에 의거하여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존재한다고 볼 수 있는 영역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흰색 영역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▷의 경우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☞ </a:t>
            </a:r>
            <a:r>
              <a:rPr lang="ko-KR" altLang="en-US" sz="1200" i="1" u="sng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 유지</a:t>
            </a:r>
            <a:endParaRPr lang="en-US" altLang="ko-KR" sz="1200" i="1" u="sng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i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i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대립가설 기각</a:t>
            </a:r>
            <a:endParaRPr lang="en-US" altLang="ko-KR" sz="1200" i="1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903159" y="4698408"/>
            <a:ext cx="1452608" cy="32831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79063" y="5707704"/>
            <a:ext cx="2958126" cy="4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양측검정의 경우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37" y="3929883"/>
            <a:ext cx="3340143" cy="177272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466146" y="5688268"/>
            <a:ext cx="2958126" cy="4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우측 단측검정의 경우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64297" y="3578824"/>
            <a:ext cx="2958126" cy="114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실행으로 도출된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값에 의거하여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존재한다고 볼 수 있는 영역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노란색 영역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▶의 경우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☞ </a:t>
            </a:r>
            <a:r>
              <a:rPr lang="ko-KR" altLang="en-US" sz="1200" i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 기각</a:t>
            </a:r>
            <a:endParaRPr lang="en-US" altLang="ko-KR" sz="1200" i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i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i="1" u="sng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대립가설 채택</a:t>
            </a:r>
            <a:endParaRPr lang="en-US" altLang="ko-KR" sz="1200" i="1" u="sng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56241" y="4727178"/>
            <a:ext cx="1862919" cy="6977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021139" y="3561541"/>
            <a:ext cx="2958126" cy="114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실행으로 도출된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값에 의거하여</a:t>
            </a:r>
            <a:endParaRPr lang="en-US" altLang="ko-KR" sz="12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P-Value</a:t>
            </a:r>
            <a:r>
              <a:rPr lang="ko-KR" altLang="en-US" sz="12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존재한다고 볼 수 있는 영역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흰색 영역 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▷의 경우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☞ </a:t>
            </a:r>
            <a:r>
              <a:rPr lang="ko-KR" altLang="en-US" sz="1200" i="1" u="sng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 유지</a:t>
            </a:r>
            <a:endParaRPr lang="en-US" altLang="ko-KR" sz="1200" i="1" u="sng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i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1200" i="1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대립가설 기각</a:t>
            </a:r>
            <a:endParaRPr lang="en-US" altLang="ko-KR" sz="1200" i="1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8924954" y="4703665"/>
            <a:ext cx="1595111" cy="170975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427779" y="4603531"/>
            <a:ext cx="10511" cy="112460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610853" y="4270871"/>
            <a:ext cx="1679758" cy="4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14723" y="4307659"/>
            <a:ext cx="1679758" cy="4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/2</a:t>
            </a:r>
            <a:endParaRPr lang="en-US" altLang="ko-KR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454189" y="4661341"/>
            <a:ext cx="10511" cy="112460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442159" y="4650831"/>
            <a:ext cx="10511" cy="112460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642513" y="4323422"/>
            <a:ext cx="1679758" cy="4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α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/2 </a:t>
            </a:r>
          </a:p>
        </p:txBody>
      </p:sp>
    </p:spTree>
    <p:extLst>
      <p:ext uri="{BB962C8B-B14F-4D97-AF65-F5344CB8AC3E}">
        <p14:creationId xmlns:p14="http://schemas.microsoft.com/office/powerpoint/2010/main" val="37024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『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단일표본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』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정의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모집단의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분산을 알지 못할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때</a:t>
            </a: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「모집단에서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추출된 표본의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평균」 과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「연구자가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이론적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경험적 배경으로 설정한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수」 를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비교 검정하는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(One-sample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23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502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『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단일표본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』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예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1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(One-sample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24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059"/>
              </p:ext>
            </p:extLst>
          </p:nvPr>
        </p:nvGraphicFramePr>
        <p:xfrm>
          <a:off x="493188" y="2329841"/>
          <a:ext cx="11200524" cy="3808608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0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926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표본을 통한 고혈압환자군의 평균적 수축기혈압 예측</a:t>
                      </a:r>
                      <a:endParaRPr lang="en-US" altLang="ko-KR" sz="24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9D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408"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 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고혈압환자들의 수축기혈압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(SBP)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은 평균적으로 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150mmHg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 알려져 있음</a:t>
                      </a:r>
                      <a:endParaRPr lang="en-US" altLang="ko-KR" sz="24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</a:t>
                      </a:r>
                      <a:r>
                        <a:rPr lang="en-US" altLang="ko-KR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고혈압환자들로 구성된 하나의 모집단이 있음</a:t>
                      </a:r>
                      <a:endParaRPr lang="en-US" altLang="ko-KR" sz="24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모집단으로부터 표본을 추출하여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단일표본 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실시</a:t>
                      </a:r>
                      <a:endParaRPr lang="en-US" altLang="ko-KR" sz="24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모집단의 평균적 수축기혈압도 동일하게 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150mmHg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일지 어떨지 해석</a:t>
                      </a:r>
                      <a:endParaRPr lang="en-US" altLang="ko-KR" sz="24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6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『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단일표본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』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예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1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(One-sample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25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46830"/>
              </p:ext>
            </p:extLst>
          </p:nvPr>
        </p:nvGraphicFramePr>
        <p:xfrm>
          <a:off x="550607" y="2351821"/>
          <a:ext cx="11218606" cy="3627120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1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 설정</a:t>
                      </a: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▷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모집단 평균 수축기 혈압도 동일하게 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150mmHg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이다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▶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모집단 평균 수축기 혈압은 동일한 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150mmHg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아니다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R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구현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파일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“1.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.R”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실행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결과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도출된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p-Value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값이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0.0007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유의수준값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보다 작게 나옴</a:t>
                      </a: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해석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유의수준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0.05(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신뢰도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95%)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에서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모집단의 평균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SBP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는</a:t>
                      </a: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150mmHg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 아니라고 할 수 있다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 (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▶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 기각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대립가설 채택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4004071883"/>
              </p:ext>
            </p:extLst>
          </p:nvPr>
        </p:nvGraphicFramePr>
        <p:xfrm>
          <a:off x="34263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91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7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가설 설정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2943627408"/>
              </p:ext>
            </p:extLst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독립표본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검정의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각기 다른 두 모집단의 속성인 평균을 비교하기 위하여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모집단으로부터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표본들을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각각 독립적으로 추출한 후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표본의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평균들을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비교해서 모집단의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유사성을 검정하는 방법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(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독립표본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Z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검정과 유사한 방법으로 보이지만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독립표본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검정은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모집단의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분산을 알지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못한 상태에서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표본의 평균을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가지고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모집단을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비교하기에 표준오차의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계산이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상이함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독립표본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(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Two-independent-samples T-test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26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502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『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독립표본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』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예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1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독립표본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</a:t>
                      </a:r>
                      <a:r>
                        <a:rPr lang="ko-KR" altLang="en-US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Two-independent-samples T-test</a:t>
                      </a:r>
                      <a:r>
                        <a:rPr lang="en-US" altLang="ko-KR" sz="2400" b="1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en-US" altLang="ko-KR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27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5332"/>
              </p:ext>
            </p:extLst>
          </p:nvPr>
        </p:nvGraphicFramePr>
        <p:xfrm>
          <a:off x="569388" y="2279736"/>
          <a:ext cx="11200524" cy="3883069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0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99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각기 다른 치료를 받은 두 그룹 간의 수축기혈압 유사성 유무 </a:t>
                      </a:r>
                      <a:endParaRPr lang="en-US" altLang="ko-KR" sz="24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9D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077"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</a:t>
                      </a:r>
                      <a:r>
                        <a:rPr lang="en-US" altLang="ko-KR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라는 치료를 받은 그룹</a:t>
                      </a:r>
                      <a:r>
                        <a:rPr lang="en-US" altLang="ko-KR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G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1 30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명이 있음</a:t>
                      </a:r>
                      <a:endParaRPr lang="en-US" altLang="ko-KR" sz="24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B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라는 치료를 받은 그룹</a:t>
                      </a:r>
                      <a:r>
                        <a:rPr lang="en-US" altLang="ko-KR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G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2 30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명이 있음</a:t>
                      </a:r>
                      <a:endParaRPr lang="en-US" altLang="ko-KR" sz="24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 A, B 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각각을 모집단으로 하는 두 독립표본을 추출하여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독립표본 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실시</a:t>
                      </a: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</a:t>
                      </a:r>
                      <a:r>
                        <a:rPr lang="en-US" altLang="ko-KR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A, B 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모집단 간에 수축기혈압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(SBP)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서로 다를지 같을지 해석</a:t>
                      </a:r>
                      <a:endParaRPr lang="en-US" altLang="ko-KR" sz="24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『</a:t>
            </a:r>
            <a:r>
              <a:rPr lang="ko-KR" altLang="en-US" sz="2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독립표본 </a:t>
            </a:r>
            <a:r>
              <a:rPr lang="en-US" altLang="ko-KR" sz="2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  <a:r>
              <a:rPr lang="en-US" altLang="ko-KR" sz="2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』</a:t>
            </a:r>
            <a:r>
              <a:rPr lang="ko-KR" altLang="en-US" sz="2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예</a:t>
            </a:r>
            <a:endParaRPr lang="en-US" altLang="ko-KR" sz="240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100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(One-sample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28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40002"/>
              </p:ext>
            </p:extLst>
          </p:nvPr>
        </p:nvGraphicFramePr>
        <p:xfrm>
          <a:off x="550607" y="2351821"/>
          <a:ext cx="11218606" cy="3627120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1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 설정</a:t>
                      </a: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▷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그룹 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G1, G2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간에 수축기혈압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(SBP)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다르지 않다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▶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 그룹 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G1, G2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간에 수축기혈압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(SBP)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 다르다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R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구현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파일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“2.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독립표본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.R”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실행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결과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도출된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p-Value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값이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0.7391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유의수준값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보다 크게 나옴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해석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유의수준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0.05(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신뢰도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95%)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에서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두 집단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G1, G2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의 평균은</a:t>
                      </a: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다르다고 할 수 없다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 (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▷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 유지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대립가설 기각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4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대응표본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검정의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알지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못하는 각기 다른 두 모집단의 속성인 평균을 비교하기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위하여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두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모집단으로부터 표본들을 추출하여 표본의 평균들을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비교함으로써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모집단의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평균을 비교하는 통계적 방법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(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이때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 모집단에서 추출된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표본들은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서로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대응적 또는 종속적인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것이어야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대응표본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(Two-matched-pair-samples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29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0" y="1523999"/>
            <a:ext cx="11964000" cy="5026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『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대응표본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』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예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1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대응표본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(Two-matched-pair-samples T-test)</a:t>
                      </a:r>
                      <a:endParaRPr lang="en-US" altLang="ko-KR"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30 -</a:t>
            </a:r>
            <a:endParaRPr lang="ko-KR" alt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44091"/>
              </p:ext>
            </p:extLst>
          </p:nvPr>
        </p:nvGraphicFramePr>
        <p:xfrm>
          <a:off x="493188" y="2279737"/>
          <a:ext cx="11200524" cy="3958225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00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62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방사선치료 받기 전</a:t>
                      </a: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받은 후의 몸무게 차이</a:t>
                      </a:r>
                      <a:endParaRPr lang="en-US" altLang="ko-KR" sz="24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rgbClr val="FFC9D7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597"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</a:t>
                      </a:r>
                      <a:r>
                        <a:rPr lang="en-US" altLang="ko-KR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 대상자</a:t>
                      </a:r>
                      <a:r>
                        <a:rPr lang="ko-KR" altLang="en-US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그룹의 몸무게를 측정함</a:t>
                      </a:r>
                      <a:endParaRPr lang="en-US" altLang="ko-KR" sz="2400" baseline="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2. </a:t>
                      </a:r>
                      <a:r>
                        <a:rPr lang="ko-KR" altLang="en-US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그 대상자 그룹에게 방사선 치료를 받게 함 </a:t>
                      </a:r>
                      <a:endParaRPr lang="en-US" altLang="ko-KR" sz="2400" baseline="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</a:t>
                      </a:r>
                      <a:r>
                        <a:rPr lang="en-US" altLang="ko-KR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그후</a:t>
                      </a:r>
                      <a:r>
                        <a:rPr lang="en-US" altLang="ko-KR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동일 대상자 그룹의 몸무게를 다시 측정한 후</a:t>
                      </a:r>
                      <a:r>
                        <a:rPr lang="en-US" altLang="ko-KR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대응표본 </a:t>
                      </a:r>
                      <a:r>
                        <a:rPr lang="en-US" altLang="ko-KR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실시</a:t>
                      </a:r>
                      <a:endParaRPr lang="en-US" altLang="ko-KR" sz="2400" baseline="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 </a:t>
                      </a:r>
                      <a:r>
                        <a:rPr lang="ko-KR" altLang="en-US" sz="2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대상자 그룹의 몸무게가 방사선치료 받기 전과 받은 후 차이가 있는지 해석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4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○ 『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대응표본 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』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예</a:t>
            </a:r>
            <a:endParaRPr lang="en-US" altLang="ko-KR" sz="2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1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단일표본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 </a:t>
                      </a:r>
                      <a:r>
                        <a:rPr lang="en-US" altLang="ko-KR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(One-sample T-test)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가설 설정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584837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31 </a:t>
            </a:r>
            <a:r>
              <a:rPr lang="en-US" altLang="ko-KR" dirty="0">
                <a:latin typeface="Century" panose="02040604050505020304" pitchFamily="18" charset="0"/>
              </a:rPr>
              <a:t>-</a:t>
            </a:r>
            <a:endParaRPr lang="ko-KR" altLang="en-US" dirty="0">
              <a:latin typeface="Century" panose="020406040505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7808"/>
              </p:ext>
            </p:extLst>
          </p:nvPr>
        </p:nvGraphicFramePr>
        <p:xfrm>
          <a:off x="550607" y="2351821"/>
          <a:ext cx="11218606" cy="3627120"/>
        </p:xfrm>
        <a:graphic>
          <a:graphicData uri="http://schemas.openxmlformats.org/drawingml/2006/table">
            <a:tbl>
              <a:tblPr firstRow="1" bandRow="1">
                <a:tableStyleId>{FF1ED82C-DFB5-433B-8B33-7B298AD14F54}</a:tableStyleId>
              </a:tblPr>
              <a:tblGrid>
                <a:gridCol w="1121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 설정</a:t>
                      </a: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▷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방사선치료를 받은 후에 받기 전의 몸무게와 차이는 없다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▶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대립가설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: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방사선치료를 받은 후에 받기 전의 몸무게와 차이가 있다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R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프로그램 구현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파일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“3.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대응표본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검정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.R”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실행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결과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도출된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p-Value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값이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0.0005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유의수준값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보다 작게 나옴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</a:t>
                      </a: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해석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]</a:t>
                      </a:r>
                      <a:r>
                        <a:rPr lang="ko-KR" altLang="en-US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유의수준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0.05(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신뢰도 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95%)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에서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받기 전과 받은 후 몸무게의</a:t>
                      </a:r>
                      <a:endParaRPr lang="en-US" altLang="ko-KR" sz="2000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          각 평균은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다르다고 할 수 있다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. (</a:t>
                      </a:r>
                      <a:r>
                        <a:rPr lang="en-US" altLang="ko-KR" sz="2000" baseline="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▶ 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 기각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대립가설 채택</a:t>
                      </a:r>
                      <a:r>
                        <a:rPr lang="en-US" altLang="ko-KR" sz="20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9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302447"/>
            <a:ext cx="11964000" cy="5247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참고자료 및 </a:t>
            </a:r>
            <a:r>
              <a:rPr lang="ko-KR" altLang="en-US" b="1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자료출처</a:t>
            </a:r>
            <a:endParaRPr lang="ko-KR" altLang="en-US" b="1" dirty="0">
              <a:latin typeface="+mn-ea"/>
              <a:ea typeface="+mn-ea"/>
            </a:endParaRPr>
          </a:p>
          <a:p>
            <a:endParaRPr lang="en-US" altLang="ko-KR" sz="11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  <a:hlinkClick r:id="rId3"/>
            </a:endParaRPr>
          </a:p>
          <a:p>
            <a:r>
              <a:rPr lang="ko-KR" altLang="en-US" sz="1200" dirty="0" smtClean="0">
                <a:ea typeface="나눔스퀘어_ac Bold" panose="020B0600000101010101" pitchFamily="50" charset="-127"/>
              </a:rPr>
              <a:t>세종대학교 </a:t>
            </a:r>
            <a:r>
              <a:rPr lang="ko-KR" altLang="en-US" sz="1200" dirty="0" err="1" smtClean="0">
                <a:ea typeface="나눔스퀘어_ac Bold" panose="020B0600000101010101" pitchFamily="50" charset="-127"/>
              </a:rPr>
              <a:t>미래교육원</a:t>
            </a:r>
            <a:r>
              <a:rPr lang="ko-KR" altLang="en-US" sz="1200" dirty="0" smtClean="0">
                <a:ea typeface="나눔스퀘어_ac Bold" panose="020B0600000101010101" pitchFamily="50" charset="-127"/>
              </a:rPr>
              <a:t> 경영학 </a:t>
            </a:r>
            <a:r>
              <a:rPr lang="ko-KR" altLang="en-US" sz="1200" dirty="0" err="1" smtClean="0">
                <a:ea typeface="나눔스퀘어_ac Bold" panose="020B0600000101010101" pitchFamily="50" charset="-127"/>
              </a:rPr>
              <a:t>주인교수</a:t>
            </a:r>
            <a:r>
              <a:rPr lang="ko-KR" altLang="en-US" sz="1200" dirty="0" smtClean="0">
                <a:ea typeface="나눔스퀘어_ac Bold" panose="020B0600000101010101" pitchFamily="50" charset="-127"/>
              </a:rPr>
              <a:t> </a:t>
            </a:r>
            <a:r>
              <a:rPr lang="ko-KR" altLang="en-US" sz="1200" dirty="0" err="1" smtClean="0">
                <a:ea typeface="나눔스퀘어_ac Bold" panose="020B0600000101010101" pitchFamily="50" charset="-127"/>
              </a:rPr>
              <a:t>노경섭</a:t>
            </a:r>
            <a:endParaRPr lang="en-US" altLang="ko-KR" sz="1200" dirty="0" smtClean="0">
              <a:ea typeface="나눔스퀘어_ac Bold" panose="020B0600000101010101" pitchFamily="50" charset="-127"/>
            </a:endParaRPr>
          </a:p>
          <a:p>
            <a:pPr lvl="2"/>
            <a:r>
              <a:rPr lang="en-US" altLang="ko-KR" sz="1200" dirty="0">
                <a:solidFill>
                  <a:schemeClr val="dk1"/>
                </a:solidFill>
                <a:ea typeface="나눔스퀘어_ac Bold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dk1"/>
                </a:solidFill>
                <a:ea typeface="나눔스퀘어_ac Bold"/>
                <a:hlinkClick r:id="rId4"/>
              </a:rPr>
              <a:t>www.youtube.com/watch?v=yNt3NnbsIzQ&amp;list=PLsri7w6p16vtEz_J1G7HQG-Rm8vpZPtPS&amp;index=1</a:t>
            </a:r>
            <a:endParaRPr lang="en-US" altLang="ko-KR" sz="1200" dirty="0" smtClean="0">
              <a:solidFill>
                <a:schemeClr val="dk1"/>
              </a:solidFill>
              <a:ea typeface="나눔스퀘어_ac Bold"/>
            </a:endParaRPr>
          </a:p>
          <a:p>
            <a:pPr lvl="2"/>
            <a:r>
              <a:rPr lang="ko-KR" altLang="en-US" sz="1200" dirty="0" smtClean="0">
                <a:solidFill>
                  <a:schemeClr val="dk1"/>
                </a:solidFill>
                <a:ea typeface="나눔스퀘어_ac Bold"/>
              </a:rPr>
              <a:t>앤디 필드의 유쾌한 </a:t>
            </a:r>
            <a:r>
              <a:rPr lang="en-US" altLang="ko-KR" sz="1200" dirty="0" smtClean="0">
                <a:solidFill>
                  <a:schemeClr val="dk1"/>
                </a:solidFill>
                <a:ea typeface="나눔스퀘어_ac Bold"/>
              </a:rPr>
              <a:t>R </a:t>
            </a:r>
            <a:r>
              <a:rPr lang="ko-KR" altLang="en-US" sz="1200" dirty="0" smtClean="0">
                <a:solidFill>
                  <a:schemeClr val="dk1"/>
                </a:solidFill>
                <a:ea typeface="나눔스퀘어_ac Bold"/>
              </a:rPr>
              <a:t>통계학</a:t>
            </a:r>
            <a:endParaRPr lang="en-US" altLang="ko-KR" sz="1200" dirty="0" smtClean="0">
              <a:solidFill>
                <a:schemeClr val="dk1"/>
              </a:solidFill>
              <a:ea typeface="나눔스퀘어_ac Bold"/>
            </a:endParaRPr>
          </a:p>
          <a:p>
            <a:pPr lvl="2"/>
            <a:r>
              <a:rPr lang="en-US" altLang="ko-KR" sz="1200" dirty="0">
                <a:solidFill>
                  <a:schemeClr val="dk1"/>
                </a:solidFill>
                <a:ea typeface="나눔스퀘어_ac Bold"/>
                <a:hlinkClick r:id="rId5"/>
              </a:rPr>
              <a:t>https://</a:t>
            </a:r>
            <a:r>
              <a:rPr lang="en-US" altLang="ko-KR" sz="1200" dirty="0" smtClean="0">
                <a:solidFill>
                  <a:schemeClr val="dk1"/>
                </a:solidFill>
                <a:ea typeface="나눔스퀘어_ac Bold"/>
                <a:hlinkClick r:id="rId5"/>
              </a:rPr>
              <a:t>www.aladin.co.kr/shop/wproduct.aspx?ItemId=182421450</a:t>
            </a:r>
            <a:endParaRPr lang="en-US" altLang="ko-KR" sz="1200" dirty="0" smtClean="0">
              <a:solidFill>
                <a:schemeClr val="dk1"/>
              </a:solidFill>
              <a:ea typeface="나눔스퀘어_ac Bold"/>
            </a:endParaRPr>
          </a:p>
          <a:p>
            <a:pPr lvl="2"/>
            <a:r>
              <a:rPr lang="ko-KR" altLang="en-US" sz="1200" dirty="0" smtClean="0">
                <a:solidFill>
                  <a:schemeClr val="dk1"/>
                </a:solidFill>
                <a:ea typeface="나눔스퀘어_ac Bold"/>
              </a:rPr>
              <a:t>데이터사이언스 </a:t>
            </a:r>
            <a:r>
              <a:rPr lang="ko-KR" altLang="en-US" sz="1200" dirty="0" err="1" smtClean="0">
                <a:solidFill>
                  <a:schemeClr val="dk1"/>
                </a:solidFill>
                <a:ea typeface="나눔스퀘어_ac Bold"/>
              </a:rPr>
              <a:t>를</a:t>
            </a:r>
            <a:r>
              <a:rPr lang="ko-KR" altLang="en-US" sz="1200" dirty="0" smtClean="0">
                <a:solidFill>
                  <a:schemeClr val="dk1"/>
                </a:solidFill>
                <a:ea typeface="나눔스퀘어_ac Bold"/>
              </a:rPr>
              <a:t> 위한 </a:t>
            </a:r>
            <a:r>
              <a:rPr lang="ko-KR" altLang="en-US" sz="1200" dirty="0" err="1" smtClean="0">
                <a:solidFill>
                  <a:schemeClr val="dk1"/>
                </a:solidFill>
                <a:ea typeface="나눔스퀘어_ac Bold"/>
              </a:rPr>
              <a:t>통계학입문</a:t>
            </a:r>
            <a:endParaRPr lang="en-US" altLang="ko-KR" sz="1200" dirty="0" smtClean="0">
              <a:solidFill>
                <a:schemeClr val="dk1"/>
              </a:solidFill>
              <a:ea typeface="나눔스퀘어_ac Bold"/>
            </a:endParaRPr>
          </a:p>
          <a:p>
            <a:pPr lvl="2"/>
            <a:r>
              <a:rPr lang="en-US" altLang="ko-KR" sz="1200" dirty="0">
                <a:solidFill>
                  <a:schemeClr val="dk1"/>
                </a:solidFill>
                <a:ea typeface="나눔스퀘어_ac Bold"/>
                <a:hlinkClick r:id="rId6"/>
              </a:rPr>
              <a:t>https://</a:t>
            </a:r>
            <a:r>
              <a:rPr lang="en-US" altLang="ko-KR" sz="1200" dirty="0" smtClean="0">
                <a:solidFill>
                  <a:schemeClr val="dk1"/>
                </a:solidFill>
                <a:ea typeface="나눔스퀘어_ac Bold"/>
                <a:hlinkClick r:id="rId6"/>
              </a:rPr>
              <a:t>pabi.smartlearn.io/courses/course-v1:POSTECH+DSB112+P2101/about</a:t>
            </a:r>
            <a:endParaRPr lang="en-US" altLang="ko-KR" sz="1200" dirty="0" smtClean="0">
              <a:solidFill>
                <a:schemeClr val="dk1"/>
              </a:solidFill>
              <a:ea typeface="나눔스퀘어_ac Bold"/>
            </a:endParaRPr>
          </a:p>
          <a:p>
            <a:pPr lvl="2"/>
            <a:r>
              <a:rPr lang="ko-KR" altLang="en-US" sz="1200" dirty="0" err="1" smtClean="0">
                <a:solidFill>
                  <a:schemeClr val="dk1"/>
                </a:solidFill>
                <a:ea typeface="나눔스퀘어_ac Bold"/>
              </a:rPr>
              <a:t>가설설정</a:t>
            </a:r>
            <a:r>
              <a:rPr lang="ko-KR" altLang="en-US" sz="1200" dirty="0" smtClean="0">
                <a:solidFill>
                  <a:schemeClr val="dk1"/>
                </a:solidFill>
                <a:ea typeface="나눔스퀘어_ac Bold"/>
              </a:rPr>
              <a:t> 참고 </a:t>
            </a:r>
            <a:r>
              <a:rPr lang="en-US" altLang="ko-KR" sz="1200" dirty="0" smtClean="0">
                <a:solidFill>
                  <a:schemeClr val="dk1"/>
                </a:solidFill>
                <a:ea typeface="나눔스퀘어_ac Bold"/>
              </a:rPr>
              <a:t>pdf</a:t>
            </a:r>
            <a:r>
              <a:rPr lang="ko-KR" altLang="en-US" sz="1200" dirty="0" smtClean="0">
                <a:solidFill>
                  <a:schemeClr val="dk1"/>
                </a:solidFill>
                <a:ea typeface="나눔스퀘어_ac Bold"/>
              </a:rPr>
              <a:t>자료 </a:t>
            </a:r>
            <a:endParaRPr lang="en-US" altLang="ko-KR" sz="1200" dirty="0" smtClean="0">
              <a:solidFill>
                <a:schemeClr val="dk1"/>
              </a:solidFill>
              <a:ea typeface="나눔스퀘어_ac Bold"/>
            </a:endParaRPr>
          </a:p>
          <a:p>
            <a:pPr lvl="2"/>
            <a:r>
              <a:rPr lang="en-US" altLang="ko-KR" sz="1200" dirty="0">
                <a:hlinkClick r:id="rId7"/>
              </a:rPr>
              <a:t>http://contents.kocw.or.kr/contents4/document/lec/2013/Konkuk/Choijaeheon/6.pdf</a:t>
            </a:r>
            <a:endParaRPr lang="en-US" altLang="ko-KR" sz="1200" dirty="0"/>
          </a:p>
          <a:p>
            <a:pPr lvl="2"/>
            <a:r>
              <a:rPr lang="ko-KR" altLang="en-US" sz="1200" dirty="0" smtClean="0">
                <a:solidFill>
                  <a:schemeClr val="dk1"/>
                </a:solidFill>
                <a:ea typeface="나눔스퀘어_ac Bold"/>
              </a:rPr>
              <a:t>가설검정 </a:t>
            </a:r>
            <a:r>
              <a:rPr lang="en-US" altLang="ko-KR" sz="1200" dirty="0" smtClean="0">
                <a:solidFill>
                  <a:schemeClr val="dk1"/>
                </a:solidFill>
                <a:ea typeface="나눔스퀘어_ac Bold"/>
              </a:rPr>
              <a:t>t</a:t>
            </a:r>
            <a:r>
              <a:rPr lang="ko-KR" altLang="en-US" sz="1200" dirty="0" smtClean="0">
                <a:solidFill>
                  <a:schemeClr val="dk1"/>
                </a:solidFill>
                <a:ea typeface="나눔스퀘어_ac Bold"/>
              </a:rPr>
              <a:t>분포 참고 </a:t>
            </a:r>
            <a:r>
              <a:rPr lang="en-US" altLang="ko-KR" sz="1200" dirty="0" smtClean="0">
                <a:solidFill>
                  <a:schemeClr val="dk1"/>
                </a:solidFill>
                <a:ea typeface="나눔스퀘어_ac Bold"/>
              </a:rPr>
              <a:t>pdf</a:t>
            </a:r>
            <a:r>
              <a:rPr lang="ko-KR" altLang="en-US" sz="1200" dirty="0" smtClean="0">
                <a:solidFill>
                  <a:schemeClr val="dk1"/>
                </a:solidFill>
                <a:ea typeface="나눔스퀘어_ac Bold"/>
              </a:rPr>
              <a:t>자료</a:t>
            </a:r>
            <a:endParaRPr lang="en-US" altLang="ko-KR" sz="1200" dirty="0" smtClean="0">
              <a:solidFill>
                <a:schemeClr val="dk1"/>
              </a:solidFill>
              <a:ea typeface="나눔스퀘어_ac Bold"/>
            </a:endParaRPr>
          </a:p>
          <a:p>
            <a:pPr lvl="2"/>
            <a:r>
              <a:rPr lang="en-US" altLang="ko-KR" sz="1200" dirty="0">
                <a:hlinkClick r:id="rId8"/>
              </a:rPr>
              <a:t>http://</a:t>
            </a:r>
            <a:r>
              <a:rPr lang="en-US" altLang="ko-KR" sz="1200" dirty="0" smtClean="0">
                <a:hlinkClick r:id="rId8"/>
              </a:rPr>
              <a:t>contents.kocw.net/KOCW/document/2016/ust/jusejong/7.pdf</a:t>
            </a:r>
            <a:endParaRPr lang="en-US" altLang="ko-KR" sz="1200" dirty="0" smtClean="0"/>
          </a:p>
          <a:p>
            <a:pPr lvl="2"/>
            <a:r>
              <a:rPr lang="en-US" altLang="ko-KR" sz="1200" dirty="0">
                <a:hlinkClick r:id="rId9"/>
              </a:rPr>
              <a:t>http://contents.kocw.or.kr/KOCW/document/2014/Hallym/hanyoungwook/14.pdf</a:t>
            </a:r>
            <a:endParaRPr lang="en-US" altLang="ko-KR" sz="1200" dirty="0" smtClean="0"/>
          </a:p>
          <a:p>
            <a:pPr lvl="2"/>
            <a:r>
              <a:rPr lang="ko-KR" altLang="en-US" sz="1200" dirty="0" smtClean="0"/>
              <a:t>가설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검정</a:t>
            </a:r>
            <a:r>
              <a:rPr lang="en-US" altLang="ko-KR" sz="1200" dirty="0" smtClean="0"/>
              <a:t>,p-value </a:t>
            </a:r>
            <a:r>
              <a:rPr lang="ko-KR" altLang="en-US" sz="1200" dirty="0" smtClean="0"/>
              <a:t>참고 블로그</a:t>
            </a:r>
            <a:endParaRPr lang="en-US" altLang="ko-KR" sz="1200" dirty="0" smtClean="0"/>
          </a:p>
          <a:p>
            <a:pPr lvl="2"/>
            <a:r>
              <a:rPr lang="en-US" altLang="ko-KR" sz="1200" dirty="0">
                <a:hlinkClick r:id="rId10"/>
              </a:rPr>
              <a:t>https://</a:t>
            </a:r>
            <a:r>
              <a:rPr lang="en-US" altLang="ko-KR" sz="1200" dirty="0" smtClean="0">
                <a:hlinkClick r:id="rId10"/>
              </a:rPr>
              <a:t>yeomko.tistory.com/37</a:t>
            </a:r>
            <a:endParaRPr lang="en-US" altLang="ko-KR" sz="1200" dirty="0" smtClean="0"/>
          </a:p>
          <a:p>
            <a:pPr lvl="2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11"/>
              </a:rPr>
              <a:t>https://brunch.co.kr/@jihoonleeh9l6/34</a:t>
            </a:r>
            <a:endParaRPr lang="en-US" altLang="ko-KR" sz="1200" dirty="0" smtClean="0"/>
          </a:p>
          <a:p>
            <a:pPr lvl="2"/>
            <a:r>
              <a:rPr lang="ko-KR" altLang="en-US" sz="1200" dirty="0" err="1" smtClean="0"/>
              <a:t>통계적방법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나무위키</a:t>
            </a:r>
            <a:endParaRPr lang="en-US" altLang="ko-KR" sz="1200" dirty="0" smtClean="0"/>
          </a:p>
          <a:p>
            <a:pPr lvl="2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12"/>
              </a:rPr>
              <a:t>https://namu.wiki/w/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12"/>
              </a:rPr>
              <a:t>통계적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12"/>
              </a:rPr>
              <a:t>%20</a:t>
            </a:r>
            <a:r>
              <a:rPr lang="ko-KR" altLang="en-US" sz="1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endParaRPr lang="en-US" altLang="ko-KR" sz="12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/>
            <a:r>
              <a:rPr lang="ko-KR" altLang="en-US" sz="1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스튜던트 </a:t>
            </a:r>
            <a:r>
              <a:rPr lang="en-US" altLang="ko-KR" sz="1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1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분포 위키백과</a:t>
            </a:r>
            <a:endParaRPr lang="en-US" altLang="ko-KR" sz="12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13"/>
              </a:rPr>
              <a:t>https://ko.wikipedia.org/wiki/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13"/>
              </a:rPr>
              <a:t>스튜던트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13"/>
              </a:rPr>
              <a:t>_t_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13"/>
              </a:rPr>
              <a:t>분포</a:t>
            </a:r>
            <a:endParaRPr lang="en-US" altLang="ko-KR" sz="1200" dirty="0"/>
          </a:p>
          <a:p>
            <a:pPr lvl="2"/>
            <a:r>
              <a:rPr lang="ko-KR" altLang="en-US" sz="1200" dirty="0" smtClean="0">
                <a:ea typeface="나눔스퀘어_ac Bold" panose="020B0600000101010101" pitchFamily="50" charset="-127"/>
              </a:rPr>
              <a:t>정규분포 위키백과</a:t>
            </a:r>
            <a:endParaRPr lang="en-US" altLang="ko-KR" sz="1200" dirty="0" smtClean="0">
              <a:ea typeface="나눔스퀘어_ac Bold" panose="020B0600000101010101" pitchFamily="50" charset="-127"/>
            </a:endParaRPr>
          </a:p>
          <a:p>
            <a:pPr lvl="2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https://ko.wikipedia.org/wiki/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정규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_</a:t>
            </a:r>
            <a:r>
              <a:rPr lang="ko-KR" altLang="en-US" sz="1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분포</a:t>
            </a:r>
            <a:endParaRPr lang="en-US" altLang="ko-KR" sz="12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/>
            <a:r>
              <a:rPr lang="ko-KR" altLang="en-US" sz="1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ko-KR" altLang="en-US" sz="1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</a:t>
            </a:r>
            <a:endParaRPr lang="en-US" altLang="ko-KR" sz="12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14"/>
              </a:rPr>
              <a:t>https://mansoostat.tistory.com/13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/>
            <a:endParaRPr lang="en-US" altLang="ko-KR" sz="1100" dirty="0"/>
          </a:p>
          <a:p>
            <a:pPr lvl="2"/>
            <a:endParaRPr lang="en-US" altLang="ko-KR" sz="1100" dirty="0"/>
          </a:p>
          <a:p>
            <a:pPr lvl="2"/>
            <a:endParaRPr lang="en-US" altLang="ko-KR" sz="1100" dirty="0">
              <a:solidFill>
                <a:schemeClr val="dk1"/>
              </a:solidFill>
              <a:ea typeface="나눔스퀘어_ac Bold"/>
            </a:endParaRPr>
          </a:p>
          <a:p>
            <a:pPr lvl="2"/>
            <a:endParaRPr lang="en-US" altLang="ko-KR" sz="1100" dirty="0" smtClean="0">
              <a:solidFill>
                <a:schemeClr val="dk1"/>
              </a:solidFill>
              <a:ea typeface="나눔스퀘어_ac Bold"/>
            </a:endParaRPr>
          </a:p>
          <a:p>
            <a:pPr lvl="2"/>
            <a:endParaRPr lang="en-US" altLang="ko-KR" sz="1100" dirty="0">
              <a:solidFill>
                <a:schemeClr val="dk1"/>
              </a:solidFill>
              <a:ea typeface="나눔스퀘어_ac Bold"/>
            </a:endParaRPr>
          </a:p>
          <a:p>
            <a:endParaRPr lang="en-US" altLang="ko-KR" sz="1100" dirty="0"/>
          </a:p>
          <a:p>
            <a:pPr lvl="2">
              <a:lnSpc>
                <a:spcPct val="150000"/>
              </a:lnSpc>
            </a:pPr>
            <a:endParaRPr lang="en-US" sz="1100" dirty="0">
              <a:solidFill>
                <a:schemeClr val="dk1"/>
              </a:solidFill>
              <a:ea typeface="나눔스퀘어_ac Bold"/>
            </a:endParaRPr>
          </a:p>
          <a:p>
            <a:pPr lvl="2">
              <a:lnSpc>
                <a:spcPct val="150000"/>
              </a:lnSpc>
            </a:pPr>
            <a:endParaRPr lang="en-US" sz="1100" dirty="0">
              <a:solidFill>
                <a:schemeClr val="dk1"/>
              </a:solidFill>
              <a:ea typeface="나눔스퀘어_ac Bold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239259018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참고자료 및 </a:t>
                      </a:r>
                      <a:r>
                        <a:rPr lang="ko-KR" altLang="en-US" sz="2400" b="1" dirty="0" err="1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자료출처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476995" y="6550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 smtClean="0">
                <a:latin typeface="Century" panose="02040604050505020304" pitchFamily="18" charset="0"/>
              </a:rPr>
              <a:t>32</a:t>
            </a:r>
            <a:r>
              <a:rPr lang="en-US" altLang="ko-KR" sz="1400" dirty="0" smtClean="0">
                <a:latin typeface="Century" panose="02040604050505020304" pitchFamily="18" charset="0"/>
              </a:rPr>
              <a:t> </a:t>
            </a:r>
            <a:r>
              <a:rPr lang="en-US" altLang="ko-KR" sz="1400" dirty="0">
                <a:latin typeface="Century" panose="02040604050505020304" pitchFamily="18" charset="0"/>
              </a:rPr>
              <a:t>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091435"/>
              </p:ext>
            </p:extLst>
          </p:nvPr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특성을 알고자 하는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연구의 대상이 되는 모든 개체들의 전체 집합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모수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모집단의 특성을 나타내는 값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연구를 위해서 모집단에서 추출된 일부 값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통계량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표본의 특성을 나타내는 결과치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모집단과 표본설정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- 1 -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어떤 사실이나 현상에 대한 법칙이나 결과를 얻어내기 위해 연구모델을 설계하는 과정 중 하나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검정하고자 하는 </a:t>
            </a: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모수에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대하여 </a:t>
            </a: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귀무가설과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대립가설로 설정한다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864142428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가설의 설정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- 2 -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2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모집단의 특성에 대한 통계적 가설을 모집단으로부터 추출한 표본을 사용하여 검토하는 통계적 </a:t>
            </a:r>
            <a:r>
              <a:rPr lang="ko-KR" altLang="en-US" sz="2800" dirty="0" smtClean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추론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통계적 유의성을 검정하는 것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426039247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</a:t>
            </a:r>
            <a:r>
              <a:rPr lang="en-US" altLang="ko-KR" dirty="0">
                <a:latin typeface="Century" panose="02040604050505020304" pitchFamily="18" charset="0"/>
              </a:rPr>
              <a:t>3</a:t>
            </a:r>
            <a:r>
              <a:rPr lang="en-US" altLang="ko-KR" sz="1400" dirty="0">
                <a:latin typeface="Century" panose="02040604050505020304" pitchFamily="18" charset="0"/>
              </a:rPr>
              <a:t>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통계적 가설 검정 절차는 5가지의 절차를 거칩니다.</a:t>
            </a:r>
            <a:endParaRPr lang="ko-KR" altLang="en-US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1. 유의수준의 결정, 귀무가설과 대립가설 설정</a:t>
            </a:r>
            <a:endParaRPr lang="ko-KR" altLang="en-US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2. 검정통계량 설정</a:t>
            </a:r>
            <a:endParaRPr lang="ko-KR" altLang="en-US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3. 기각역의 설정</a:t>
            </a:r>
            <a:endParaRPr lang="ko-KR" altLang="en-US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4. 검정통계량 계산</a:t>
            </a:r>
            <a:endParaRPr lang="ko-KR" altLang="en-US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ko-KR" altLang="en-US" sz="280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/>
              </a:rPr>
              <a:t>5. 통계적인 의사결정</a:t>
            </a:r>
            <a:endParaRPr lang="ko-KR" altLang="en-US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</a:pPr>
            <a:endParaRPr lang="ko-KR" altLang="en-US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가설검정의 절차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- 4 -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4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가설검정에 대한 예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어느 과자제품의 용량표기에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200g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이라 표기되어 있는데 질소 없이 순수하게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200g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인가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 개발한 전자제품이 과거의 같은 라인의 제품보다 전성비가 좋은 것이 사실인가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가설에 대한 답을 주는 것이 가설검정이다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표본을 통해 모집단 </a:t>
            </a:r>
            <a:r>
              <a:rPr lang="ko-KR" altLang="en-US" sz="2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모수에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대한 두 가지 가설을 놓고 통계적 의사결정</a:t>
            </a: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</a:p>
        </p:txBody>
      </p:sp>
      <p:graphicFrame>
        <p:nvGraphicFramePr>
          <p:cNvPr id="87" name="Google Shape;87;p4"/>
          <p:cNvGraphicFramePr/>
          <p:nvPr/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가설검정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- 5 -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1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모집단과 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Sample</a:t>
            </a: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평균은 같다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endParaRPr lang="en-US" altLang="ko-KR" sz="2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ko-KR" altLang="en-US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비교하는 값과 차이가 없다는 것을 기본개념으로 하는 가설</a:t>
            </a:r>
            <a:r>
              <a:rPr lang="en-US" altLang="ko-KR" sz="2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072749485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귀무가설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ury" panose="02040604050505020304" pitchFamily="18" charset="0"/>
              </a:rPr>
              <a:t>- 6 -</a:t>
            </a:r>
            <a:endParaRPr lang="ko-KR" alt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/>
        </p:nvGraphicFramePr>
        <p:xfrm>
          <a:off x="0" y="-1"/>
          <a:ext cx="12192000" cy="681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가설 설정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두 평균의 비교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상관 분석</a:t>
                      </a: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로지스틱 회귀 분석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tx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참고자료</a:t>
                      </a: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C3691ED-32AB-42B9-BEBE-1D7BAC1F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38" y="3952683"/>
            <a:ext cx="232442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40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5E42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2404</Words>
  <Application>Microsoft Office PowerPoint</Application>
  <PresentationFormat>와이드스크린</PresentationFormat>
  <Paragraphs>544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HY견고딕</vt:lpstr>
      <vt:lpstr>나눔고딕 ExtraBold</vt:lpstr>
      <vt:lpstr>나눔스퀘어_ac Bold</vt:lpstr>
      <vt:lpstr>나눔스퀘어_ac Light</vt:lpstr>
      <vt:lpstr>나눔스퀘어라운드 ExtraBold</vt:lpstr>
      <vt:lpstr>맑은 고딕</vt:lpstr>
      <vt:lpstr>Arial</vt:lpstr>
      <vt:lpstr>Calibri</vt:lpstr>
      <vt:lpstr>Century</vt:lpstr>
      <vt:lpstr>Wingdings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Allppt.com</dc:creator>
  <cp:lastModifiedBy>Chaejin Kim</cp:lastModifiedBy>
  <cp:revision>501</cp:revision>
  <dcterms:created xsi:type="dcterms:W3CDTF">2020-01-20T05:08:25Z</dcterms:created>
  <dcterms:modified xsi:type="dcterms:W3CDTF">2021-04-02T04:41:37Z</dcterms:modified>
</cp:coreProperties>
</file>