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53" r:id="rId4"/>
    <p:sldId id="260" r:id="rId5"/>
    <p:sldId id="390" r:id="rId6"/>
    <p:sldId id="389" r:id="rId7"/>
    <p:sldId id="354" r:id="rId8"/>
    <p:sldId id="392" r:id="rId9"/>
    <p:sldId id="394" r:id="rId10"/>
    <p:sldId id="393" r:id="rId11"/>
    <p:sldId id="357" r:id="rId12"/>
    <p:sldId id="374" r:id="rId13"/>
    <p:sldId id="375" r:id="rId14"/>
    <p:sldId id="377" r:id="rId15"/>
    <p:sldId id="376" r:id="rId16"/>
    <p:sldId id="359" r:id="rId17"/>
    <p:sldId id="380" r:id="rId18"/>
    <p:sldId id="381" r:id="rId19"/>
    <p:sldId id="382" r:id="rId20"/>
    <p:sldId id="387" r:id="rId21"/>
    <p:sldId id="384" r:id="rId22"/>
    <p:sldId id="383" r:id="rId23"/>
    <p:sldId id="361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5" r:id="rId32"/>
    <p:sldId id="406" r:id="rId33"/>
    <p:sldId id="407" r:id="rId34"/>
    <p:sldId id="408" r:id="rId35"/>
    <p:sldId id="409" r:id="rId36"/>
    <p:sldId id="373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j7+Ti7Y1PUHS+xSbgUZsW8rHSlC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tae KIM" initials="KK" lastIdx="1" clrIdx="0">
    <p:extLst>
      <p:ext uri="{19B8F6BF-5375-455C-9EA6-DF929625EA0E}">
        <p15:presenceInfo xmlns:p15="http://schemas.microsoft.com/office/powerpoint/2012/main" userId="S::kyutae.kim@etu.u-paris.fr::9c540af0-5d8d-4831-8857-9da09aee09d2" providerId="AD"/>
      </p:ext>
    </p:extLst>
  </p:cmAuthor>
  <p:cmAuthor id="2" name="w" initials="w" lastIdx="2" clrIdx="1">
    <p:extLst>
      <p:ext uri="{19B8F6BF-5375-455C-9EA6-DF929625EA0E}">
        <p15:presenceInfo xmlns:p15="http://schemas.microsoft.com/office/powerpoint/2012/main" userId="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00"/>
    <a:srgbClr val="0000FF"/>
    <a:srgbClr val="F8B62A"/>
    <a:srgbClr val="FCE5CC"/>
    <a:srgbClr val="FFFF99"/>
    <a:srgbClr val="FFC9D7"/>
    <a:srgbClr val="C00000"/>
    <a:srgbClr val="993300"/>
    <a:srgbClr val="538234"/>
    <a:srgbClr val="D70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ED82C-DFB5-433B-8B33-7B298AD14F54}">
  <a:tblStyle styleId="{FF1ED82C-DFB5-433B-8B33-7B298AD14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DD3A8D-D20A-4945-B46B-B3D6B2CC55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9E8"/>
          </a:solidFill>
        </a:fill>
      </a:tcStyle>
    </a:wholeTbl>
    <a:band1H>
      <a:tcTxStyle/>
      <a:tcStyle>
        <a:tcBdr/>
        <a:fill>
          <a:solidFill>
            <a:srgbClr val="F9D1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D1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92"/>
    <p:restoredTop sz="83146"/>
  </p:normalViewPr>
  <p:slideViewPr>
    <p:cSldViewPr snapToGrid="0">
      <p:cViewPr varScale="1">
        <p:scale>
          <a:sx n="59" d="100"/>
          <a:sy n="59" d="100"/>
        </p:scale>
        <p:origin x="72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72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RGB</a:t>
            </a:r>
            <a:endParaRPr dirty="0"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94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109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845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87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097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733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331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726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899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8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244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978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430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261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75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982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512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068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667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93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670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581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581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977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373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400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880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620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38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7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93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546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01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0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5" name="Google Shape;45;p30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6" name="Google Shape;46;p30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rgbClr val="26262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7" name="Google Shape;47;p30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You can Resize without losing quality</a:t>
            </a:r>
            <a:endParaRPr sz="1400" b="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8" name="Google Shape;48;p30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You can Change Fill Color &amp;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Line Color</a:t>
            </a:r>
            <a:endParaRPr sz="1400" b="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www.allppt.com</a:t>
            </a:r>
            <a:endParaRPr sz="1400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FREE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PPT TEMPLATES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aam slide layout">
  <p:cSld name="4_Taam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0"/>
          <p:cNvSpPr>
            <a:spLocks noGrp="1"/>
          </p:cNvSpPr>
          <p:nvPr>
            <p:ph type="pic" idx="2"/>
          </p:nvPr>
        </p:nvSpPr>
        <p:spPr>
          <a:xfrm>
            <a:off x="3648466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20"/>
          <p:cNvSpPr>
            <a:spLocks noGrp="1"/>
          </p:cNvSpPr>
          <p:nvPr>
            <p:ph type="pic" idx="3"/>
          </p:nvPr>
        </p:nvSpPr>
        <p:spPr>
          <a:xfrm>
            <a:off x="6375130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0"/>
          <p:cNvSpPr>
            <a:spLocks noGrp="1"/>
          </p:cNvSpPr>
          <p:nvPr>
            <p:ph type="pic" idx="4"/>
          </p:nvPr>
        </p:nvSpPr>
        <p:spPr>
          <a:xfrm>
            <a:off x="910179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20"/>
          <p:cNvSpPr>
            <a:spLocks noGrp="1"/>
          </p:cNvSpPr>
          <p:nvPr>
            <p:ph type="pic" idx="5"/>
          </p:nvPr>
        </p:nvSpPr>
        <p:spPr>
          <a:xfrm>
            <a:off x="92180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6"/>
          <p:cNvGrpSpPr/>
          <p:nvPr/>
        </p:nvGrpSpPr>
        <p:grpSpPr>
          <a:xfrm>
            <a:off x="4079368" y="2100242"/>
            <a:ext cx="4033264" cy="3172231"/>
            <a:chOff x="2444748" y="555045"/>
            <a:chExt cx="7282048" cy="5727454"/>
          </a:xfrm>
        </p:grpSpPr>
        <p:sp>
          <p:nvSpPr>
            <p:cNvPr id="28" name="Google Shape;28;p26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/>
              <a:ahLst/>
              <a:cxnLst/>
              <a:rect l="l" t="t" r="r" b="b"/>
              <a:pathLst>
                <a:path w="2168250" h="818207" extrusionOk="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/>
              <a:ahLst/>
              <a:cxnLst/>
              <a:rect l="l" t="t" r="r" b="b"/>
              <a:pathLst>
                <a:path w="7282048" h="4950157" extrusionOk="0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/>
              <a:ahLst/>
              <a:cxnLst/>
              <a:rect l="l" t="t" r="r" b="b"/>
              <a:pathLst>
                <a:path w="490924" h="81820" extrusionOk="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/>
              <a:ahLst/>
              <a:cxnLst/>
              <a:rect l="l" t="t" r="r" b="b"/>
              <a:pathLst>
                <a:path w="7200227" h="4336501" extrusionOk="0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/>
              <a:ahLst/>
              <a:cxnLst/>
              <a:rect l="l" t="t" r="r" b="b"/>
              <a:pathLst>
                <a:path w="2168250" h="122731" extrusionOk="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/>
              <a:ahLst/>
              <a:cxnLst/>
              <a:rect l="l" t="t" r="r" b="b"/>
              <a:pathLst>
                <a:path w="7200227" h="572745" extrusionOk="0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/>
              <a:ahLst/>
              <a:cxnLst/>
              <a:rect l="l" t="t" r="r" b="b"/>
              <a:pathLst>
                <a:path w="6586571" h="3763755" extrusionOk="0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36" name="Google Shape;36;p26"/>
          <p:cNvSpPr>
            <a:spLocks noGrp="1"/>
          </p:cNvSpPr>
          <p:nvPr>
            <p:ph type="pic" idx="2"/>
          </p:nvPr>
        </p:nvSpPr>
        <p:spPr>
          <a:xfrm>
            <a:off x="4247170" y="226179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5400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앤디 필드의 유쾌한 R 통계학 - YES24">
            <a:extLst>
              <a:ext uri="{FF2B5EF4-FFF2-40B4-BE49-F238E27FC236}">
                <a16:creationId xmlns:a16="http://schemas.microsoft.com/office/drawing/2014/main" id="{36AFE250-A38F-49F8-8EF3-66F09D97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25" y="549070"/>
            <a:ext cx="2885549" cy="37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oogle Shape;64;gbf9ebb5319_0_18">
            <a:extLst>
              <a:ext uri="{FF2B5EF4-FFF2-40B4-BE49-F238E27FC236}">
                <a16:creationId xmlns:a16="http://schemas.microsoft.com/office/drawing/2014/main" id="{EC6BD045-6406-4406-BC83-AEE43565D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424426"/>
              </p:ext>
            </p:extLst>
          </p:nvPr>
        </p:nvGraphicFramePr>
        <p:xfrm>
          <a:off x="2431499" y="4312830"/>
          <a:ext cx="7329000" cy="2307052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73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기초 통계 스터디 발표</a:t>
                      </a:r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: 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회귀분석</a:t>
                      </a:r>
                      <a:endParaRPr lang="en-US" altLang="ko-KR" sz="3200" b="1" dirty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팀 </a:t>
                      </a:r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| 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이현정</a:t>
                      </a:r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서지훈</a:t>
                      </a:r>
                      <a:endParaRPr lang="en-US" altLang="ko-KR" sz="3200" b="1" dirty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2021.04.05 </a:t>
                      </a:r>
                      <a:endParaRPr sz="3200" b="1" dirty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957352609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분석의 종류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http://m.ddaily.co.kr/m/m_article/?no=195642&gt;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엔비디아 </a:t>
            </a: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GPU -</a:t>
            </a:r>
            <a:endParaRPr lang="en-US" altLang="ko-KR" sz="16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82;p4">
            <a:extLst>
              <a:ext uri="{FF2B5EF4-FFF2-40B4-BE49-F238E27FC236}">
                <a16:creationId xmlns:a16="http://schemas.microsoft.com/office/drawing/2014/main" id="{113FC9FE-ED62-4C59-9D7B-8A49D8C8668C}"/>
              </a:ext>
            </a:extLst>
          </p:cNvPr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단순 회귀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개이며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종속변수와의 관계가 직선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 회귀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개이며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종속변수와의 관계가 선형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함수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다항 회귀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독립변수와 종속변수와의 관계가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함수 이상인 단계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개일 경우에는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함수 이상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곡선 회귀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개이며 종속변수와의 관계가 곡선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로지스틱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회귀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</a:p>
          <a:p>
            <a:pPr latinLnBrk="1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-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종속변수가 범주형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 변수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경우 적용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-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단순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로지스틱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회귀 및 다중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다항 로지스틱 회귀로 확장 가능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비선형 회귀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회귀식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모양이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선형관계로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이뤄져 있지 않은 모형</a:t>
            </a:r>
          </a:p>
        </p:txBody>
      </p:sp>
      <p:graphicFrame>
        <p:nvGraphicFramePr>
          <p:cNvPr id="12" name="Google Shape;128;gbf9ebb5319_0_42">
            <a:extLst>
              <a:ext uri="{FF2B5EF4-FFF2-40B4-BE49-F238E27FC236}">
                <a16:creationId xmlns:a16="http://schemas.microsoft.com/office/drawing/2014/main" id="{34F0A34F-1B34-43A5-B23E-D82B31A74F72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7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 회귀분석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2" indent="-342900">
              <a:lnSpc>
                <a:spcPct val="150000"/>
              </a:lnSpc>
              <a:buFontTx/>
              <a:buChar char="-"/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763537071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회귀 분석이란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605431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0C896-8525-4933-8525-4234AB5DB3B9}"/>
                  </a:ext>
                </a:extLst>
              </p:cNvPr>
              <p:cNvSpPr txBox="1"/>
              <p:nvPr/>
            </p:nvSpPr>
            <p:spPr>
              <a:xfrm>
                <a:off x="803150" y="2111487"/>
                <a:ext cx="1073300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두개 이상의 독립 변수들과 하나의 종속 변수의 관계를 분석하는 기법으로 단순 회귀 분석을 </a:t>
                </a:r>
                <a:r>
                  <a:rPr lang="ko-KR" altLang="ko-KR" sz="20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확장한것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많은 개념들이 비슷하지만 다르다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  <a:endParaRPr lang="en-US" altLang="ko-KR" sz="4000" dirty="0">
                  <a:solidFill>
                    <a:schemeClr val="dk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단순회귀분석보다는 추가적인 독립변수를 도입함으로써 오차항의 값을 줄여 분석 내용을 향상시킬 수 있다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회귀 모형에서 독립변수가 추가된다는 것은 분석 그래프의 차원이 증가함을 의미하기때문에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차원이상의 그래프이다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</a:p>
              <a:p>
                <a:pPr marL="342900" lvl="2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ko-KR" sz="24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다중회귀모형은 </a:t>
                </a:r>
                <a:r>
                  <a:rPr lang="ko-KR" altLang="ko-KR" sz="2400" b="1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독립변수들의 선형적 결합으로 종속변수를 예측</a:t>
                </a:r>
                <a:r>
                  <a:rPr lang="en-US" altLang="ko-KR" sz="2400" b="1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ko-KR" sz="2400" b="1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설명</a:t>
                </a:r>
                <a:r>
                  <a:rPr lang="en-US" altLang="ko-KR" sz="2400" b="1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ko-KR" sz="24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하는 통계기법</a:t>
                </a:r>
                <a:r>
                  <a:rPr lang="ko-KR" altLang="ko-KR" sz="2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이다</a:t>
                </a:r>
                <a:r>
                  <a:rPr lang="en-US" altLang="ko-KR" sz="2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pPr marL="342900" lvl="2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다중 회귀 모형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+…++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3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342900" lvl="2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0C896-8525-4933-8525-4234AB5D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0" y="2111487"/>
                <a:ext cx="10733000" cy="4832092"/>
              </a:xfrm>
              <a:prstGeom prst="rect">
                <a:avLst/>
              </a:prstGeom>
              <a:blipFill>
                <a:blip r:embed="rId3"/>
                <a:stretch>
                  <a:fillRect l="-795" r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9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56924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동시 입력</a:t>
            </a:r>
            <a:r>
              <a:rPr lang="en-US" altLang="ko-KR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(All possible regressions)</a:t>
            </a:r>
          </a:p>
          <a:p>
            <a:pPr lvl="2"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2" indent="-342900">
              <a:lnSpc>
                <a:spcPct val="150000"/>
              </a:lnSpc>
              <a:buFontTx/>
              <a:buChar char="-"/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104200573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회귀식의 추정 방법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B0C896-8525-4933-8525-4234AB5DB3B9}"/>
              </a:ext>
            </a:extLst>
          </p:cNvPr>
          <p:cNvSpPr txBox="1"/>
          <p:nvPr/>
        </p:nvSpPr>
        <p:spPr>
          <a:xfrm>
            <a:off x="263850" y="2251870"/>
            <a:ext cx="5029100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연구자가 고려하는 모든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독립변수들을 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한꺼번에 넣고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분석하는 방법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독립변수들이 통제된 상태에서 특정 독립변수의 영향력을 알 수 있음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lvl="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연구자가 고려하는 모든 독립변수들이 동시에 종속 변수를 설명하는 정도를 나타냄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Google Shape;82;p4">
            <a:extLst>
              <a:ext uri="{FF2B5EF4-FFF2-40B4-BE49-F238E27FC236}">
                <a16:creationId xmlns:a16="http://schemas.microsoft.com/office/drawing/2014/main" id="{575ED1BA-A45F-45E9-BCCB-519AED990108}"/>
              </a:ext>
            </a:extLst>
          </p:cNvPr>
          <p:cNvSpPr/>
          <p:nvPr/>
        </p:nvSpPr>
        <p:spPr>
          <a:xfrm>
            <a:off x="6096000" y="1523999"/>
            <a:ext cx="59794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단계적 입력 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4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StepWise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2" indent="-342900">
              <a:lnSpc>
                <a:spcPct val="150000"/>
              </a:lnSpc>
              <a:buFontTx/>
              <a:buChar char="-"/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4524A-1847-4CA6-B56D-E433F438F0FB}"/>
              </a:ext>
            </a:extLst>
          </p:cNvPr>
          <p:cNvSpPr txBox="1"/>
          <p:nvPr/>
        </p:nvSpPr>
        <p:spPr>
          <a:xfrm>
            <a:off x="6299200" y="2256235"/>
            <a:ext cx="53907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변수들이 회귀식에 존재할 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 변수에 영향력이 있는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변수들만을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회귀식에 포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시키는 방식</a:t>
            </a:r>
          </a:p>
          <a:p>
            <a:pPr marL="342900" lvl="0" indent="-342900" latinLnBrk="1">
              <a:buFont typeface="Arial" panose="020B0604020202020204" pitchFamily="34" charset="0"/>
              <a:buChar char="•"/>
            </a:pP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설명력이 높은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(p-value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가장 작은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변수의 순으로 회귀식에 포함</a:t>
            </a:r>
          </a:p>
          <a:p>
            <a:pPr marL="342900" lvl="0" indent="-342900" latinLnBrk="1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 단계에서 회귀식에 포함된 독립 변수들도 나중에 들어오는 변수 때문에 설명력이 매우 낮아지면 회귀식에서 제거</a:t>
            </a:r>
          </a:p>
          <a:p>
            <a:pPr marL="342900" lvl="0" indent="-342900" latinLnBrk="1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 변수를 설명하는 데에 있어서 설명력이 어느정도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이상되는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변수들로만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구성된 회귀식을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발견하는데에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유용하다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55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56924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후진</a:t>
            </a:r>
            <a:r>
              <a:rPr lang="en-US" altLang="ko-KR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(Backward)</a:t>
            </a:r>
          </a:p>
          <a:p>
            <a:pPr lvl="2"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2" indent="-342900">
              <a:lnSpc>
                <a:spcPct val="150000"/>
              </a:lnSpc>
              <a:buFontTx/>
              <a:buChar char="-"/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회귀식의 추정 방법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B0C896-8525-4933-8525-4234AB5DB3B9}"/>
              </a:ext>
            </a:extLst>
          </p:cNvPr>
          <p:cNvSpPr txBox="1"/>
          <p:nvPr/>
        </p:nvSpPr>
        <p:spPr>
          <a:xfrm>
            <a:off x="502062" y="2251870"/>
            <a:ext cx="4790887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독립 변수를 모두 포함 한 상태에서 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기여도가 적은 변수부터 하나씩 빼기 시작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marL="285750" lvl="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모델에 남아있는 변수들의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p-value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유의수준 이하가 될 때 까지 삭제하는 방법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Google Shape;82;p4">
            <a:extLst>
              <a:ext uri="{FF2B5EF4-FFF2-40B4-BE49-F238E27FC236}">
                <a16:creationId xmlns:a16="http://schemas.microsoft.com/office/drawing/2014/main" id="{575ED1BA-A45F-45E9-BCCB-519AED990108}"/>
              </a:ext>
            </a:extLst>
          </p:cNvPr>
          <p:cNvSpPr/>
          <p:nvPr/>
        </p:nvSpPr>
        <p:spPr>
          <a:xfrm>
            <a:off x="6096000" y="1523999"/>
            <a:ext cx="59794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전진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(Forward)</a:t>
            </a:r>
            <a:endParaRPr lang="en-US" altLang="ko-KR"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2" indent="-342900">
              <a:lnSpc>
                <a:spcPct val="150000"/>
              </a:lnSpc>
              <a:buFontTx/>
              <a:buChar char="-"/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4524A-1847-4CA6-B56D-E433F438F0FB}"/>
              </a:ext>
            </a:extLst>
          </p:cNvPr>
          <p:cNvSpPr txBox="1"/>
          <p:nvPr/>
        </p:nvSpPr>
        <p:spPr>
          <a:xfrm>
            <a:off x="6299200" y="2256235"/>
            <a:ext cx="539073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수가 하나도 포함되지 않은 모델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(NULL model)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 출발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lvl="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값에 가장 </a:t>
            </a:r>
            <a:r>
              <a:rPr lang="ko-KR" altLang="ko-KR" sz="2000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큰기여를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하는 변수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(p-value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가장 작은 변수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순서대로 하나씩 더해가는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06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모집단에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대한  기본 가정들이 충족된다는 가정하에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		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제곱법을 이용하여 표본회귀선을 도출할 수 있다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32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2" indent="-342900">
              <a:lnSpc>
                <a:spcPct val="150000"/>
              </a:lnSpc>
              <a:buFontTx/>
              <a:buChar char="-"/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65818386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회귀 분석의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최소제곱법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B0C896-8525-4933-8525-4234AB5DB3B9}"/>
              </a:ext>
            </a:extLst>
          </p:cNvPr>
          <p:cNvSpPr txBox="1"/>
          <p:nvPr/>
        </p:nvSpPr>
        <p:spPr>
          <a:xfrm>
            <a:off x="803150" y="2754505"/>
            <a:ext cx="10733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marL="342900" lvl="2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666C4C-EC04-4EE6-AE67-BA6719A660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9937" y="2813326"/>
            <a:ext cx="2867025" cy="155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F2245-DAB9-4E72-A70C-1DEBF1A4EE20}"/>
              </a:ext>
            </a:extLst>
          </p:cNvPr>
          <p:cNvSpPr txBox="1"/>
          <p:nvPr/>
        </p:nvSpPr>
        <p:spPr>
          <a:xfrm>
            <a:off x="803150" y="4539608"/>
            <a:ext cx="1073300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다중회귀분석은 기본식이 달라지기 때문에 식이 많이 복잡해진다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학술적으로 들어가면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최소제곱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F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R2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단순회귀방식과 달라지지만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통계적으로 </a:t>
            </a:r>
            <a:r>
              <a:rPr lang="ko-KR" altLang="en-US" sz="2000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활용할때에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기본적인 의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같기에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해석하는 바는 같다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식에대한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나열은 생략한다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23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아카이케</a:t>
            </a: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정보기준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(AIC)</a:t>
            </a:r>
          </a:p>
          <a:p>
            <a:pPr lvl="2"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2" indent="-342900">
              <a:lnSpc>
                <a:spcPct val="150000"/>
              </a:lnSpc>
              <a:buFontTx/>
              <a:buChar char="-"/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20506366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회귀 분석의 적합도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0C896-8525-4933-8525-4234AB5DB3B9}"/>
                  </a:ext>
                </a:extLst>
              </p:cNvPr>
              <p:cNvSpPr txBox="1"/>
              <p:nvPr/>
            </p:nvSpPr>
            <p:spPr>
              <a:xfrm>
                <a:off x="803150" y="2111487"/>
                <a:ext cx="10733000" cy="3499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모형에 변수를 추가할수록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 점점 커지는 점을 보완하기 위해 나온 개념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모형에 예측 변수가 많을수록 벌점을 준다는 특징이 있다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>
                          <a:latin typeface="Cambria Math" panose="02040503050406030204" pitchFamily="18" charset="0"/>
                        </a:rPr>
                        <m:t>n</m:t>
                      </m:r>
                      <m:func>
                        <m:funcPr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ko-KR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)+2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ko-KR" sz="1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SSE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는 </a:t>
                </a:r>
                <a:r>
                  <a:rPr lang="ko-KR" altLang="ko-KR" sz="20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오차제곱합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n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은 모형 사례 수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k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는 예측 변수 개수이다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k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 늘어나면 늘어날수록 값이 커진다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이를 통해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2000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다중 회귀 분석에서 모형의 변수가 많아져도</a:t>
                </a:r>
                <a:r>
                  <a:rPr lang="en-US" altLang="ko-KR" sz="2000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2000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합리적으로 통계를 낼 수 있다</a:t>
                </a:r>
                <a:r>
                  <a:rPr lang="en-US" altLang="ko-KR" sz="2000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  <a:endParaRPr lang="ko-KR" altLang="ko-KR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0C896-8525-4933-8525-4234AB5D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0" y="2111487"/>
                <a:ext cx="10733000" cy="3499548"/>
              </a:xfrm>
              <a:prstGeom prst="rect">
                <a:avLst/>
              </a:prstGeom>
              <a:blipFill>
                <a:blip r:embed="rId3"/>
                <a:stretch>
                  <a:fillRect l="-511" r="-1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61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77759"/>
            <a:ext cx="113312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 분석은 회귀선을 그리는게 전부가 아니다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데이터가 신뢰할 수 있는 모형인지</a:t>
            </a:r>
            <a:r>
              <a:rPr lang="en-US" altLang="ko-KR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회귀분석에 적합한 데이터인지 확인하는 과정이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필수적이다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회귀분석을 하려면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데이터가 </a:t>
            </a:r>
            <a:r>
              <a:rPr lang="ko-KR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선형성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등분산성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정상성의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가정을 만족시킬 수 있어야한다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등분산성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정상성이란 무엇일까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821911457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모형의 전제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087123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9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263850" y="1577759"/>
            <a:ext cx="56035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선형성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독립변수의 각 수준에서 종속변수의 분포의 평균은 직선상에 위치한다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 모형은 </a:t>
            </a:r>
            <a:r>
              <a:rPr lang="ko-KR" altLang="ko-KR" sz="2000" dirty="0">
                <a:solidFill>
                  <a:srgbClr val="007D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종속변수와 독립변수들이 선형적 관계</a:t>
            </a:r>
            <a:r>
              <a:rPr lang="en-US" altLang="ko-KR" sz="2000" dirty="0">
                <a:solidFill>
                  <a:srgbClr val="007D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(linear relationship)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갖는다고 가정될 수 있을 때 사용된다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선형적이란 말은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독립변수의 변화에 따라 종속변수도 일정 크기로 변화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한다는 뜻이다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잔차의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산점도를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통하여 선형성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파악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단순 회귀 모형의 경우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). </a:t>
            </a:r>
            <a:endParaRPr lang="en-US" altLang="ko-KR"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123011215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모형의 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82;p4">
            <a:extLst>
              <a:ext uri="{FF2B5EF4-FFF2-40B4-BE49-F238E27FC236}">
                <a16:creationId xmlns:a16="http://schemas.microsoft.com/office/drawing/2014/main" id="{D94F13A6-0238-40D9-98A8-86DC8A552106}"/>
              </a:ext>
            </a:extLst>
          </p:cNvPr>
          <p:cNvSpPr/>
          <p:nvPr/>
        </p:nvSpPr>
        <p:spPr>
          <a:xfrm>
            <a:off x="6324602" y="1577759"/>
            <a:ext cx="5603548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solidFill>
                  <a:srgbClr val="007D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종속변수들은 통계적으로 독립적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이여야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오차항이 통계적으로 상호 독립적이며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잔차는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자기상관이 없어야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잔차의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산점도를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통하여 잔차들이 일정한 경향성 없이 일정하게 분포되었는지 확인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하기위해서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통계량으로는 더빈 왓슨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(Durbin-Watson)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 실시한다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latinLnBrk="1"/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A36916-CF57-4E20-922A-D3AFC1837E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9376" y="5050302"/>
            <a:ext cx="5334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3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263850" y="1577759"/>
            <a:ext cx="56035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등분산성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독립변수의 모든 값에 대해 </a:t>
            </a:r>
            <a:r>
              <a:rPr lang="ko-KR" altLang="ko-KR" sz="2000" dirty="0">
                <a:solidFill>
                  <a:srgbClr val="007D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오차들의 분산이 </a:t>
            </a:r>
            <a:r>
              <a:rPr lang="ko-KR" altLang="ko-KR" sz="2000" dirty="0" err="1">
                <a:solidFill>
                  <a:srgbClr val="007D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해야한다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latinLnBrk="1"/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모형의 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82;p4">
            <a:extLst>
              <a:ext uri="{FF2B5EF4-FFF2-40B4-BE49-F238E27FC236}">
                <a16:creationId xmlns:a16="http://schemas.microsoft.com/office/drawing/2014/main" id="{D94F13A6-0238-40D9-98A8-86DC8A552106}"/>
              </a:ext>
            </a:extLst>
          </p:cNvPr>
          <p:cNvSpPr/>
          <p:nvPr/>
        </p:nvSpPr>
        <p:spPr>
          <a:xfrm>
            <a:off x="6324602" y="1577759"/>
            <a:ext cx="5603548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정상성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 err="1">
                <a:solidFill>
                  <a:srgbClr val="007D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잔차항이</a:t>
            </a:r>
            <a:r>
              <a:rPr lang="ko-KR" altLang="ko-KR" sz="2000" dirty="0">
                <a:solidFill>
                  <a:srgbClr val="007D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정규 분포를 이뤄야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샤피로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윌크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검정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콜모고로프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스미르노프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적합성 검정을 이용하여 검정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시각화를 통함 검정 기법으로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Q-Q Plot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50787F-5523-4B24-A167-2F9CF42D69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6589" y="3320323"/>
            <a:ext cx="4601211" cy="2635977"/>
          </a:xfrm>
          <a:prstGeom prst="rect">
            <a:avLst/>
          </a:prstGeom>
        </p:spPr>
      </p:pic>
      <p:pic>
        <p:nvPicPr>
          <p:cNvPr id="9" name="그림 8" descr="https://mblogthumb-phinf.pstatic.net/MjAxODAyMjJfMjM5/MDAxNTE5MzA1NzU1MDky.Qq3Hh1ts_zb6_vamTRD6rl7ramVAuVcOaTpQE26pqRUg.eVXIWlgRMihEPcKkXisLhjqvwKGr3CeS75kvyJxErAYg.PNG.kjihoon0914/image.png?type=w800">
            <a:extLst>
              <a:ext uri="{FF2B5EF4-FFF2-40B4-BE49-F238E27FC236}">
                <a16:creationId xmlns:a16="http://schemas.microsoft.com/office/drawing/2014/main" id="{230AA6B8-8869-4431-9F74-BDB1812088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4229100"/>
            <a:ext cx="3263899" cy="2155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2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77759"/>
            <a:ext cx="118116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 공선성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solidFill>
                  <a:srgbClr val="007D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모형의 일부 예측변수가 다른 예측변수와 상관되어 있을 때 발생하는 조건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통계의 가정과는 관계없지만 다중회귀 결과를 해석할 때 중요하다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중대한 다중공산성은 회귀계수의 분산을 증가시켜 불안정하고 해석이 어렵게 만들어 문제가 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중대한 다중공산성 문제를 해결하기 위해 높은 상관 관계가 있는 예측변수를 모형에서 제거하는 방법을 사용한다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이러한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다중공선성을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알아내기 위해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검정을 사용한다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endParaRPr lang="en-US" altLang="ko-KR"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26374071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모형의 전제</a:t>
                      </a:r>
                      <a:endParaRPr sz="24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9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1362108624"/>
              </p:ext>
            </p:extLst>
          </p:nvPr>
        </p:nvGraphicFramePr>
        <p:xfrm>
          <a:off x="3776200" y="1483299"/>
          <a:ext cx="73290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19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8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회귀분석의 개념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 분석의 요소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56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다중 회귀 분석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1795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 모형 가정 및 검증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4429"/>
                  </a:ext>
                </a:extLst>
              </a:tr>
              <a:tr h="87696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실습 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</a:t>
                      </a: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을 이용한 회귀분석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874473"/>
                  </a:ext>
                </a:extLst>
              </a:tr>
            </a:tbl>
          </a:graphicData>
        </a:graphic>
      </p:graphicFrame>
      <p:graphicFrame>
        <p:nvGraphicFramePr>
          <p:cNvPr id="6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1804891797"/>
              </p:ext>
            </p:extLst>
          </p:nvPr>
        </p:nvGraphicFramePr>
        <p:xfrm>
          <a:off x="890815" y="1570384"/>
          <a:ext cx="27475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 b="1" dirty="0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CONTENTS </a:t>
                      </a: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263850" y="1577759"/>
            <a:ext cx="56035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단순선형 회귀 분석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독립변수와 종속변수 간의 선형성 검증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선형성 검증을 위해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산점도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활용</a:t>
            </a:r>
          </a:p>
          <a:p>
            <a:pPr latinLnBrk="1"/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618220517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 종류에 따른 가정 검증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82;p4">
            <a:extLst>
              <a:ext uri="{FF2B5EF4-FFF2-40B4-BE49-F238E27FC236}">
                <a16:creationId xmlns:a16="http://schemas.microsoft.com/office/drawing/2014/main" id="{D94F13A6-0238-40D9-98A8-86DC8A552106}"/>
              </a:ext>
            </a:extLst>
          </p:cNvPr>
          <p:cNvSpPr/>
          <p:nvPr/>
        </p:nvSpPr>
        <p:spPr>
          <a:xfrm>
            <a:off x="6324602" y="1577759"/>
            <a:ext cx="5603548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다중선형 회귀 분석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 모형 가정인 선형성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등분산성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다중공선성을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모두 만족하는지 검증</a:t>
            </a:r>
          </a:p>
          <a:p>
            <a:pPr latinLnBrk="1"/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5F4E43-D94D-49FB-905B-3838EA21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3429000"/>
            <a:ext cx="3461077" cy="28490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1273EF-341A-4F63-91E6-A5D021B8E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384" y="3517900"/>
            <a:ext cx="3243983" cy="24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4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77759"/>
            <a:ext cx="118116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적합한 모형을 선택한 후에 이것이 적절한지 확인한다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endParaRPr lang="en-US" altLang="ko-KR"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412018051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 검증</a:t>
                      </a:r>
                      <a:endParaRPr sz="24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7FF583-A1B5-4001-94B4-BFE931148486}"/>
              </a:ext>
            </a:extLst>
          </p:cNvPr>
          <p:cNvSpPr txBox="1"/>
          <p:nvPr/>
        </p:nvSpPr>
        <p:spPr>
          <a:xfrm>
            <a:off x="608718" y="2408882"/>
            <a:ext cx="4990014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모형이 통계적으로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8" latinLnBrk="1">
              <a:lnSpc>
                <a:spcPct val="150000"/>
              </a:lnSpc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F 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통계량 확인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유의수준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5%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하에서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F-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통계량의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0.05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작으면 추정된 회귀식은 통계적으로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유의하다고 볼 수 있음</a:t>
            </a:r>
          </a:p>
          <a:p>
            <a:pPr marL="285750" lvl="7" indent="-28575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회귀계수들이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7" latinLnBrk="1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계수의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T-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통계량과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p-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 또는 이들의 신뢰구간 확인</a:t>
            </a: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4FB31-9535-4502-AD78-5FA3DDBC4777}"/>
              </a:ext>
            </a:extLst>
          </p:cNvPr>
          <p:cNvSpPr txBox="1"/>
          <p:nvPr/>
        </p:nvSpPr>
        <p:spPr>
          <a:xfrm>
            <a:off x="5868238" y="2408882"/>
            <a:ext cx="56546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 latinLnBrk="1">
              <a:buFont typeface="Wingdings" panose="05000000000000000000" pitchFamily="2" charset="2"/>
              <a:buChar char="ü"/>
            </a:pP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모형이 데이터를 잘 적합하고 있는가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7" latinLnBrk="1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잔차를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그래프로 그리고 회귀진단을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7" indent="-28575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데이터가 가정을 만족 시키는가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7" latinLnBrk="1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등분산성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비상관성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정상성 가정을 만족시켜야 함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7" indent="-28575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모형이 얼마나 설명력을 갖는가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7" latinLnBrk="1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결정계수를 확인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결정계수는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가지며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높은 값을 가질수록 추정된 회귀식의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설명력이 높다</a:t>
            </a:r>
          </a:p>
          <a:p>
            <a:pPr lvl="7" latinLnBrk="1"/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31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4"/>
              <p:cNvSpPr/>
              <p:nvPr/>
            </p:nvSpPr>
            <p:spPr>
              <a:xfrm>
                <a:off x="263850" y="1577759"/>
                <a:ext cx="5832150" cy="49203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0000" rIns="91425" bIns="45700" anchor="t" anchorCtr="0">
                <a:noAutofit/>
              </a:bodyPr>
              <a:lstStyle/>
              <a:p>
                <a:pPr marL="457200" marR="0" lvl="0" indent="-457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○"/>
                </a:pPr>
                <a:r>
                  <a:rPr lang="ko-KR" altLang="en-US" sz="2400" dirty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회귀 직선의 적합도 검토</a:t>
                </a:r>
                <a:endParaRPr lang="en-US" altLang="ko-KR" sz="2400" dirty="0">
                  <a:solidFill>
                    <a:schemeClr val="dk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342900" lvl="0" indent="-342900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결정계수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를 통해 추정된 회귀식이 얼마나 타당한지 검토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한다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  <a:endParaRPr lang="ko-KR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342900" indent="-342900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결정계수가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 가까울수록 회귀 모형이 자료를 잘 설명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한 것이다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이것으로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독립변수가 종속변수 변동의 몇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%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를 설명하는지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알 수 있다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  <a:endParaRPr lang="ko-KR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342900" lvl="0" indent="-342900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20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다변량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회귀 분석에서는 독립변수의 수가 많아지면 결정계수가 높아지므로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독립변수가 유의하든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유의하지 않든 독립변수의 수가 많아지면 결정계수가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높아지는 단점이 있음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-&gt;AIC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보완</a:t>
                </a:r>
                <a:endParaRPr lang="ko-KR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atinLnBrk="1"/>
                <a:endParaRPr lang="ko-KR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2" name="Google Shape;82;p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50" y="1577759"/>
                <a:ext cx="5832150" cy="4920343"/>
              </a:xfrm>
              <a:prstGeom prst="rect">
                <a:avLst/>
              </a:prstGeom>
              <a:blipFill>
                <a:blip r:embed="rId3"/>
                <a:stretch>
                  <a:fillRect l="-1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855350577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직선의 적합도 검토 및 모형의 통계적 유의성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82;p4">
            <a:extLst>
              <a:ext uri="{FF2B5EF4-FFF2-40B4-BE49-F238E27FC236}">
                <a16:creationId xmlns:a16="http://schemas.microsoft.com/office/drawing/2014/main" id="{D94F13A6-0238-40D9-98A8-86DC8A552106}"/>
              </a:ext>
            </a:extLst>
          </p:cNvPr>
          <p:cNvSpPr/>
          <p:nvPr/>
        </p:nvSpPr>
        <p:spPr>
          <a:xfrm>
            <a:off x="6324602" y="1577759"/>
            <a:ext cx="5603548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모형의 통계적 유의성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모형의 통계적 유의성은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F-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통계량으로 확인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유의수준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5%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하에서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F-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통계량의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0.05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작으면 추정된 회귀식은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통계적으로 유의하다고 볼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F-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통계량이 크면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0.05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작아지고 이렇게 되면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귀무가설을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기각하므로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모형이 유의하다고 결론 지을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42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396093"/>
            <a:ext cx="11964000" cy="533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ct val="60000"/>
              <a:buFont typeface="나눔스퀘어_ac Bold" panose="020B0600000101010101" pitchFamily="50" charset="-127"/>
              <a:buChar char="○"/>
            </a:pPr>
            <a:r>
              <a:rPr lang="en-US" altLang="ko-KR" sz="24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lm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 : </a:t>
            </a: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 모형을 수행하는 함수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lm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)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함수는 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linear regression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핵심으로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 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회귀분석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 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단일 계층 분석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 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공분산 분석에 이용할 수 있다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3" algn="ctr">
              <a:lnSpc>
                <a:spcPct val="150000"/>
              </a:lnSpc>
            </a:pPr>
            <a:r>
              <a:rPr lang="en-US" altLang="ko-KR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lm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(formula, data, subset, weights, </a:t>
            </a:r>
            <a:r>
              <a:rPr lang="en-US" altLang="ko-KR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na.action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method = "</a:t>
            </a:r>
            <a:r>
              <a:rPr lang="en-US" altLang="ko-KR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qr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...)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000946761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– lm()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88623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42B5A3-587A-4784-86C7-50AF041A447C}"/>
              </a:ext>
            </a:extLst>
          </p:cNvPr>
          <p:cNvSpPr txBox="1"/>
          <p:nvPr/>
        </p:nvSpPr>
        <p:spPr>
          <a:xfrm>
            <a:off x="733704" y="2915178"/>
            <a:ext cx="83300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formula : 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적용할 모델의 내용으로 보기를 들자면 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~ 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: 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적용할 모델의 변수를 포함하는 선택적 데이터프레임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 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리스트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 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환경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subset : fitting process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사용될 관측치의 서브 세트를 지정하는 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optional vector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weights : fitting process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사용될 가중치의 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optional vector</a:t>
            </a: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0B4B50-8295-4D32-98A8-F7C284E34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99" y="4978594"/>
            <a:ext cx="4896443" cy="12103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D6C05-9CB0-4946-80DD-47228768E8E0}"/>
              </a:ext>
            </a:extLst>
          </p:cNvPr>
          <p:cNvSpPr/>
          <p:nvPr/>
        </p:nvSpPr>
        <p:spPr>
          <a:xfrm>
            <a:off x="1386899" y="4978594"/>
            <a:ext cx="2883877" cy="30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CD2B98-1A5B-4B2E-8391-0AD39A333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255" y="4186557"/>
            <a:ext cx="3511846" cy="1946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204B5-BF4B-4B93-94AB-9A3E5F161B5F}"/>
              </a:ext>
            </a:extLst>
          </p:cNvPr>
          <p:cNvSpPr txBox="1"/>
          <p:nvPr/>
        </p:nvSpPr>
        <p:spPr>
          <a:xfrm>
            <a:off x="8165763" y="6188896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△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lm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그린 회귀선</a:t>
            </a:r>
          </a:p>
        </p:txBody>
      </p:sp>
    </p:spTree>
    <p:extLst>
      <p:ext uri="{BB962C8B-B14F-4D97-AF65-F5344CB8AC3E}">
        <p14:creationId xmlns:p14="http://schemas.microsoft.com/office/powerpoint/2010/main" val="131022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Residual :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분포에 대한 기술통계치 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조금더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구체적인 정보를 보려면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residuals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함수를 써서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정보를 볼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743058971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Residual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3" y="2013468"/>
            <a:ext cx="6238541" cy="23706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99272" y="2301356"/>
            <a:ext cx="4102853" cy="383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F8348-314B-48CB-8236-957DA1943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18" y="5194118"/>
            <a:ext cx="385816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0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Coefficients :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 모형에서 사용되는 회귀계수</a:t>
            </a:r>
          </a:p>
          <a:p>
            <a:pPr latinLnBrk="1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   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 분석에 의해 계산된 </a:t>
            </a:r>
            <a:r>
              <a:rPr lang="ko-KR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절편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(Intercept)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ko-KR" altLang="ko-KR" sz="2400" dirty="0">
                <a:solidFill>
                  <a:srgbClr val="007D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독립변수의 기울기 값</a:t>
            </a: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966275295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Coefficients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44" y="3348612"/>
            <a:ext cx="9456012" cy="198538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47232" y="4364862"/>
            <a:ext cx="1519443" cy="3578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7232" y="4765346"/>
            <a:ext cx="1519443" cy="357864"/>
          </a:xfrm>
          <a:prstGeom prst="rect">
            <a:avLst/>
          </a:prstGeom>
          <a:noFill/>
          <a:ln>
            <a:solidFill>
              <a:srgbClr val="007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92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indent="-457200" latinLnBrk="1">
              <a:buSzPct val="60000"/>
              <a:buFont typeface="나눔스퀘어_ac Bold" panose="020B0600000101010101" pitchFamily="50" charset="-127"/>
              <a:buChar char="○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Significance stars(*) :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계산된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값에 따라 별표로 나타내는 중요도 수준</a:t>
            </a:r>
          </a:p>
          <a:p>
            <a:pPr latinLnBrk="1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                  ***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높은 중요도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*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낮은 중요도 의미</a:t>
            </a: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231862199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lang="en-US" altLang="ko-KR" sz="2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Significance stars(*)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51" y="2914803"/>
            <a:ext cx="9104998" cy="2664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729931" y="4246972"/>
            <a:ext cx="839449" cy="71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05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indent="-342900" latinLnBrk="1">
              <a:lnSpc>
                <a:spcPct val="150000"/>
              </a:lnSpc>
              <a:buSzPct val="60000"/>
              <a:buFont typeface="나눔스퀘어_ac Bold" panose="020B0600000101010101" pitchFamily="50" charset="-127"/>
              <a:buChar char="○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Multiple R-squared :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결정계수</a:t>
            </a: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모델에 의하여 해석되는 예측의 </a:t>
            </a:r>
            <a:r>
              <a:rPr lang="ko-KR" altLang="ko-KR" sz="2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변동량으로</a:t>
            </a:r>
            <a:r>
              <a:rPr lang="en-US" altLang="ko-KR" sz="2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적합성을 평가하는 척도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ko-KR" sz="2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최고치이므로 </a:t>
            </a:r>
            <a:r>
              <a:rPr lang="en-US" altLang="ko-KR" sz="2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ko-KR" sz="2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가까운 값이 최적 </a:t>
            </a:r>
            <a:r>
              <a:rPr lang="ko-KR" altLang="ko-KR" sz="2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모델임</a:t>
            </a:r>
            <a:endParaRPr lang="ko-KR" altLang="ko-KR" sz="2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19332021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lang="en-US" altLang="ko-KR" sz="2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Multiple R-squared 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49" y="3096094"/>
            <a:ext cx="7857811" cy="323601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41749" y="5642561"/>
            <a:ext cx="3376247" cy="29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497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indent="-342900" latinLnBrk="1">
              <a:lnSpc>
                <a:spcPct val="150000"/>
              </a:lnSpc>
              <a:buSzPct val="60000"/>
              <a:buFont typeface="나눔스퀘어_ac Bold" panose="020B0600000101010101" pitchFamily="50" charset="-127"/>
              <a:buChar char="○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Adjusted R-squared :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수정된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결정계수</a:t>
            </a: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수정된 결정계수는 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독립변수의 개수가 많아짐에 따라 무조건 증가하는 결정계수의 문제점을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보완한 통계량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회귀 모형에 적합하지 않은 변수를 투입 시 이에 대한 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Penalty</a:t>
            </a:r>
            <a:r>
              <a:rPr lang="ko-KR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부여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특징을 가진다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2932483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Adjusted</a:t>
                      </a:r>
                      <a:r>
                        <a:rPr lang="en-US" altLang="ko-KR" sz="2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 R-squared 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42" y="3183618"/>
            <a:ext cx="8420518" cy="29892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5966" y="5522082"/>
            <a:ext cx="3707842" cy="2998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031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4"/>
              <p:cNvSpPr/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0000" rIns="91425" bIns="45700" anchor="t" anchorCtr="0">
                <a:noAutofit/>
              </a:bodyPr>
              <a:lstStyle/>
              <a:p>
                <a:pPr marL="342900" indent="-342900">
                  <a:lnSpc>
                    <a:spcPct val="150000"/>
                  </a:lnSpc>
                  <a:buSzPct val="60000"/>
                  <a:buFont typeface="나눔스퀘어_ac Bold" panose="020B0600000101010101" pitchFamily="50" charset="-127"/>
                  <a:buChar char="○"/>
                </a:pPr>
                <a:r>
                  <a:rPr lang="en-US" altLang="ko-KR" sz="2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F-static :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회귀 모형의 적합성을 나타내는 데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위 검정 통계량을 이용해서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F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값으로 회귀모형 자체를 신뢰할 수 있는지를 판단함</a:t>
                </a:r>
                <a:endParaRPr lang="ko-KR" altLang="en-US" sz="1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atinLnBrk="1">
                  <a:lnSpc>
                    <a:spcPct val="150000"/>
                  </a:lnSpc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F-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통계량은 모집단 분산이 서로 동일하다고 가정되는 두모집단으로부터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표본 크기가 각각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n1,n2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인 독립적인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개의 표본을 추출하였을 때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 2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개의 표본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비율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pPr marL="285750" indent="-285750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F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값이 클수록 두 집단간 분산의 차이가 존재한다는 의미이다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즉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두 표본들이 관계없는 집단이라는 정도이다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</a:p>
              <a:p>
                <a:pPr marL="285750" indent="-285750" latinLnBrk="1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latinLnBrk="1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latinLnBrk="1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atinLnBrk="1"/>
                <a:endPara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2" name="Google Shape;82;p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blipFill>
                <a:blip r:embed="rId3"/>
                <a:stretch>
                  <a:fillRect l="-4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418175175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F-statistics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79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2652557298"/>
              </p:ext>
            </p:extLst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`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oogle Shape;64;gbf9ebb5319_0_18">
            <a:extLst>
              <a:ext uri="{FF2B5EF4-FFF2-40B4-BE49-F238E27FC236}">
                <a16:creationId xmlns:a16="http://schemas.microsoft.com/office/drawing/2014/main" id="{24962DF8-6634-403D-9DEA-F4F0154CE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349056"/>
              </p:ext>
            </p:extLst>
          </p:nvPr>
        </p:nvGraphicFramePr>
        <p:xfrm>
          <a:off x="34898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69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 분석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61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latinLnBrk="1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F-statistic: 14.73 on 4(SSR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자유도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p) and 45 DF(SSE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자유도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n-p-1),  p-value: 9.133e-08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위의 그림에서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F-statistic: 99.59 on 1 and 198 DF,  p-value: &lt; 2.2e-16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0.05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이상일 경우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회귀선은 모형에 부적합하다는 뜻이다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그러므로 위의 그림은 적합하다고 해석할 수 있다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latinLnBrk="1"/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150825771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F- statistics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355DCA1-7DF6-4DF4-8122-3531F44C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711" y="1879133"/>
            <a:ext cx="6761024" cy="13061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89B82A-D81C-437E-9AFC-E23BE39BA634}"/>
              </a:ext>
            </a:extLst>
          </p:cNvPr>
          <p:cNvSpPr/>
          <p:nvPr/>
        </p:nvSpPr>
        <p:spPr>
          <a:xfrm>
            <a:off x="2893777" y="2694103"/>
            <a:ext cx="6585630" cy="402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452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43592107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 </a:t>
                      </a:r>
                      <a:r>
                        <a:rPr lang="en-US" altLang="ko-KR" sz="2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Residuals vs Fitted 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74" y="2232297"/>
            <a:ext cx="5086585" cy="3503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6282" y="3141505"/>
            <a:ext cx="6023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종속변수와 독립변수가 </a:t>
            </a:r>
            <a:r>
              <a:rPr lang="ko-KR" altLang="ko-KR" sz="2400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선형관계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있으면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잔차와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예측치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사이에 어떤 체계적인 관계가 있으면 안된다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그래서 </a:t>
            </a:r>
            <a:r>
              <a:rPr lang="ko-KR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그래프의 기울기가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0</a:t>
            </a:r>
            <a:r>
              <a:rPr lang="ko-KR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일수록 </a:t>
            </a:r>
            <a:r>
              <a:rPr lang="ko-KR" altLang="ko-KR" sz="2400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이상적임</a:t>
            </a:r>
            <a:endParaRPr lang="ko-KR" altLang="en-US" sz="24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599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629880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1984488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Normal Q-Q plot</a:t>
                      </a:r>
                      <a:r>
                        <a:rPr lang="en-US" altLang="ko-KR" sz="2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0" y="2260879"/>
            <a:ext cx="6017030" cy="4049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3280" y="2982055"/>
            <a:ext cx="56146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표준화된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 분포도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반응변수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정규분포하면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잔차도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정규분포하고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0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정규성 가정을 만족한다면 이 그래프의 점들은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45</a:t>
            </a:r>
            <a:r>
              <a:rPr lang="ko-KR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각도의 </a:t>
            </a:r>
            <a:r>
              <a:rPr lang="ko-KR" altLang="ko-KR" sz="2400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직선위에</a:t>
            </a:r>
            <a:r>
              <a:rPr lang="ko-KR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있어야한다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ko-KR" sz="24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626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296623963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scale Location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1" y="1824349"/>
            <a:ext cx="5747206" cy="4381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987" y="2906952"/>
            <a:ext cx="55739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분산이 일정하다는 가정을 만족한다면 이 그림에서 수평선 주위의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band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형태로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나타나야한다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그래서 이 </a:t>
            </a:r>
            <a:r>
              <a:rPr lang="ko-KR" altLang="ko-KR" sz="2400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</a:t>
            </a:r>
            <a:r>
              <a:rPr lang="ko-KR" altLang="en-US" sz="2400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그래프의 기울기가 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가까우면 데이터가 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band 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하여</a:t>
            </a:r>
            <a:r>
              <a:rPr lang="ko-KR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등분산성을 만족한다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4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221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800383285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Residuals vs Leverage</a:t>
                      </a:r>
                      <a:endParaRPr lang="en-US" altLang="ko-KR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0" y="1891523"/>
            <a:ext cx="5762196" cy="42394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3714" y="3214728"/>
            <a:ext cx="539406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주의를 기울여야하는 관찰치에대한 정보를 제공한다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.y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축인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레버리지가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크면 비정상적인 값으로 추정한다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지레점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영향관측치등을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Cook's distance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</a:t>
            </a:r>
            <a:r>
              <a:rPr lang="ko-KR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통계치로</a:t>
            </a:r>
            <a:r>
              <a:rPr lang="ko-KR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보여준다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endParaRPr lang="ko-KR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933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285750" indent="-285750" latinLnBrk="1">
              <a:buSzPct val="60000"/>
              <a:buFont typeface="나눔스퀘어_ac Bold" panose="020B0600000101010101" pitchFamily="50" charset="-127"/>
              <a:buChar char="○"/>
            </a:pP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잔차의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산점도를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통하여 잔차들이 일정한 경향성 없이 일정하게 분포되었는지 확인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하기위해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더빈 왓슨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(Durbin-Watson)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실시한다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552216486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 </a:t>
                      </a:r>
                      <a:r>
                        <a:rPr lang="ko-KR" altLang="ko-KR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더빈 왓슨</a:t>
                      </a:r>
                      <a:r>
                        <a:rPr lang="en-US" altLang="ko-KR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(Durbin-Watson) </a:t>
                      </a:r>
                      <a:r>
                        <a:rPr lang="ko-KR" altLang="ko-KR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검정 </a:t>
                      </a:r>
                      <a:endParaRPr sz="20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6606" y="2208339"/>
            <a:ext cx="1142608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Durbin-Watson test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선형모델의 </a:t>
            </a:r>
            <a:r>
              <a:rPr lang="ko-KR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잔차가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자기상관관계가 있는지 여부를 확인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한다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ko-KR" sz="1800" i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</a:t>
            </a:r>
            <a:r>
              <a:rPr lang="en-US" altLang="ko-KR" sz="18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(H0)</a:t>
            </a:r>
            <a:r>
              <a:rPr lang="ko-KR" altLang="ko-KR" sz="18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ko-KR" altLang="ko-KR" sz="1800" i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잔차들</a:t>
            </a:r>
            <a:r>
              <a:rPr lang="ko-KR" altLang="ko-KR" sz="18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사이에 자기상관관계가 없다</a:t>
            </a:r>
            <a:r>
              <a:rPr lang="en-US" altLang="ko-KR" sz="18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18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 독립적이다</a:t>
            </a:r>
            <a:r>
              <a:rPr lang="en-US" altLang="ko-KR" sz="18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18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ko-KR" sz="1800" i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대립가설</a:t>
            </a:r>
            <a:r>
              <a:rPr lang="en-US" altLang="ko-KR" sz="18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(Ha)</a:t>
            </a:r>
            <a:r>
              <a:rPr lang="ko-KR" altLang="ko-KR" sz="18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ko-KR" altLang="ko-KR" sz="1800" i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잔차가</a:t>
            </a:r>
            <a:r>
              <a:rPr lang="ko-KR" altLang="ko-KR" sz="18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자기상관관계가 있다</a:t>
            </a:r>
            <a:r>
              <a:rPr lang="en-US" altLang="ko-KR" sz="18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18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0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가까울수록 </a:t>
            </a:r>
            <a:r>
              <a:rPr lang="ko-KR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귀무가설을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기각할 수 있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"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자기상관관계가 있다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것을 의미한다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오차항의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독립성을 확인할 수 있는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DW(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더빈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왓슨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통계량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0 ~ 4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범위이며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근처의 값이 나와야 자기상관관계가 없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endParaRPr lang="en-US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위의 코드 결과로 보자면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DW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값은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가까우며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유의수준을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0.05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이라고 하였을 때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0.9602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매우 큰 수치이므로 대립가설이 기각된다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</a:t>
            </a:r>
            <a:r>
              <a:rPr lang="ko-KR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가설이 채택되며 </a:t>
            </a:r>
            <a:r>
              <a:rPr lang="ko-KR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잔차들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사이에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자기상관관계가 없음을 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 수 있다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CA8D27-F01D-499D-89FC-95608AF90C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5837" y="4372481"/>
            <a:ext cx="10315226" cy="11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2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4;gbf9ebb5319_0_18"/>
          <p:cNvGraphicFramePr/>
          <p:nvPr>
            <p:extLst/>
          </p:nvPr>
        </p:nvGraphicFramePr>
        <p:xfrm>
          <a:off x="4177632" y="2841702"/>
          <a:ext cx="3836736" cy="117459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3836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48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Thank you!</a:t>
                      </a:r>
                      <a:endParaRPr sz="3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65;gbf9ebb5319_0_18"/>
          <p:cNvGraphicFramePr/>
          <p:nvPr>
            <p:extLst/>
          </p:nvPr>
        </p:nvGraphicFramePr>
        <p:xfrm>
          <a:off x="3415632" y="3006992"/>
          <a:ext cx="7620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`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6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220168719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분석이란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450" y="6466113"/>
            <a:ext cx="358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https://ko.wikipedia.org/wiki/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정규분포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http://m.ddaily.co.kr/m/m_article/?no=195642&gt;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엔비디아 </a:t>
            </a: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GPU -</a:t>
            </a:r>
            <a:endParaRPr lang="en-US" altLang="ko-KR" sz="16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963775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Google Shape;82;p4">
            <a:extLst>
              <a:ext uri="{FF2B5EF4-FFF2-40B4-BE49-F238E27FC236}">
                <a16:creationId xmlns:a16="http://schemas.microsoft.com/office/drawing/2014/main" id="{CCD7E248-E40B-4C36-9A4E-FA82CA3A4339}"/>
              </a:ext>
            </a:extLst>
          </p:cNvPr>
          <p:cNvSpPr/>
          <p:nvPr/>
        </p:nvSpPr>
        <p:spPr>
          <a:xfrm>
            <a:off x="114000" y="1476628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 분석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(Regression </a:t>
            </a:r>
            <a:r>
              <a:rPr lang="en-US" altLang="ko-KR" sz="24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Analaysis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</a:t>
            </a:r>
            <a:r>
              <a:rPr lang="ko-KR" altLang="en-US" sz="1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 이상의 독립변수들이 종속변수에 미치는 영향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추정할 수 있는 통계 기법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변수들 사이의 </a:t>
            </a:r>
            <a:r>
              <a:rPr lang="ko-KR" altLang="en-US" sz="1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인과관계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밝히고 모형을 적합</a:t>
            </a: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(Fit)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하여 관심 있는 변수를</a:t>
            </a:r>
            <a:endParaRPr lang="en-US" altLang="ko-KR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예측하거나 추론하기 위한 분석 방법이다</a:t>
            </a: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 변수와 종속변수의 개수 및 특성에 따라 단순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다항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곡선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로지스틱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비선형 회귀로 분류</a:t>
            </a:r>
            <a:endParaRPr lang="en-US" altLang="ko-KR"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용어 정리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http://m.ddaily.co.kr/m/m_article/?no=195642&gt;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엔비디아 </a:t>
            </a: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GPU -</a:t>
            </a:r>
            <a:endParaRPr lang="en-US" altLang="ko-KR" sz="16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82;p4">
            <a:extLst>
              <a:ext uri="{FF2B5EF4-FFF2-40B4-BE49-F238E27FC236}">
                <a16:creationId xmlns:a16="http://schemas.microsoft.com/office/drawing/2014/main" id="{CCD7E248-E40B-4C36-9A4E-FA82CA3A4339}"/>
              </a:ext>
            </a:extLst>
          </p:cNvPr>
          <p:cNvSpPr/>
          <p:nvPr/>
        </p:nvSpPr>
        <p:spPr>
          <a:xfrm>
            <a:off x="114000" y="1476628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 분석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(Regression </a:t>
            </a:r>
            <a:r>
              <a:rPr lang="en-US" altLang="ko-KR" sz="24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Analaysis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</a:t>
            </a:r>
            <a:r>
              <a:rPr lang="ko-KR" altLang="en-US" sz="1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 이상의 독립변수들이 종속변수에 미치는 영향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추정할 수 있는 통계 기법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변수들 사이의 </a:t>
            </a:r>
            <a:r>
              <a:rPr lang="ko-KR" altLang="en-US" sz="1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인과관계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밝히고 모형을 적합</a:t>
            </a: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(Fit)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하여 관심 있는 변수를</a:t>
            </a:r>
            <a:endParaRPr lang="en-US" altLang="ko-KR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예측하거나 추론하기 위한 분석 방법이다</a:t>
            </a: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 변수와 종속변수의 개수 및 특성에 따라 단순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다항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곡선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로지스틱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비선형 회귀로 분류</a:t>
            </a:r>
            <a:endParaRPr lang="en-US" altLang="ko-KR"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Google Shape;82;p4">
            <a:extLst>
              <a:ext uri="{FF2B5EF4-FFF2-40B4-BE49-F238E27FC236}">
                <a16:creationId xmlns:a16="http://schemas.microsoft.com/office/drawing/2014/main" id="{6DCD4737-7B09-46C7-B92B-BC1D7EFB34AE}"/>
              </a:ext>
            </a:extLst>
          </p:cNvPr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회귀분석의 요소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(x) :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영향을 주는 변수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설명변수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예측변수라고 명명될  수 있음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R="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(y) :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영향을 받는 변수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반응변수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결과변수라고 명명될 수 있음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R="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 집단에서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회귀식을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얻고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회귀식을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통해 도출한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예측값과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실제값의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차이</a:t>
            </a:r>
            <a:endParaRPr lang="en-US" altLang="ko-KR"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p-value(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 확률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가설이 맞다는 전제 하에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표본에서 실제로 관측된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통계치와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같거나 더</a:t>
            </a:r>
            <a:endParaRPr lang="en-US" altLang="ko-KR"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극단적인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통계치가 관찰 될 확률이다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관찰된 데이터가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귀무가설과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양립하는 정도를 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사이의 수치로</a:t>
            </a:r>
            <a:endParaRPr lang="en-US" altLang="ko-KR"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표현한 것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작으면 작을수록 그 정도가 약해서 </a:t>
            </a:r>
            <a:r>
              <a:rPr lang="ko-KR" altLang="en-US" sz="1800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귀무가설을</a:t>
            </a:r>
            <a:r>
              <a:rPr lang="ko-KR" altLang="en-US" sz="1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기각하는 근거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된다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2" name="Google Shape;128;gbf9ebb5319_0_42">
            <a:extLst>
              <a:ext uri="{FF2B5EF4-FFF2-40B4-BE49-F238E27FC236}">
                <a16:creationId xmlns:a16="http://schemas.microsoft.com/office/drawing/2014/main" id="{742169F3-D49C-48A8-B886-F9FAD3D35F32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36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633891988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계수의 추정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http://m.ddaily.co.kr/m/m_article/?no=195642&gt;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엔비디아 </a:t>
            </a: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GPU -</a:t>
            </a:r>
            <a:endParaRPr lang="en-US" altLang="ko-KR" sz="16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82;p4">
            <a:extLst>
              <a:ext uri="{FF2B5EF4-FFF2-40B4-BE49-F238E27FC236}">
                <a16:creationId xmlns:a16="http://schemas.microsoft.com/office/drawing/2014/main" id="{CCD7E248-E40B-4C36-9A4E-FA82CA3A4339}"/>
              </a:ext>
            </a:extLst>
          </p:cNvPr>
          <p:cNvSpPr/>
          <p:nvPr/>
        </p:nvSpPr>
        <p:spPr>
          <a:xfrm>
            <a:off x="114000" y="1476628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 분석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(Regression </a:t>
            </a:r>
            <a:r>
              <a:rPr lang="en-US" altLang="ko-KR" sz="24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Analaysis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</a:t>
            </a:r>
            <a:r>
              <a:rPr lang="ko-KR" altLang="en-US" sz="1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 이상의 독립변수들이 종속변수에 미치는 영향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추정할 수 있는 통계 기법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변수들 사이의 </a:t>
            </a:r>
            <a:r>
              <a:rPr lang="ko-KR" altLang="en-US" sz="1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인과관계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밝히고 모형을 적합</a:t>
            </a: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(Fit)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하여 관심 있는 변수를</a:t>
            </a:r>
            <a:endParaRPr lang="en-US" altLang="ko-KR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예측하거나 추론하기 위한 분석 방법이다</a:t>
            </a: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 변수와 종속변수의 개수 및 특성에 따라 단순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다항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곡선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로지스틱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회귀</a:t>
            </a: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비선형 회귀로 분류</a:t>
            </a:r>
            <a:endParaRPr lang="en-US" altLang="ko-KR"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Google Shape;82;p4">
            <a:extLst>
              <a:ext uri="{FF2B5EF4-FFF2-40B4-BE49-F238E27FC236}">
                <a16:creationId xmlns:a16="http://schemas.microsoft.com/office/drawing/2014/main" id="{D455D6D9-1930-48C1-999F-89C6E8FC603F}"/>
              </a:ext>
            </a:extLst>
          </p:cNvPr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indent="-342900" latinLnBrk="1">
              <a:buSzPct val="60000"/>
              <a:buFont typeface="나눔스퀘어_ac Bold" panose="020B0600000101010101" pitchFamily="50" charset="-127"/>
              <a:buChar char="○"/>
            </a:pPr>
            <a:r>
              <a:rPr lang="ko-KR" altLang="en-US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 계수는 최소제곱법을 사용하여 추정한다</a:t>
            </a:r>
            <a:endParaRPr lang="en-US" altLang="ko-KR" sz="24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endParaRPr lang="en-US" altLang="ko-KR" sz="20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r>
              <a:rPr lang="ko-KR" altLang="ko-KR" sz="24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</a:t>
            </a:r>
            <a:r>
              <a:rPr lang="ko-KR" altLang="ko-KR" sz="2000" b="1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소제곱법이란</a:t>
            </a:r>
            <a:r>
              <a:rPr lang="en-US" altLang="ko-KR" sz="20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  <a:endParaRPr lang="en-US" altLang="ko-KR" sz="18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회귀분석에서 꼭 필요한 개념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자료에 가장 잘 맞는 선을 찾는 방법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방법을 통해 최량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적합선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(line of best fit)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찾는다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여기서 잘 맞는 선이란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관측된 자료점에서 이탈도가 가장 작은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직선그래프이다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측정값을 기초로 하여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제곱합을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만들고 그것을 최소로 하는 값을 구하여 측정결과를 처리하는 방법으로 </a:t>
            </a:r>
            <a:r>
              <a:rPr lang="ko-KR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오차 제곱의 합이 가장 작은 해를 구하는 것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의미한다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9" name="Google Shape;128;gbf9ebb5319_0_42">
            <a:extLst>
              <a:ext uri="{FF2B5EF4-FFF2-40B4-BE49-F238E27FC236}">
                <a16:creationId xmlns:a16="http://schemas.microsoft.com/office/drawing/2014/main" id="{D85C092F-45C6-4C9C-9803-AC1B4F636680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94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576405991"/>
              </p:ext>
            </p:extLst>
          </p:nvPr>
        </p:nvGraphicFramePr>
        <p:xfrm>
          <a:off x="263850" y="671620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모델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graphicFrame>
        <p:nvGraphicFramePr>
          <p:cNvPr id="14" name="Google Shape;128;gbf9ebb5319_0_42">
            <a:extLst>
              <a:ext uri="{FF2B5EF4-FFF2-40B4-BE49-F238E27FC236}">
                <a16:creationId xmlns:a16="http://schemas.microsoft.com/office/drawing/2014/main" id="{75127070-060D-4522-A884-F94C3F17AF2E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82;p4"/>
          <p:cNvSpPr/>
          <p:nvPr/>
        </p:nvSpPr>
        <p:spPr>
          <a:xfrm>
            <a:off x="114000" y="1220230"/>
            <a:ext cx="11964000" cy="5579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algn="ctr" latinLnBrk="1"/>
            <a:r>
              <a:rPr lang="en-US" altLang="ko-KR" sz="2800" dirty="0">
                <a:latin typeface="Lucida Calligraphy" panose="03010101010101010101" pitchFamily="66" charset="0"/>
                <a:ea typeface="나눔스퀘어_ac Bold" panose="020B0600000101010101" pitchFamily="50" charset="-127"/>
              </a:rPr>
              <a:t>Y = b0 + b1X + e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: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독립변수의 값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Y: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종속변수의 값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b0 :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절편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(Intercept)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상수값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lm()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함수로 피팅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b1: X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기울기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(slope)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b0,b1 :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파라미터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(Parameter)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계수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(Coefficient)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라고도 함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 2" panose="05020102010507070707" pitchFamily="18" charset="2"/>
              </a:rPr>
              <a:t>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파라미터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예측을 수행할 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모델에 의해 요구되어지는 값들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 : </a:t>
            </a:r>
            <a:r>
              <a:rPr lang="ko-KR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오차항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(Error Term)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원래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값과 예측한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Y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값의 차이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오차가 최소화되는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b0,b1</a:t>
            </a: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최소제곱법을 이용하여 피팅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A6505-B8AC-46D7-837C-7D3A98D2C7BD}"/>
              </a:ext>
            </a:extLst>
          </p:cNvPr>
          <p:cNvSpPr txBox="1"/>
          <p:nvPr/>
        </p:nvSpPr>
        <p:spPr>
          <a:xfrm>
            <a:off x="1399656" y="5353337"/>
            <a:ext cx="777167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데이터사이언스에서</a:t>
            </a: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다루는 예측 모형에서는 우리가 모든 데이터를 갖고 있다고 가정하지 않는다</a:t>
            </a:r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갖고 있는 데이터가 빅데이터라고 하더라도 그 많은 데이터가 전체를 설명하지 못한다는 것을 가정하고 있다</a:t>
            </a:r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그렇기 때문에 오차가 </a:t>
            </a:r>
            <a:r>
              <a:rPr lang="ko-KR" altLang="en-US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포함되어있다</a:t>
            </a:r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ko-KR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84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784373862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적합도 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http://m.ddaily.co.kr/m/m_article/?no=195642&gt;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엔비디아 </a:t>
            </a: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GPU -</a:t>
            </a:r>
            <a:endParaRPr lang="en-US" altLang="ko-KR" sz="16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82;p4">
                <a:extLst>
                  <a:ext uri="{FF2B5EF4-FFF2-40B4-BE49-F238E27FC236}">
                    <a16:creationId xmlns:a16="http://schemas.microsoft.com/office/drawing/2014/main" id="{26401F46-A54D-4969-889D-46A7DD4DB9D4}"/>
                  </a:ext>
                </a:extLst>
              </p:cNvPr>
              <p:cNvSpPr/>
              <p:nvPr/>
            </p:nvSpPr>
            <p:spPr>
              <a:xfrm>
                <a:off x="111450" y="1491597"/>
                <a:ext cx="11964000" cy="49203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0000" rIns="91425" bIns="45700" anchor="t" anchorCtr="0">
                <a:noAutofit/>
              </a:bodyPr>
              <a:lstStyle/>
              <a:p>
                <a:pPr marL="342900" indent="-342900" latinLnBrk="1">
                  <a:lnSpc>
                    <a:spcPct val="150000"/>
                  </a:lnSpc>
                  <a:buSzPct val="60000"/>
                  <a:buFont typeface="나눔스퀘어_ac Bold" panose="020B0600000101010101" pitchFamily="50" charset="-127"/>
                  <a:buChar char="○"/>
                </a:pPr>
                <a:r>
                  <a:rPr lang="ko-KR" altLang="ko-KR" sz="24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적합도는 모형이 자료에서 벗어난 정도로 표현한다</a:t>
                </a:r>
                <a:r>
                  <a:rPr lang="en-US" altLang="ko-KR" sz="24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  <a:endParaRPr lang="en-US" altLang="ko-KR" i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342900" indent="-342900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ko-KR" sz="20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결정계수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0~1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사이의 숫자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회귀모형의 설명력을 의미하며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 가까울수록 작은 설명력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1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가까울수록 큰 설명력을 가진다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endPara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342900" indent="-342900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𝑆𝑆𝑅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ko-KR" sz="1600" i="1">
                                <a:latin typeface="Cambria Math" panose="02040503050406030204" pitchFamily="18" charset="0"/>
                              </a:rPr>
                              <m:t>회귀</m:t>
                            </m:r>
                            <m:r>
                              <a:rPr lang="ko-KR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ko-KR" sz="1600" i="1">
                                <a:latin typeface="Cambria Math" panose="02040503050406030204" pitchFamily="18" charset="0"/>
                              </a:rPr>
                              <m:t>제곱</m:t>
                            </m:r>
                            <m:r>
                              <a:rPr lang="ko-KR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ko-KR" sz="1600" i="1">
                                <a:latin typeface="Cambria Math" panose="02040503050406030204" pitchFamily="18" charset="0"/>
                              </a:rPr>
                              <m:t>합</m:t>
                            </m:r>
                          </m:e>
                        </m:d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ko-KR" sz="1600" i="1">
                                <a:latin typeface="Cambria Math" panose="02040503050406030204" pitchFamily="18" charset="0"/>
                              </a:rPr>
                              <m:t>총</m:t>
                            </m:r>
                            <m:r>
                              <a:rPr lang="ko-KR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ko-KR" sz="1600" i="1">
                                <a:latin typeface="Cambria Math" panose="02040503050406030204" pitchFamily="18" charset="0"/>
                              </a:rPr>
                              <m:t>제곱합</m:t>
                            </m:r>
                          </m:e>
                        </m:d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  <m:t>예측종속변수값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  <m:t>예측종속변수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  <m:t>평균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  <m:t>관측값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  <m:t>예측된</m:t>
                                </m:r>
                                <m: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  <m:t>종속변수값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1600" dirty="0">
                  <a:solidFill>
                    <a:schemeClr val="dk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SSE :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오차 </a:t>
                </a:r>
                <a:r>
                  <a:rPr lang="ko-KR" altLang="ko-KR" sz="16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제곱합</a:t>
                </a:r>
                <a:b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</a:b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          </a:t>
                </a:r>
                <a:r>
                  <a:rPr lang="ko-KR" altLang="ko-KR" sz="1600" dirty="0" err="1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예측값과</a:t>
                </a:r>
                <a:r>
                  <a:rPr lang="ko-KR" altLang="ko-KR" sz="1600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ko-KR" sz="1600" dirty="0" err="1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실제값의</a:t>
                </a:r>
                <a:r>
                  <a:rPr lang="ko-KR" altLang="ko-KR" sz="1600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차이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오차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제곱의 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합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회귀 모형 평가에 많이 사용되는 지표</a:t>
                </a:r>
                <a:endPara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SST: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전체 </a:t>
                </a:r>
                <a:r>
                  <a:rPr lang="ko-KR" altLang="ko-KR" sz="16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제곱합</a:t>
                </a:r>
                <a:b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</a:b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         </a:t>
                </a:r>
                <a:r>
                  <a:rPr lang="ko-KR" altLang="ko-KR" sz="1600" dirty="0" err="1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실젯값과</a:t>
                </a:r>
                <a:r>
                  <a:rPr lang="ko-KR" altLang="ko-KR" sz="1600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평균값의 차이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</a:t>
                </a:r>
                <a:r>
                  <a:rPr lang="ko-KR" altLang="ko-KR" sz="16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제곱합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SST = SSE + SS</a:t>
                </a:r>
                <a:endPara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SSR: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회귀 </a:t>
                </a:r>
                <a:r>
                  <a:rPr lang="ko-KR" altLang="ko-KR" sz="16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제곱합</a:t>
                </a:r>
                <a:endPara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       </a:t>
                </a:r>
                <a:r>
                  <a:rPr lang="ko-KR" altLang="ko-KR" sz="1600" dirty="0" err="1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예측값과</a:t>
                </a:r>
                <a:r>
                  <a:rPr lang="ko-KR" altLang="ko-KR" sz="1600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평균값의 차이 </a:t>
                </a:r>
                <a:r>
                  <a:rPr lang="ko-KR" altLang="ko-KR" sz="16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제곱합</a:t>
                </a:r>
                <a:endPara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endParaRPr lang="en-US" altLang="ko-KR" sz="1600" dirty="0">
                  <a:solidFill>
                    <a:schemeClr val="dk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1" name="Google Shape;82;p4">
                <a:extLst>
                  <a:ext uri="{FF2B5EF4-FFF2-40B4-BE49-F238E27FC236}">
                    <a16:creationId xmlns:a16="http://schemas.microsoft.com/office/drawing/2014/main" id="{26401F46-A54D-4969-889D-46A7DD4DB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" y="1491597"/>
                <a:ext cx="11964000" cy="4920343"/>
              </a:xfrm>
              <a:prstGeom prst="rect">
                <a:avLst/>
              </a:prstGeom>
              <a:blipFill>
                <a:blip r:embed="rId4"/>
                <a:stretch>
                  <a:fillRect l="-4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Google Shape;128;gbf9ebb5319_0_42">
            <a:extLst>
              <a:ext uri="{FF2B5EF4-FFF2-40B4-BE49-F238E27FC236}">
                <a16:creationId xmlns:a16="http://schemas.microsoft.com/office/drawing/2014/main" id="{B362FB89-EE71-4282-BFA4-7DCCD8B146A4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6580682" y="3616961"/>
            <a:ext cx="389744" cy="194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25393" y="3177915"/>
                <a:ext cx="45645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간단하게 설명하면</a:t>
                </a:r>
                <a:r>
                  <a:rPr lang="en-US" altLang="ko-KR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SST</a:t>
                </a:r>
                <a:r>
                  <a:rPr lang="ko-KR" altLang="en-US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는 </a:t>
                </a:r>
                <a:r>
                  <a:rPr lang="en-US" altLang="ko-KR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Y </a:t>
                </a:r>
                <a:r>
                  <a:rPr lang="ko-KR" altLang="en-US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전체의 오차 분산이고</a:t>
                </a:r>
                <a:r>
                  <a:rPr lang="en-US" altLang="ko-KR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SSR</a:t>
                </a:r>
                <a:r>
                  <a:rPr lang="ko-KR" altLang="en-US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은 우리가 설명할 수 없는 차이들의 분산을 뜻합니다</a:t>
                </a:r>
                <a:r>
                  <a:rPr lang="en-US" altLang="ko-KR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r>
                  <a:rPr lang="ko-KR" altLang="en-US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은 전체 </a:t>
                </a:r>
                <a:r>
                  <a:rPr lang="ko-KR" altLang="en-US" dirty="0" err="1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분산중에</a:t>
                </a:r>
                <a:r>
                  <a:rPr lang="ko-KR" altLang="en-US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나의 회귀 모형에 의해서</a:t>
                </a:r>
                <a:endParaRPr lang="en-US" altLang="ko-KR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r>
                  <a:rPr lang="ko-KR" altLang="en-US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설명되는 부분이 </a:t>
                </a:r>
                <a:r>
                  <a:rPr lang="ko-KR" altLang="en-US" dirty="0" err="1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얼마만큼인지를</a:t>
                </a:r>
                <a:r>
                  <a:rPr lang="ko-KR" altLang="en-US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계산한 것이라고 말할 수 있습니다</a:t>
                </a:r>
                <a:r>
                  <a:rPr lang="en-US" altLang="ko-KR" dirty="0">
                    <a:solidFill>
                      <a:srgbClr val="0000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  <a:endParaRPr lang="ko-KR" altLang="en-US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93" y="3177915"/>
                <a:ext cx="4564544" cy="1384995"/>
              </a:xfrm>
              <a:prstGeom prst="rect">
                <a:avLst/>
              </a:prstGeom>
              <a:blipFill>
                <a:blip r:embed="rId5"/>
                <a:stretch>
                  <a:fillRect l="-401" t="-439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81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적합도 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- </a:t>
            </a:r>
            <a:r>
              <a:rPr lang="en-US" altLang="ko-KR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  <a:ea typeface="나눔스퀘어_ac Bold" panose="020B0600000101010101" pitchFamily="50" charset="-127"/>
              </a:rPr>
              <a:t> -</a:t>
            </a:r>
            <a:endParaRPr lang="ko-KR" altLang="en-US" sz="1400" dirty="0">
              <a:latin typeface="Century" panose="02040604050505020304" pitchFamily="18" charset="0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http://m.ddaily.co.kr/m/m_article/?no=195642&gt;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엔비디아 </a:t>
            </a:r>
            <a:r>
              <a:rPr lang="en-US" altLang="ko-KR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GPU -</a:t>
            </a:r>
            <a:endParaRPr lang="en-US" altLang="ko-KR" sz="16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82;p4">
                <a:extLst>
                  <a:ext uri="{FF2B5EF4-FFF2-40B4-BE49-F238E27FC236}">
                    <a16:creationId xmlns:a16="http://schemas.microsoft.com/office/drawing/2014/main" id="{DBA3D909-0843-4D3D-8891-C1A58E9D0CC7}"/>
                  </a:ext>
                </a:extLst>
              </p:cNvPr>
              <p:cNvSpPr/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0000" rIns="91425" bIns="45700" anchor="t" anchorCtr="0">
                <a:noAutofit/>
              </a:bodyPr>
              <a:lstStyle/>
              <a:p>
                <a:pPr latinLnBrk="1"/>
                <a:endParaRPr lang="en-US" altLang="ko-KR" sz="1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latinLnBrk="1">
                  <a:buSzPct val="60000"/>
                  <a:buFont typeface="나눔스퀘어_ac Bold" panose="020B0600000101010101" pitchFamily="50" charset="-127"/>
                  <a:buChar char="○"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F-value :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여러 표본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간 차이의 회귀성과 유의성을 나타내는 통계적 지표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  <a:r>
                  <a:rPr lang="ko-KR" altLang="ko-KR" sz="20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회귀식</a:t>
                </a:r>
                <a:r>
                  <a:rPr lang="ko-KR" altLang="en-US" sz="20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간의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타당함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대한 수치이다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pPr latinLnBrk="1"/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atinLnBrk="1"/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atinLnBrk="1"/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atinLnBrk="1"/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endParaRPr lang="en-US" altLang="ko-KR" sz="3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 sz="32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ko-K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ko-KR" altLang="ko-K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den>
                      </m:f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𝑀𝑆𝑅</m:t>
                          </m:r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den>
                      </m:f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ko-KR" sz="3200" i="1">
                              <a:latin typeface="Cambria Math" panose="02040503050406030204" pitchFamily="18" charset="0"/>
                            </a:rPr>
                            <m:t>평균</m:t>
                          </m:r>
                          <m:r>
                            <a:rPr lang="ko-KR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ko-KR" sz="3200" i="1">
                              <a:latin typeface="Cambria Math" panose="02040503050406030204" pitchFamily="18" charset="0"/>
                            </a:rPr>
                            <m:t>회귀</m:t>
                          </m:r>
                          <m:r>
                            <a:rPr lang="ko-KR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ko-KR" sz="3200" i="1">
                              <a:latin typeface="Cambria Math" panose="02040503050406030204" pitchFamily="18" charset="0"/>
                            </a:rPr>
                            <m:t>제곱</m:t>
                          </m:r>
                        </m:num>
                        <m:den>
                          <m:r>
                            <a:rPr lang="ko-KR" altLang="ko-KR" sz="3200" i="1">
                              <a:latin typeface="Cambria Math" panose="02040503050406030204" pitchFamily="18" charset="0"/>
                            </a:rPr>
                            <m:t>평균</m:t>
                          </m:r>
                          <m:r>
                            <a:rPr lang="ko-KR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ko-KR" sz="3200" i="1">
                              <a:latin typeface="Cambria Math" panose="02040503050406030204" pitchFamily="18" charset="0"/>
                            </a:rPr>
                            <m:t>오차</m:t>
                          </m:r>
                          <m:r>
                            <a:rPr lang="ko-KR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ko-KR" sz="3200" i="1">
                              <a:latin typeface="Cambria Math" panose="02040503050406030204" pitchFamily="18" charset="0"/>
                            </a:rPr>
                            <m:t>제곱</m:t>
                          </m:r>
                        </m:den>
                      </m:f>
                    </m:oMath>
                  </m:oMathPara>
                </a14:m>
                <a:endParaRPr lang="ko-KR" altLang="ko-KR" sz="3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Google Shape;82;p4">
                <a:extLst>
                  <a:ext uri="{FF2B5EF4-FFF2-40B4-BE49-F238E27FC236}">
                    <a16:creationId xmlns:a16="http://schemas.microsoft.com/office/drawing/2014/main" id="{DBA3D909-0843-4D3D-8891-C1A58E9D0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Google Shape;128;gbf9ebb5319_0_42">
            <a:extLst>
              <a:ext uri="{FF2B5EF4-FFF2-40B4-BE49-F238E27FC236}">
                <a16:creationId xmlns:a16="http://schemas.microsoft.com/office/drawing/2014/main" id="{0A3CCAE5-C41A-4AF0-8139-D8F324B6542F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54013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5E42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3194</Words>
  <Application>Microsoft Office PowerPoint</Application>
  <PresentationFormat>와이드스크린</PresentationFormat>
  <Paragraphs>497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9" baseType="lpstr">
      <vt:lpstr>나눔고딕 ExtraBold</vt:lpstr>
      <vt:lpstr>나눔스퀘어_ac Bold</vt:lpstr>
      <vt:lpstr>나눔스퀘어_ac Light</vt:lpstr>
      <vt:lpstr>나눔스퀘어라운드 ExtraBold</vt:lpstr>
      <vt:lpstr>맑은 고딕</vt:lpstr>
      <vt:lpstr>Arial</vt:lpstr>
      <vt:lpstr>Calibri</vt:lpstr>
      <vt:lpstr>Cambria Math</vt:lpstr>
      <vt:lpstr>Century</vt:lpstr>
      <vt:lpstr>Lucida Calligraphy</vt:lpstr>
      <vt:lpstr>Wingdings</vt:lpstr>
      <vt:lpstr>Wingdings 2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Allppt.com</dc:creator>
  <cp:lastModifiedBy>1</cp:lastModifiedBy>
  <cp:revision>333</cp:revision>
  <dcterms:created xsi:type="dcterms:W3CDTF">2020-01-20T05:08:25Z</dcterms:created>
  <dcterms:modified xsi:type="dcterms:W3CDTF">2021-04-02T01:09:11Z</dcterms:modified>
</cp:coreProperties>
</file>