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375" r:id="rId4"/>
    <p:sldId id="366" r:id="rId5"/>
    <p:sldId id="367" r:id="rId6"/>
    <p:sldId id="368" r:id="rId7"/>
    <p:sldId id="369" r:id="rId8"/>
    <p:sldId id="370" r:id="rId9"/>
    <p:sldId id="371" r:id="rId10"/>
    <p:sldId id="353" r:id="rId11"/>
    <p:sldId id="356" r:id="rId12"/>
    <p:sldId id="358" r:id="rId13"/>
    <p:sldId id="372" r:id="rId14"/>
    <p:sldId id="357" r:id="rId15"/>
    <p:sldId id="359" r:id="rId16"/>
    <p:sldId id="361" r:id="rId17"/>
    <p:sldId id="360" r:id="rId18"/>
    <p:sldId id="362" r:id="rId19"/>
    <p:sldId id="363" r:id="rId20"/>
    <p:sldId id="373" r:id="rId21"/>
    <p:sldId id="374" r:id="rId22"/>
    <p:sldId id="376" r:id="rId2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2" roundtripDataSignature="AMtx7mj7+Ti7Y1PUHS+xSbgUZsW8rHSlC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utae KIM" initials="KK" lastIdx="1" clrIdx="0">
    <p:extLst>
      <p:ext uri="{19B8F6BF-5375-455C-9EA6-DF929625EA0E}">
        <p15:presenceInfo xmlns:p15="http://schemas.microsoft.com/office/powerpoint/2012/main" userId="S::kyutae.kim@etu.u-paris.fr::9c540af0-5d8d-4831-8857-9da09aee09d2" providerId="AD"/>
      </p:ext>
    </p:extLst>
  </p:cmAuthor>
  <p:cmAuthor id="2" name="w" initials="w" lastIdx="2" clrIdx="1">
    <p:extLst>
      <p:ext uri="{19B8F6BF-5375-455C-9EA6-DF929625EA0E}">
        <p15:presenceInfo xmlns:p15="http://schemas.microsoft.com/office/powerpoint/2012/main" userId="w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E5CC"/>
    <a:srgbClr val="F8B62A"/>
    <a:srgbClr val="FFFF99"/>
    <a:srgbClr val="FFC9D7"/>
    <a:srgbClr val="C00000"/>
    <a:srgbClr val="0000FF"/>
    <a:srgbClr val="007D00"/>
    <a:srgbClr val="993300"/>
    <a:srgbClr val="538234"/>
    <a:srgbClr val="D701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F1ED82C-DFB5-433B-8B33-7B298AD14F54}">
  <a:tblStyle styleId="{FF1ED82C-DFB5-433B-8B33-7B298AD14F5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8DD3A8D-D20A-4945-B46B-B3D6B2CC5590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CE9E8"/>
          </a:solidFill>
        </a:fill>
      </a:tcStyle>
    </a:wholeTbl>
    <a:band1H>
      <a:tcTxStyle/>
      <a:tcStyle>
        <a:tcBdr/>
        <a:fill>
          <a:solidFill>
            <a:srgbClr val="F9D1CD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9D1CD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392"/>
    <p:restoredTop sz="83146"/>
  </p:normalViewPr>
  <p:slideViewPr>
    <p:cSldViewPr snapToGrid="0">
      <p:cViewPr varScale="1">
        <p:scale>
          <a:sx n="96" d="100"/>
          <a:sy n="96" d="100"/>
        </p:scale>
        <p:origin x="55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72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73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7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14eTDPJLkis&amp;ab_channel=%EB%B7%B0%EC%8A%A4%ED%8A%B8IT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h_7QttroGM&amp;ab_channel=%E2%80%8D%EA%B9%80%EC%84%B1%EB%B2%94%5b%EB%8B%A8%EC%9E%A5/4%EB%8B%A8%EA%B3%84BK21%EC%82%B0%EC%97%85%EA%B2%BD%EC%98%81%EA%B3%B5%ED%95%99%EA%B5%90%EC%9C%A1%EC%97%B0%EA%B5%AC%EB%8B%A8%5d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RGB</a:t>
            </a:r>
            <a:endParaRPr dirty="0"/>
          </a:p>
        </p:txBody>
      </p:sp>
      <p:sp>
        <p:nvSpPr>
          <p:cNvPr id="53" name="Google Shape;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bf9ebb5319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" name="Google Shape;62;gbf9ebb5319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36703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회귀의 개념을 </a:t>
            </a:r>
            <a:r>
              <a:rPr lang="ko-KR" altLang="en-US" dirty="0" err="1" smtClean="0"/>
              <a:t>알기전에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로지스틱</a:t>
            </a:r>
            <a:r>
              <a:rPr lang="ko-KR" altLang="en-US" dirty="0" smtClean="0"/>
              <a:t> 회귀 분석의 예시를 먼저 보겠습니다</a:t>
            </a:r>
            <a:r>
              <a:rPr lang="en-US" altLang="ko-KR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위의 예시를 보시면 아시겠지만 </a:t>
            </a:r>
            <a:r>
              <a:rPr lang="en-US" altLang="ko-KR" dirty="0" smtClean="0"/>
              <a:t>“ 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아니다</a:t>
            </a:r>
            <a:r>
              <a:rPr lang="en-US" altLang="ko-KR" dirty="0" smtClean="0"/>
              <a:t>＂</a:t>
            </a:r>
            <a:r>
              <a:rPr lang="ko-KR" altLang="en-US" dirty="0" smtClean="0"/>
              <a:t>로 구분을 할</a:t>
            </a:r>
            <a:r>
              <a:rPr lang="ko-KR" altLang="en-US" baseline="0" dirty="0" smtClean="0"/>
              <a:t> 수가 있습니다</a:t>
            </a:r>
            <a:r>
              <a:rPr lang="en-US" altLang="ko-KR" baseline="0" dirty="0" smtClean="0"/>
              <a:t>.</a:t>
            </a: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19624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dirty="0" err="1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로지스틱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200" b="0" i="0" u="none" strike="noStrike" cap="none" dirty="0" err="1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회귀모형은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200" b="0" i="0" u="none" strike="noStrike" cap="none" dirty="0" err="1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반응변수가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범주형 자료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이항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다항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이며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일반화 </a:t>
            </a:r>
            <a:r>
              <a:rPr lang="ko-KR" altLang="en-US" sz="1200" b="0" i="0" u="none" strike="noStrike" cap="none" dirty="0" err="1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선형모형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(generalized linear model)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의 특수한 경우로 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형 곡선을 그리는 함수 모형입니다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특히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1200" b="0" i="0" u="none" strike="noStrike" cap="none" dirty="0" err="1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로지스틱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회귀분석을 위한 종속변수는 </a:t>
            </a:r>
            <a:r>
              <a:rPr lang="ko-KR" altLang="en-US" sz="1200" b="0" i="0" u="none" strike="noStrike" cap="none" dirty="0" err="1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이분형으로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0 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또는 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의 값을 가지고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독립변수는 범주형 또는 </a:t>
            </a:r>
            <a:r>
              <a:rPr lang="ko-KR" altLang="en-US" sz="1200" b="0" i="0" u="none" strike="noStrike" cap="none" dirty="0" err="1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연속형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모두 가능하다고 합니다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아래에 표를 보시면 아시겠지만 </a:t>
            </a:r>
            <a:r>
              <a:rPr lang="ko-KR" altLang="en-US" dirty="0" err="1" smtClean="0"/>
              <a:t>일반선형</a:t>
            </a:r>
            <a:r>
              <a:rPr lang="ko-KR" altLang="en-US" dirty="0" smtClean="0"/>
              <a:t> 회귀와 </a:t>
            </a:r>
            <a:r>
              <a:rPr lang="ko-KR" altLang="en-US" dirty="0" err="1" smtClean="0"/>
              <a:t>로지스틱</a:t>
            </a:r>
            <a:r>
              <a:rPr lang="ko-KR" altLang="en-US" dirty="0" smtClean="0"/>
              <a:t> 회귀 그래프는 차이가 있습니다</a:t>
            </a:r>
            <a:endParaRPr lang="en-US" altLang="ko-KR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b="0" i="0" u="none" strike="noStrike" cap="none" dirty="0" smtClean="0">
              <a:solidFill>
                <a:schemeClr val="dk1"/>
              </a:solidFill>
              <a:effectLst/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dirty="0" err="1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선형회귀를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살펴보면 말 </a:t>
            </a:r>
            <a:r>
              <a:rPr lang="ko-KR" altLang="en-US" sz="1200" b="0" i="0" u="none" strike="noStrike" cap="none" dirty="0" err="1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선이라서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200" b="1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확률이 음과 양의 방향으로 무한대까지 뻗어 가지만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로지스틱회귀는 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1,0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으로 판별이 납니다</a:t>
            </a:r>
            <a:endParaRPr lang="en-US" altLang="ko-KR" sz="1200" b="0" i="0" u="none" strike="noStrike" cap="none" dirty="0" smtClean="0">
              <a:solidFill>
                <a:schemeClr val="dk1"/>
              </a:solidFill>
              <a:effectLst/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dirty="0" err="1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로지스틱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회귀가 좀 더 정확한 이유는 </a:t>
            </a:r>
            <a:r>
              <a:rPr lang="ko-KR" altLang="en-US" sz="1200" b="0" i="0" u="none" strike="noStrike" cap="none" dirty="0" err="1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선형회귀는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200" b="0" i="0" u="none" strike="noStrike" cap="none" dirty="0" err="1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직선양의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그래프를 이용하여 분류하는 반면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1200" b="0" i="0" u="none" strike="noStrike" cap="none" dirty="0" err="1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시그모이드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(sigmoid)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함수를 사용하여 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자 형태를 띄고 있기 때문입니다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55029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ko-KR" altLang="en-US" dirty="0" smtClean="0"/>
              <a:t>목적은 </a:t>
            </a:r>
            <a:r>
              <a:rPr lang="ko-KR" altLang="en-US" sz="1200" dirty="0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독립변수와 종속변수의 관계를 찾음으로써</a:t>
            </a:r>
            <a:r>
              <a:rPr lang="en-US" altLang="ko-KR" sz="1200" dirty="0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200" dirty="0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새로운 독립변수의 집합이 </a:t>
            </a:r>
            <a:r>
              <a:rPr lang="ko-KR" altLang="en-US" sz="1200" dirty="0" err="1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주어졌을때</a:t>
            </a:r>
            <a:r>
              <a:rPr lang="en-US" altLang="ko-KR" sz="1200" dirty="0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200" dirty="0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종속</a:t>
            </a:r>
            <a:r>
              <a:rPr lang="ko-KR" altLang="en-US" dirty="0" smtClean="0"/>
              <a:t>변수값을 </a:t>
            </a:r>
            <a:r>
              <a:rPr lang="ko-KR" altLang="en-US" dirty="0" err="1" smtClean="0"/>
              <a:t>예측하는것입니다</a:t>
            </a:r>
            <a:endParaRPr lang="en-US" altLang="ko-KR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ko-KR" sz="1200" dirty="0" smtClean="0">
                <a:ea typeface="나눔스퀘어_ac Bold" panose="020B0600000101010101"/>
                <a:hlinkClick r:id="rId3"/>
              </a:rPr>
              <a:t>https://www.youtube.com/watch?v=14eTDPJLkis&amp;ab_channel=%EB%B7%B0%EC%8A%A4%ED%8A%B8IT</a:t>
            </a:r>
            <a:endParaRPr lang="en-US" altLang="ko-KR" sz="1200" dirty="0" smtClean="0">
              <a:ea typeface="나눔스퀘어_ac Bold" panose="020B0600000101010101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37501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 smtClean="0"/>
              <a:t>로지스틱</a:t>
            </a:r>
            <a:r>
              <a:rPr lang="ko-KR" altLang="en-US" dirty="0" smtClean="0"/>
              <a:t> 회귀에는 이항 </a:t>
            </a:r>
            <a:r>
              <a:rPr lang="ko-KR" altLang="en-US" dirty="0" err="1" smtClean="0"/>
              <a:t>로지스틱과</a:t>
            </a:r>
            <a:r>
              <a:rPr lang="ko-KR" altLang="en-US" dirty="0" smtClean="0"/>
              <a:t> 다항로지스틱</a:t>
            </a:r>
            <a:r>
              <a:rPr lang="ko-KR" altLang="en-US" baseline="0" dirty="0" smtClean="0"/>
              <a:t> 회귀가 있습니다</a:t>
            </a:r>
            <a:endParaRPr lang="en-US" altLang="ko-KR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aseline="0" dirty="0" smtClean="0"/>
              <a:t>이항로지스틱은 </a:t>
            </a:r>
            <a:r>
              <a:rPr lang="en-US" altLang="ko-KR" baseline="0" dirty="0" err="1" smtClean="0"/>
              <a:t>glm</a:t>
            </a:r>
            <a:r>
              <a:rPr lang="en-US" altLang="ko-KR" baseline="0" dirty="0" smtClean="0"/>
              <a:t>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aseline="0" dirty="0" smtClean="0"/>
              <a:t>다항로지스틱은 </a:t>
            </a:r>
            <a:r>
              <a:rPr lang="en-US" altLang="ko-KR" baseline="0" dirty="0" err="1" smtClean="0"/>
              <a:t>mlogic</a:t>
            </a: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8013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 smtClean="0"/>
              <a:t>로지스틱</a:t>
            </a:r>
            <a:r>
              <a:rPr lang="ko-KR" altLang="en-US" dirty="0" smtClean="0"/>
              <a:t> 회귀에는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 요소로 </a:t>
            </a:r>
            <a:r>
              <a:rPr lang="ko-KR" altLang="en-US" dirty="0" err="1" smtClean="0"/>
              <a:t>분류할수있습니다</a:t>
            </a:r>
            <a:r>
              <a:rPr lang="en-US" altLang="ko-KR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첫번째로는 </a:t>
            </a:r>
            <a:r>
              <a:rPr lang="ko-KR" altLang="en-US" dirty="0" err="1" smtClean="0"/>
              <a:t>승산비</a:t>
            </a:r>
            <a:endParaRPr lang="en-US" altLang="ko-KR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두번째 </a:t>
            </a:r>
            <a:r>
              <a:rPr lang="en-US" altLang="ko-KR" dirty="0" smtClean="0"/>
              <a:t>logit </a:t>
            </a:r>
            <a:r>
              <a:rPr lang="ko-KR" altLang="en-US" dirty="0" smtClean="0"/>
              <a:t>변환</a:t>
            </a:r>
            <a:endParaRPr lang="en-US" altLang="ko-KR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 smtClean="0"/>
              <a:t>세번쨰로는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시그모이드</a:t>
            </a:r>
            <a:r>
              <a:rPr lang="ko-KR" altLang="en-US" dirty="0" smtClean="0"/>
              <a:t> 함수</a:t>
            </a: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83684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 smtClean="0"/>
              <a:t>승산비의</a:t>
            </a:r>
            <a:r>
              <a:rPr lang="ko-KR" altLang="en-US" dirty="0" smtClean="0"/>
              <a:t> 개념이 중요한데 </a:t>
            </a:r>
            <a:r>
              <a:rPr lang="ko-KR" altLang="en-US" baseline="0" dirty="0" err="1" smtClean="0"/>
              <a:t>교차비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= </a:t>
            </a:r>
            <a:r>
              <a:rPr lang="ko-KR" altLang="en-US" baseline="0" dirty="0" err="1" smtClean="0"/>
              <a:t>대응위험도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= </a:t>
            </a:r>
            <a:r>
              <a:rPr lang="ko-KR" altLang="en-US" baseline="0" dirty="0" err="1" smtClean="0"/>
              <a:t>오즈비라고</a:t>
            </a:r>
            <a:r>
              <a:rPr lang="ko-KR" altLang="en-US" baseline="0" dirty="0" smtClean="0"/>
              <a:t> 부릅니다</a:t>
            </a:r>
            <a:endParaRPr lang="en-US" altLang="ko-KR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aseline="0" dirty="0" smtClean="0"/>
              <a:t>예를 들어 성공확률 </a:t>
            </a:r>
            <a:r>
              <a:rPr lang="en-US" altLang="ko-KR" baseline="0" dirty="0" smtClean="0"/>
              <a:t>80%</a:t>
            </a:r>
            <a:r>
              <a:rPr lang="ko-KR" altLang="en-US" baseline="0" dirty="0" smtClean="0"/>
              <a:t>인 게임아이템 강화를 한다고 하면 </a:t>
            </a:r>
            <a:endParaRPr lang="en-US" altLang="ko-KR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aseline="0" dirty="0" smtClean="0"/>
              <a:t>해당 </a:t>
            </a:r>
            <a:r>
              <a:rPr lang="ko-KR" altLang="en-US" baseline="0" dirty="0" err="1" smtClean="0"/>
              <a:t>승산비의</a:t>
            </a:r>
            <a:r>
              <a:rPr lang="ko-KR" altLang="en-US" baseline="0" dirty="0" smtClean="0"/>
              <a:t> 공식은 이렇습니다</a:t>
            </a:r>
            <a:r>
              <a:rPr lang="en-US" altLang="ko-KR" baseline="0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aseline="0" dirty="0" smtClean="0"/>
              <a:t>결과값이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가 되기 때문에 강화에 성공할 확률이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배가 된다는 뜻입니다</a:t>
            </a:r>
            <a:endParaRPr lang="en-US" altLang="ko-KR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 smtClean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29144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두번째로는 </a:t>
            </a:r>
            <a:r>
              <a:rPr lang="en-US" altLang="ko-KR" dirty="0" smtClean="0"/>
              <a:t>logit</a:t>
            </a:r>
            <a:r>
              <a:rPr lang="ko-KR" altLang="en-US" dirty="0" smtClean="0"/>
              <a:t>인데 앞에 설명한 </a:t>
            </a:r>
            <a:r>
              <a:rPr lang="en-US" altLang="ko-KR" dirty="0" smtClean="0"/>
              <a:t>odds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log</a:t>
            </a:r>
            <a:r>
              <a:rPr lang="ko-KR" altLang="en-US" dirty="0" smtClean="0"/>
              <a:t>인 형태를 </a:t>
            </a:r>
            <a:r>
              <a:rPr lang="en-US" altLang="ko-KR" dirty="0" smtClean="0"/>
              <a:t>logit</a:t>
            </a:r>
            <a:r>
              <a:rPr lang="ko-KR" altLang="en-US" dirty="0" smtClean="0"/>
              <a:t>변환이라고 합니다</a:t>
            </a:r>
            <a:endParaRPr lang="en-US" altLang="ko-KR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Log</a:t>
            </a:r>
            <a:r>
              <a:rPr lang="ko-KR" altLang="en-US" dirty="0" smtClean="0"/>
              <a:t>를 붙이면</a:t>
            </a:r>
            <a:r>
              <a:rPr lang="ko-KR" altLang="en-US" baseline="0" dirty="0" smtClean="0"/>
              <a:t> 수식이 간단해지고 형태가 </a:t>
            </a:r>
            <a:r>
              <a:rPr lang="ko-KR" altLang="en-US" baseline="0" dirty="0" err="1" smtClean="0"/>
              <a:t>선형형태로</a:t>
            </a:r>
            <a:r>
              <a:rPr lang="ko-KR" altLang="en-US" baseline="0" dirty="0" smtClean="0"/>
              <a:t> 바뀐다고 합니다</a:t>
            </a: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08509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 smtClean="0"/>
              <a:t>세번쨰로는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시그모이드</a:t>
            </a:r>
            <a:r>
              <a:rPr lang="ko-KR" altLang="en-US" dirty="0" smtClean="0"/>
              <a:t> 함수입니다</a:t>
            </a:r>
            <a:endParaRPr lang="en-US" altLang="ko-KR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 smtClean="0"/>
              <a:t>시그모이드</a:t>
            </a:r>
            <a:r>
              <a:rPr lang="ko-KR" altLang="en-US" dirty="0" smtClean="0"/>
              <a:t> 함수는 </a:t>
            </a:r>
            <a:r>
              <a:rPr lang="ko-KR" altLang="en-US" dirty="0" err="1" smtClean="0"/>
              <a:t>로지스트</a:t>
            </a:r>
            <a:r>
              <a:rPr lang="ko-KR" altLang="en-US" dirty="0" smtClean="0"/>
              <a:t> 회귀에서 커브 모양으로 출력 시켜주는 역할을 합니다</a:t>
            </a:r>
            <a:endParaRPr lang="en-US" altLang="ko-KR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앞의 </a:t>
            </a:r>
            <a:r>
              <a:rPr lang="en-US" altLang="ko-KR" dirty="0" smtClean="0"/>
              <a:t>odds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sigmoid</a:t>
            </a:r>
            <a:r>
              <a:rPr lang="ko-KR" altLang="en-US" dirty="0" smtClean="0"/>
              <a:t>함수에 넣어서 사용을 합니다</a:t>
            </a:r>
            <a:r>
              <a:rPr lang="en-US" altLang="ko-KR" dirty="0" smtClean="0"/>
              <a:t>.</a:t>
            </a: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32859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다음으로는 로그 가능도 인데 </a:t>
            </a:r>
            <a:r>
              <a:rPr lang="ko-KR" altLang="en-US" dirty="0" err="1" smtClean="0"/>
              <a:t>가능도는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likelihood</a:t>
            </a:r>
            <a:r>
              <a:rPr lang="ko-KR" altLang="en-US" dirty="0" smtClean="0"/>
              <a:t>라고도 하며 </a:t>
            </a:r>
            <a:r>
              <a:rPr lang="ko-KR" altLang="en-US" dirty="0" err="1" smtClean="0"/>
              <a:t>우도라고도</a:t>
            </a:r>
            <a:r>
              <a:rPr lang="ko-KR" altLang="en-US" dirty="0" smtClean="0"/>
              <a:t> 한다</a:t>
            </a:r>
            <a:endParaRPr lang="en-US" altLang="ko-K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ko-KR" altLang="en-US" dirty="0" err="1" smtClean="0"/>
              <a:t>가능도는</a:t>
            </a:r>
            <a:r>
              <a:rPr lang="ko-KR" altLang="en-US" dirty="0" smtClean="0"/>
              <a:t> </a:t>
            </a:r>
            <a:r>
              <a:rPr lang="ko-KR" altLang="en-US" sz="1200" dirty="0" smtClean="0">
                <a:ea typeface="나눔스퀘어_ac Bold" panose="020B0600000101010101"/>
              </a:rPr>
              <a:t>가정된 분포에서 주어진 데이터가 나올 가능성입니다</a:t>
            </a:r>
            <a:endParaRPr lang="en-US" altLang="ko-KR" sz="1200" dirty="0" smtClean="0">
              <a:ea typeface="나눔스퀘어_ac Bold" panose="020B0600000101010101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ko-KR" altLang="en-US" sz="1200" dirty="0" smtClean="0">
                <a:ea typeface="나눔스퀘어_ac Bold" panose="020B0600000101010101"/>
              </a:rPr>
              <a:t>이 </a:t>
            </a:r>
            <a:r>
              <a:rPr lang="ko-KR" altLang="en-US" sz="1200" dirty="0" err="1" smtClean="0">
                <a:ea typeface="나눔스퀘어_ac Bold" panose="020B0600000101010101"/>
              </a:rPr>
              <a:t>가능도에</a:t>
            </a:r>
            <a:r>
              <a:rPr lang="ko-KR" altLang="en-US" sz="1200" baseline="0" dirty="0" smtClean="0">
                <a:ea typeface="나눔스퀘어_ac Bold" panose="020B0600000101010101"/>
              </a:rPr>
              <a:t> </a:t>
            </a:r>
            <a:r>
              <a:rPr lang="ko-KR" altLang="en-US" sz="1200" dirty="0" smtClean="0">
                <a:ea typeface="나눔스퀘어_ac Bold" panose="020B0600000101010101"/>
              </a:rPr>
              <a:t>계산과 편의를 위해 </a:t>
            </a:r>
            <a:r>
              <a:rPr lang="ko-KR" altLang="en-US" sz="1200" dirty="0" err="1" smtClean="0">
                <a:ea typeface="나눔스퀘어_ac Bold" panose="020B0600000101010101"/>
              </a:rPr>
              <a:t>가능도에</a:t>
            </a:r>
            <a:r>
              <a:rPr lang="ko-KR" altLang="en-US" sz="1200" dirty="0" smtClean="0">
                <a:ea typeface="나눔스퀘어_ac Bold" panose="020B0600000101010101"/>
              </a:rPr>
              <a:t> </a:t>
            </a:r>
            <a:r>
              <a:rPr lang="ko-KR" altLang="en-US" sz="1200" dirty="0" err="1" smtClean="0">
                <a:ea typeface="나눔스퀘어_ac Bold" panose="020B0600000101010101"/>
              </a:rPr>
              <a:t>로그함수를</a:t>
            </a:r>
            <a:r>
              <a:rPr lang="ko-KR" altLang="en-US" sz="1200" dirty="0" smtClean="0">
                <a:ea typeface="나눔스퀘어_ac Bold" panose="020B0600000101010101"/>
              </a:rPr>
              <a:t> 씌우면 로그 가능도</a:t>
            </a:r>
            <a:r>
              <a:rPr lang="en-US" altLang="ko-KR" sz="1200" dirty="0" smtClean="0">
                <a:ea typeface="나눔스퀘어_ac Bold" panose="020B0600000101010101"/>
              </a:rPr>
              <a:t>, </a:t>
            </a:r>
            <a:r>
              <a:rPr lang="ko-KR" altLang="en-US" sz="1200" dirty="0" smtClean="0">
                <a:ea typeface="나눔스퀘어_ac Bold" panose="020B0600000101010101"/>
              </a:rPr>
              <a:t>로그 </a:t>
            </a:r>
            <a:r>
              <a:rPr lang="ko-KR" altLang="en-US" sz="1200" dirty="0" err="1" smtClean="0">
                <a:ea typeface="나눔스퀘어_ac Bold" panose="020B0600000101010101"/>
              </a:rPr>
              <a:t>우도함수라고</a:t>
            </a:r>
            <a:r>
              <a:rPr lang="ko-KR" altLang="en-US" sz="1200" dirty="0" smtClean="0">
                <a:ea typeface="나눔스퀘어_ac Bold" panose="020B0600000101010101"/>
              </a:rPr>
              <a:t> 합니다</a:t>
            </a:r>
            <a:endParaRPr lang="en-US" altLang="ko-KR" sz="1200" dirty="0" smtClean="0">
              <a:ea typeface="나눔스퀘어_ac Bold" panose="020B0600000101010101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altLang="ko-KR" sz="1200" dirty="0" smtClean="0">
              <a:ea typeface="나눔스퀘어_ac Bold" panose="020B0600000101010101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>
                <a:effectLst/>
              </a:rPr>
              <a:t>'log-likelihood'</a:t>
            </a:r>
            <a:r>
              <a:rPr lang="ko-KR" altLang="en-US" dirty="0" smtClean="0">
                <a:effectLst/>
              </a:rPr>
              <a:t>는 통계학에서 사용하는 전문 용어로</a:t>
            </a:r>
            <a:r>
              <a:rPr lang="en-US" altLang="ko-KR" dirty="0" smtClean="0">
                <a:effectLst/>
              </a:rPr>
              <a:t>, </a:t>
            </a:r>
            <a:r>
              <a:rPr lang="ko-KR" altLang="en-US" dirty="0" smtClean="0">
                <a:effectLst/>
              </a:rPr>
              <a:t>일반적인 생활에서는 거의 사용하지 않는 단어입니다</a:t>
            </a:r>
            <a:r>
              <a:rPr lang="en-US" altLang="ko-KR" dirty="0" smtClean="0">
                <a:effectLst/>
              </a:rPr>
              <a:t>. likelihood'</a:t>
            </a:r>
            <a:r>
              <a:rPr lang="ko-KR" altLang="en-US" dirty="0" smtClean="0">
                <a:effectLst/>
              </a:rPr>
              <a:t>는 </a:t>
            </a:r>
            <a:r>
              <a:rPr lang="en-US" altLang="ko-KR" dirty="0" smtClean="0">
                <a:effectLst/>
              </a:rPr>
              <a:t>'likelihood function(</a:t>
            </a:r>
            <a:r>
              <a:rPr lang="ko-KR" altLang="en-US" dirty="0" smtClean="0">
                <a:effectLst/>
              </a:rPr>
              <a:t>우도</a:t>
            </a:r>
            <a:r>
              <a:rPr lang="en-US" altLang="ko-KR" dirty="0" smtClean="0">
                <a:effectLst/>
              </a:rPr>
              <a:t>(</a:t>
            </a:r>
            <a:r>
              <a:rPr lang="ko-KR" altLang="en-US" dirty="0" smtClean="0">
                <a:effectLst/>
              </a:rPr>
              <a:t>尤度</a:t>
            </a:r>
            <a:r>
              <a:rPr lang="en-US" altLang="ko-KR" dirty="0" smtClean="0">
                <a:effectLst/>
              </a:rPr>
              <a:t>)</a:t>
            </a:r>
            <a:r>
              <a:rPr lang="ko-KR" altLang="en-US" dirty="0" smtClean="0">
                <a:effectLst/>
              </a:rPr>
              <a:t>함수</a:t>
            </a:r>
            <a:r>
              <a:rPr lang="en-US" altLang="ko-KR" dirty="0" smtClean="0">
                <a:effectLst/>
              </a:rPr>
              <a:t>)'</a:t>
            </a:r>
            <a:r>
              <a:rPr lang="ko-KR" altLang="en-US" dirty="0" smtClean="0">
                <a:effectLst/>
              </a:rPr>
              <a:t>을 말하는데</a:t>
            </a:r>
            <a:r>
              <a:rPr lang="en-US" altLang="ko-KR" dirty="0" smtClean="0">
                <a:effectLst/>
              </a:rPr>
              <a:t>, </a:t>
            </a:r>
            <a:r>
              <a:rPr lang="ko-KR" altLang="en-US" dirty="0" smtClean="0">
                <a:effectLst/>
              </a:rPr>
              <a:t>통계학에서 </a:t>
            </a:r>
            <a:r>
              <a:rPr lang="ko-KR" altLang="en-US" dirty="0" err="1" smtClean="0">
                <a:effectLst/>
              </a:rPr>
              <a:t>파라미터</a:t>
            </a:r>
            <a:r>
              <a:rPr lang="en-US" altLang="ko-KR" dirty="0" smtClean="0">
                <a:effectLst/>
              </a:rPr>
              <a:t>(parameter)</a:t>
            </a:r>
            <a:r>
              <a:rPr lang="ko-KR" altLang="en-US" dirty="0" smtClean="0">
                <a:effectLst/>
              </a:rPr>
              <a:t>값을 추정하는 데 중요한 역할을 한다고 합니다</a:t>
            </a:r>
            <a:r>
              <a:rPr lang="en-US" altLang="ko-KR" dirty="0" smtClean="0">
                <a:effectLst/>
              </a:rPr>
              <a:t>. </a:t>
            </a:r>
            <a:r>
              <a:rPr lang="ko-KR" altLang="en-US" dirty="0" smtClean="0">
                <a:effectLst/>
              </a:rPr>
              <a:t>일반적인 의미의 </a:t>
            </a:r>
            <a:r>
              <a:rPr lang="en-US" altLang="ko-KR" dirty="0" smtClean="0">
                <a:effectLst/>
              </a:rPr>
              <a:t>'likelihood'</a:t>
            </a:r>
            <a:r>
              <a:rPr lang="ko-KR" altLang="en-US" dirty="0" smtClean="0">
                <a:effectLst/>
              </a:rPr>
              <a:t>는 </a:t>
            </a:r>
            <a:r>
              <a:rPr lang="en-US" altLang="ko-KR" dirty="0" smtClean="0">
                <a:effectLst/>
              </a:rPr>
              <a:t>'~</a:t>
            </a:r>
            <a:r>
              <a:rPr lang="ko-KR" altLang="en-US" dirty="0" smtClean="0">
                <a:effectLst/>
              </a:rPr>
              <a:t>일이 일어날 가능성</a:t>
            </a:r>
            <a:r>
              <a:rPr lang="en-US" altLang="ko-KR" dirty="0" smtClean="0">
                <a:effectLst/>
              </a:rPr>
              <a:t>'</a:t>
            </a:r>
            <a:r>
              <a:rPr lang="ko-KR" altLang="en-US" dirty="0" smtClean="0">
                <a:effectLst/>
              </a:rPr>
              <a:t>을 말합니다</a:t>
            </a:r>
            <a:r>
              <a:rPr lang="en-US" altLang="ko-KR" dirty="0" smtClean="0">
                <a:effectLst/>
              </a:rPr>
              <a:t>. </a:t>
            </a:r>
            <a:r>
              <a:rPr lang="ko-KR" altLang="en-US" dirty="0" smtClean="0">
                <a:effectLst/>
              </a:rPr>
              <a:t>예를 들어</a:t>
            </a:r>
            <a:r>
              <a:rPr lang="en-US" altLang="ko-KR" dirty="0" smtClean="0">
                <a:effectLst/>
              </a:rPr>
              <a:t>, </a:t>
            </a:r>
            <a:r>
              <a:rPr lang="ko-KR" altLang="en-US" dirty="0" smtClean="0">
                <a:effectLst/>
              </a:rPr>
              <a:t>오늘 오후에 비가 올 가능성이 클까요</a:t>
            </a:r>
            <a:r>
              <a:rPr lang="en-US" altLang="ko-KR" dirty="0" smtClean="0">
                <a:effectLst/>
              </a:rPr>
              <a:t>?</a:t>
            </a:r>
            <a:r>
              <a:rPr lang="ko-KR" altLang="en-US" dirty="0" smtClean="0">
                <a:effectLst/>
              </a:rPr>
              <a:t>와 같이 사용합니다</a:t>
            </a:r>
            <a:r>
              <a:rPr lang="en-US" altLang="ko-KR" dirty="0" smtClean="0">
                <a:effectLst/>
              </a:rPr>
              <a:t>.</a:t>
            </a: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9166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bf9ebb5319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" name="Google Shape;62;gbf9ebb5319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ko-KR" altLang="en-US" dirty="0" err="1" smtClean="0"/>
              <a:t>포화모형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각 관측에 </a:t>
            </a:r>
            <a:r>
              <a:rPr lang="ko-KR" altLang="en-US" dirty="0" err="1" smtClean="0"/>
              <a:t>모수</a:t>
            </a:r>
            <a:r>
              <a:rPr lang="ko-KR" altLang="en-US" dirty="0" smtClean="0"/>
              <a:t> 하나씩 사용한 완벽한 모형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08652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ko-KR" altLang="en-US" sz="1200" b="0" i="0" u="none" strike="noStrike" cap="none" dirty="0" err="1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포화모형은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각 관측에 </a:t>
            </a:r>
            <a:r>
              <a:rPr lang="ko-KR" altLang="en-US" sz="1200" b="0" i="0" u="none" strike="noStrike" cap="none" dirty="0" err="1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모수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하나씩을 사용하여 완벽한 모형을 의미하며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, </a:t>
            </a:r>
            <a:r>
              <a:rPr lang="ko-KR" altLang="en-US" sz="1200" b="0" i="0" u="none" strike="noStrike" cap="none" dirty="0" err="1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이탈도가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클 경우에는 그 모형은 적합하지 않다고 한다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. 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데이터를 모형에 적합하여 얻은 </a:t>
            </a:r>
            <a:r>
              <a:rPr lang="ko-KR" altLang="en-US" sz="1200" b="0" i="0" u="none" strike="noStrike" cap="none" dirty="0" err="1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이탈도에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대응하는 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p-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값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보통 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&gt; 0.05)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이 클 때 우리는 그 모형 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이 </a:t>
            </a:r>
            <a:r>
              <a:rPr lang="ko-KR" altLang="en-US" sz="1200" b="0" i="0" u="none" strike="noStrike" cap="none" dirty="0" err="1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의미있다고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한다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. </a:t>
            </a:r>
            <a:r>
              <a:rPr lang="ko-KR" altLang="en-US" sz="1200" b="0" i="0" u="none" strike="noStrike" cap="none" dirty="0" err="1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입력변수의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수가 다른 모형을 비교 평가하는 기준으로 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AIC(</a:t>
            </a:r>
            <a:r>
              <a:rPr lang="en-US" altLang="ko-KR" sz="1200" b="0" i="0" u="none" strike="noStrike" cap="none" dirty="0" err="1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Akaike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Information Criterion)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를 종종 사용한다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. L</a:t>
            </a:r>
            <a:r>
              <a:rPr lang="en-US" altLang="ko-KR" sz="1200" b="0" i="0" u="none" strike="noStrike" cap="none" baseline="-25000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은 모형 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에 대한 </a:t>
            </a:r>
            <a:r>
              <a:rPr lang="ko-KR" altLang="en-US" sz="1200" b="0" i="0" u="none" strike="noStrike" cap="none" dirty="0" err="1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우도함수의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최대값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, p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는 </a:t>
            </a:r>
            <a:r>
              <a:rPr lang="ko-KR" altLang="en-US" sz="1200" b="0" i="0" u="none" strike="noStrike" cap="none" dirty="0" err="1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모수의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수이다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en-US" altLang="ko-KR" sz="1200" dirty="0" smtClean="0">
              <a:ea typeface="나눔스퀘어_ac Bold" panose="020B0600000101010101"/>
              <a:hlinkClick r:id="rId3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ko-KR" sz="1200" dirty="0" smtClean="0">
                <a:ea typeface="나눔스퀘어_ac Bold" panose="020B0600000101010101"/>
                <a:hlinkClick r:id="rId3"/>
              </a:rPr>
              <a:t>https://www.youtube.com/watch?v=Vh_7QttroGM&amp;ab_channel=%E2%80%8D%EA%B9%80%EC%84%B1%EB%B2%94%5B%EB%8B%A8%EC%9E%A5%2F4%EB%8B%A8%EA%B3%84BK21%EC%82%B0%EC%97%85%EA%B2%BD%EC%98%81%EA%B3%B5%ED%95%99%EA%B5%90%EC%9C%A1%EC%97%B0%EA%B5%AC%EB%8B%A8%5D</a:t>
            </a:r>
            <a:endParaRPr lang="en-US" altLang="ko-KR" sz="1200" dirty="0" smtClean="0">
              <a:ea typeface="나눔스퀘어_ac Bold" panose="020B0600000101010101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 smtClean="0">
              <a:ea typeface="나눔스퀘어_ac Bold" panose="020B0600000101010101"/>
            </a:endParaRPr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32033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4774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bf9ebb5319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" name="Google Shape;62;gbf9ebb5319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1135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3453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2700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25126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18469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8897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538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ontents slide layout">
  <p:cSld name="2_Contents slide layout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_Contents slide layout">
  <p:cSld name="17_Contents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NG sets layout">
  <p:cSld name="PNG sets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9"/>
          <p:cNvSpPr txBox="1">
            <a:spLocks noGrp="1"/>
          </p:cNvSpPr>
          <p:nvPr>
            <p:ph type="body" idx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sz="5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Icon sets layout">
  <p:cSld name="1_Icon sets layou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0"/>
          <p:cNvSpPr txBox="1">
            <a:spLocks noGrp="1"/>
          </p:cNvSpPr>
          <p:nvPr>
            <p:ph type="body" idx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sz="5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30"/>
          <p:cNvSpPr/>
          <p:nvPr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30"/>
          <p:cNvSpPr/>
          <p:nvPr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lt1">
              <a:alpha val="40784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30"/>
          <p:cNvSpPr/>
          <p:nvPr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lt1">
              <a:alpha val="2274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1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30"/>
          <p:cNvSpPr txBox="1"/>
          <p:nvPr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Resize without losing quality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30"/>
          <p:cNvSpPr txBox="1"/>
          <p:nvPr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Change Fill Color &amp;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Line Color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30"/>
          <p:cNvSpPr txBox="1"/>
          <p:nvPr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www.allppt.com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30"/>
          <p:cNvSpPr txBox="1"/>
          <p:nvPr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FREE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PPT TEMPLATES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aam slide layout">
  <p:cSld name="4_Taam slide layou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>
            <a:spLocks noGrp="1"/>
          </p:cNvSpPr>
          <p:nvPr>
            <p:ph type="body" idx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sz="5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0"/>
          <p:cNvSpPr>
            <a:spLocks noGrp="1"/>
          </p:cNvSpPr>
          <p:nvPr>
            <p:ph type="pic" idx="2"/>
          </p:nvPr>
        </p:nvSpPr>
        <p:spPr>
          <a:xfrm>
            <a:off x="3648466" y="1815437"/>
            <a:ext cx="2167098" cy="20880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20"/>
          <p:cNvSpPr>
            <a:spLocks noGrp="1"/>
          </p:cNvSpPr>
          <p:nvPr>
            <p:ph type="pic" idx="3"/>
          </p:nvPr>
        </p:nvSpPr>
        <p:spPr>
          <a:xfrm>
            <a:off x="6375130" y="1815437"/>
            <a:ext cx="2167098" cy="20880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20"/>
          <p:cNvSpPr>
            <a:spLocks noGrp="1"/>
          </p:cNvSpPr>
          <p:nvPr>
            <p:ph type="pic" idx="4"/>
          </p:nvPr>
        </p:nvSpPr>
        <p:spPr>
          <a:xfrm>
            <a:off x="9101794" y="1815437"/>
            <a:ext cx="2167098" cy="20880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20"/>
          <p:cNvSpPr>
            <a:spLocks noGrp="1"/>
          </p:cNvSpPr>
          <p:nvPr>
            <p:ph type="pic" idx="5"/>
          </p:nvPr>
        </p:nvSpPr>
        <p:spPr>
          <a:xfrm>
            <a:off x="921804" y="1815437"/>
            <a:ext cx="2167098" cy="20880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Contents slide layout">
  <p:cSld name="6_Contents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Contents slide layout">
  <p:cSld name="8_Contents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Contents slide layout">
  <p:cSld name="10_Contents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Contents slide layout">
  <p:cSld name="12_Contents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_Contents slide layout">
  <p:cSld name="14_Contents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_Contents slide layout">
  <p:cSld name="15_Contents slide layou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26"/>
          <p:cNvGrpSpPr/>
          <p:nvPr/>
        </p:nvGrpSpPr>
        <p:grpSpPr>
          <a:xfrm>
            <a:off x="4079368" y="2100242"/>
            <a:ext cx="4033264" cy="3172231"/>
            <a:chOff x="2444748" y="555045"/>
            <a:chExt cx="7282048" cy="5727454"/>
          </a:xfrm>
        </p:grpSpPr>
        <p:sp>
          <p:nvSpPr>
            <p:cNvPr id="28" name="Google Shape;28;p26"/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/>
              <a:ahLst/>
              <a:cxnLst/>
              <a:rect l="l" t="t" r="r" b="b"/>
              <a:pathLst>
                <a:path w="2168250" h="818207" extrusionOk="0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rgbClr val="BFBFBF"/>
                </a:gs>
                <a:gs pos="52999">
                  <a:srgbClr val="D8D8D8"/>
                </a:gs>
                <a:gs pos="83000">
                  <a:srgbClr val="BFBFBF"/>
                </a:gs>
                <a:gs pos="100000">
                  <a:srgbClr val="BFBFBF"/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6"/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/>
              <a:ahLst/>
              <a:cxnLst/>
              <a:rect l="l" t="t" r="r" b="b"/>
              <a:pathLst>
                <a:path w="7282048" h="4950157" extrusionOk="0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6"/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/>
              <a:ahLst/>
              <a:cxnLst/>
              <a:rect l="l" t="t" r="r" b="b"/>
              <a:pathLst>
                <a:path w="490924" h="81820" extrusionOk="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6"/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/>
              <a:ahLst/>
              <a:cxnLst/>
              <a:rect l="l" t="t" r="r" b="b"/>
              <a:pathLst>
                <a:path w="7200227" h="4336501" extrusionOk="0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6"/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/>
              <a:ahLst/>
              <a:cxnLst/>
              <a:rect l="l" t="t" r="r" b="b"/>
              <a:pathLst>
                <a:path w="2168250" h="122731" extrusionOk="0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6"/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/>
              <a:ahLst/>
              <a:cxnLst/>
              <a:rect l="l" t="t" r="r" b="b"/>
              <a:pathLst>
                <a:path w="7200227" h="572745" extrusionOk="0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6"/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/>
              <a:ahLst/>
              <a:cxnLst/>
              <a:rect l="l" t="t" r="r" b="b"/>
              <a:pathLst>
                <a:path w="6586571" h="3763755" extrusionOk="0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6"/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/>
              <a:ahLst/>
              <a:cxnLst/>
              <a:rect l="l" t="t" r="r" b="b"/>
              <a:pathLst>
                <a:path w="3976489" h="4035268" extrusionOk="0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26"/>
          <p:cNvSpPr>
            <a:spLocks noGrp="1"/>
          </p:cNvSpPr>
          <p:nvPr>
            <p:ph type="pic" idx="2"/>
          </p:nvPr>
        </p:nvSpPr>
        <p:spPr>
          <a:xfrm>
            <a:off x="4247170" y="2261798"/>
            <a:ext cx="3678250" cy="215576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5400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26"/>
          <p:cNvSpPr txBox="1">
            <a:spLocks noGrp="1"/>
          </p:cNvSpPr>
          <p:nvPr>
            <p:ph type="body" idx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sz="5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_Contents slide layout">
  <p:cSld name="16_Contents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앤디 필드의 유쾌한 R 통계학 - YES24">
            <a:extLst>
              <a:ext uri="{FF2B5EF4-FFF2-40B4-BE49-F238E27FC236}">
                <a16:creationId xmlns:a16="http://schemas.microsoft.com/office/drawing/2014/main" id="{36AFE250-A38F-49F8-8EF3-66F09D972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225" y="549070"/>
            <a:ext cx="2885549" cy="376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Google Shape;64;gbf9ebb5319_0_18">
            <a:extLst>
              <a:ext uri="{FF2B5EF4-FFF2-40B4-BE49-F238E27FC236}">
                <a16:creationId xmlns:a16="http://schemas.microsoft.com/office/drawing/2014/main" id="{EC6BD045-6406-4406-BC83-AEE43565DF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5312711"/>
              </p:ext>
            </p:extLst>
          </p:nvPr>
        </p:nvGraphicFramePr>
        <p:xfrm>
          <a:off x="2431499" y="4401861"/>
          <a:ext cx="7329000" cy="2307052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73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53681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3200" b="1" dirty="0">
                          <a:solidFill>
                            <a:schemeClr val="tx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&lt; </a:t>
                      </a:r>
                      <a:r>
                        <a:rPr lang="ko-KR" altLang="en-US" sz="3200" b="1" dirty="0">
                          <a:solidFill>
                            <a:schemeClr val="tx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기초 통계 스터디 </a:t>
                      </a:r>
                      <a:r>
                        <a:rPr lang="ko-KR" altLang="en-US" sz="3200" b="1" dirty="0" smtClean="0">
                          <a:solidFill>
                            <a:schemeClr val="tx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발표 </a:t>
                      </a:r>
                      <a:r>
                        <a:rPr lang="en-US" altLang="ko-KR" sz="3200" b="1" dirty="0" smtClean="0">
                          <a:solidFill>
                            <a:schemeClr val="tx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&gt;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3200" b="1" dirty="0" smtClean="0">
                          <a:solidFill>
                            <a:schemeClr val="tx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2 </a:t>
                      </a:r>
                      <a:r>
                        <a:rPr lang="ko-KR" altLang="en-US" sz="3200" b="1" dirty="0" smtClean="0">
                          <a:solidFill>
                            <a:schemeClr val="tx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팀</a:t>
                      </a:r>
                      <a:r>
                        <a:rPr lang="en-US" altLang="ko-KR" sz="3200" b="1" baseline="0" dirty="0" smtClean="0">
                          <a:solidFill>
                            <a:schemeClr val="tx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r>
                        <a:rPr lang="en-US" altLang="ko-KR" sz="3200" b="1" dirty="0" smtClean="0">
                          <a:solidFill>
                            <a:schemeClr val="tx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r>
                        <a:rPr lang="ko-KR" altLang="en-US" sz="3200" b="1" dirty="0" err="1" smtClean="0">
                          <a:solidFill>
                            <a:schemeClr val="tx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조심재</a:t>
                      </a:r>
                      <a:r>
                        <a:rPr lang="en-US" altLang="ko-KR" sz="3200" b="1" dirty="0" smtClean="0">
                          <a:solidFill>
                            <a:schemeClr val="tx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, </a:t>
                      </a:r>
                      <a:r>
                        <a:rPr lang="ko-KR" altLang="en-US" sz="3200" b="1" dirty="0" smtClean="0">
                          <a:solidFill>
                            <a:schemeClr val="tx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전은진 </a:t>
                      </a:r>
                      <a:endParaRPr lang="en-US" altLang="ko-KR" sz="3200" b="1" dirty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3200" b="1" dirty="0">
                          <a:solidFill>
                            <a:schemeClr val="tx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2021.04.05 </a:t>
                      </a:r>
                      <a:endParaRPr sz="3200" b="1" dirty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B62A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64;gbf9ebb5319_0_18"/>
          <p:cNvGraphicFramePr/>
          <p:nvPr>
            <p:extLst>
              <p:ext uri="{D42A27DB-BD31-4B8C-83A1-F6EECF244321}">
                <p14:modId xmlns:p14="http://schemas.microsoft.com/office/powerpoint/2010/main" val="2426180699"/>
              </p:ext>
            </p:extLst>
          </p:nvPr>
        </p:nvGraphicFramePr>
        <p:xfrm>
          <a:off x="3426329" y="2791131"/>
          <a:ext cx="7329000" cy="1153681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2695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34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5368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4000" b="1" dirty="0">
                          <a:solidFill>
                            <a:srgbClr val="F3F3F3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발표 주제 </a:t>
                      </a:r>
                      <a:r>
                        <a:rPr lang="en-US" altLang="ko-KR" sz="4000" b="1" dirty="0" smtClean="0">
                          <a:solidFill>
                            <a:srgbClr val="F3F3F3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5</a:t>
                      </a:r>
                      <a:endParaRPr sz="28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4000" b="1" dirty="0" err="1" smtClean="0">
                          <a:solidFill>
                            <a:srgbClr val="F3F3F3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로지스틱</a:t>
                      </a:r>
                      <a:r>
                        <a:rPr lang="ko-KR" altLang="en-US" sz="4000" b="1" dirty="0" smtClean="0">
                          <a:solidFill>
                            <a:srgbClr val="F3F3F3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회귀</a:t>
                      </a:r>
                      <a:endParaRPr sz="4000" b="1" dirty="0">
                        <a:solidFill>
                          <a:srgbClr val="F3F3F3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1425" marR="91425" marT="91425" marB="91425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Google Shape;65;gbf9ebb5319_0_18"/>
          <p:cNvGraphicFramePr/>
          <p:nvPr>
            <p:extLst>
              <p:ext uri="{D42A27DB-BD31-4B8C-83A1-F6EECF244321}">
                <p14:modId xmlns:p14="http://schemas.microsoft.com/office/powerpoint/2010/main" val="2652557298"/>
              </p:ext>
            </p:extLst>
          </p:nvPr>
        </p:nvGraphicFramePr>
        <p:xfrm>
          <a:off x="539416" y="2863321"/>
          <a:ext cx="2747500" cy="1009303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274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0930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solidFill>
                          <a:srgbClr val="F3F3F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`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C9DAF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9DAF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9DAF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9DAF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46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ko-KR" altLang="en-US" sz="2800" dirty="0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동전을 던져서 결과가 앞인가</a:t>
            </a:r>
            <a:r>
              <a:rPr lang="en-US" altLang="ko-KR" sz="2800" dirty="0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ko-KR" altLang="en-US" sz="2800" dirty="0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메일을 </a:t>
            </a:r>
            <a:r>
              <a:rPr lang="ko-KR" altLang="en-US" sz="2800" dirty="0" err="1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수신받았는데</a:t>
            </a:r>
            <a:r>
              <a:rPr lang="ko-KR" altLang="en-US" sz="2800" dirty="0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메일이 스팸메일인가</a:t>
            </a:r>
            <a:r>
              <a:rPr lang="en-US" altLang="ko-KR" sz="2800" dirty="0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ko-KR" altLang="en-US" sz="2800" dirty="0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환자의 상태가 종양인가</a:t>
            </a:r>
            <a:r>
              <a:rPr lang="en-US" altLang="ko-KR" sz="2800" dirty="0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 </a:t>
            </a:r>
            <a:r>
              <a:rPr lang="ko-KR" altLang="en-US" sz="2800" dirty="0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암인가</a:t>
            </a:r>
            <a:r>
              <a:rPr lang="en-US" altLang="ko-KR" sz="2800" dirty="0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</a:t>
            </a:r>
          </a:p>
          <a:p>
            <a:endParaRPr lang="ko-KR" altLang="ko-KR" sz="2800" dirty="0"/>
          </a:p>
          <a:p>
            <a:pPr lvl="2">
              <a:lnSpc>
                <a:spcPct val="150000"/>
              </a:lnSpc>
            </a:pPr>
            <a:endParaRPr lang="en-US" altLang="ko-KR" sz="2800" dirty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87" name="Google Shape;87;p4"/>
          <p:cNvGraphicFramePr/>
          <p:nvPr>
            <p:extLst>
              <p:ext uri="{D42A27DB-BD31-4B8C-83A1-F6EECF244321}">
                <p14:modId xmlns:p14="http://schemas.microsoft.com/office/powerpoint/2010/main" val="677491194"/>
              </p:ext>
            </p:extLst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 </a:t>
                      </a:r>
                      <a:r>
                        <a:rPr lang="ko-KR" altLang="en-US" sz="2400" b="1" dirty="0" err="1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로지스틱</a:t>
                      </a:r>
                      <a:r>
                        <a:rPr lang="ko-KR" altLang="en-US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회귀 분석 </a:t>
                      </a:r>
                      <a:r>
                        <a:rPr lang="en-US" altLang="ko-KR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?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entury" panose="02040604050505020304" pitchFamily="18" charset="0"/>
              </a:rPr>
              <a:t>- </a:t>
            </a:r>
            <a:r>
              <a:rPr lang="en-US" altLang="ko-KR" dirty="0">
                <a:latin typeface="Century" panose="02040604050505020304" pitchFamily="18" charset="0"/>
              </a:rPr>
              <a:t>3</a:t>
            </a:r>
            <a:r>
              <a:rPr lang="en-US" altLang="ko-KR" sz="1400" dirty="0">
                <a:latin typeface="Century" panose="02040604050505020304" pitchFamily="18" charset="0"/>
              </a:rPr>
              <a:t> -</a:t>
            </a:r>
            <a:endParaRPr lang="ko-KR" altLang="en-US" sz="1400" dirty="0">
              <a:latin typeface="Century" panose="02040604050505020304" pitchFamily="18" charset="0"/>
            </a:endParaRPr>
          </a:p>
        </p:txBody>
      </p:sp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4780637"/>
              </p:ext>
            </p:extLst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b="0" i="0" u="none" strike="noStrike" cap="none" dirty="0" smtClean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가설 </a:t>
                      </a:r>
                      <a:r>
                        <a:rPr lang="ko-KR" altLang="en-US" sz="2000" b="0" i="0" u="none" strike="noStrike" cap="none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설정</a:t>
                      </a:r>
                      <a:endParaRPr sz="2000" b="0" i="0" u="none" strike="noStrike" cap="none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두 평균의 비교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상관 분석</a:t>
                      </a:r>
                      <a:endParaRPr sz="2000" b="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로지스틱</a:t>
                      </a:r>
                      <a:r>
                        <a:rPr lang="ko-KR" altLang="en-US" sz="2000" b="0" u="none" strike="noStrike" cap="none" dirty="0">
                          <a:solidFill>
                            <a:schemeClr val="bg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 회귀 분석</a:t>
                      </a:r>
                      <a:endParaRPr sz="2000" b="0" u="none" strike="noStrike" cap="none" dirty="0">
                        <a:solidFill>
                          <a:schemeClr val="bg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참고자료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43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14060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err="1"/>
              <a:t>로지스틱</a:t>
            </a:r>
            <a:r>
              <a:rPr lang="ko-KR" altLang="en-US" b="1" dirty="0"/>
              <a:t> 회귀</a:t>
            </a:r>
            <a:r>
              <a:rPr lang="en-US" altLang="ko-KR" b="1" dirty="0"/>
              <a:t>(Logistic Regression)</a:t>
            </a:r>
            <a:r>
              <a:rPr lang="ko-KR" altLang="en-US" dirty="0"/>
              <a:t>는 회귀를 사용하여 데이터가 어떤 범주에 속할 확률을 </a:t>
            </a:r>
            <a:r>
              <a:rPr lang="en-US" altLang="ko-KR" dirty="0"/>
              <a:t>0</a:t>
            </a:r>
            <a:r>
              <a:rPr lang="ko-KR" altLang="en-US" dirty="0"/>
              <a:t>에서 </a:t>
            </a:r>
            <a:r>
              <a:rPr lang="en-US" altLang="ko-KR" dirty="0"/>
              <a:t>1 </a:t>
            </a:r>
            <a:r>
              <a:rPr lang="ko-KR" altLang="en-US" dirty="0"/>
              <a:t>사이의 값으로 예측하고 그 확률에 따라 가능성이 더 높은 범주에 속하는 것으로 분류해주는 지도 학습 </a:t>
            </a:r>
            <a:r>
              <a:rPr lang="ko-KR" altLang="en-US" dirty="0" smtClean="0"/>
              <a:t>알고리즘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</a:p>
          <a:p>
            <a:pPr lvl="2">
              <a:lnSpc>
                <a:spcPct val="15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     ※ </a:t>
            </a:r>
            <a:r>
              <a:rPr lang="ko-KR" altLang="en-US" b="1" dirty="0" smtClean="0">
                <a:solidFill>
                  <a:srgbClr val="FF0000"/>
                </a:solidFill>
              </a:rPr>
              <a:t>즉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ko-KR" b="1" dirty="0" err="1" smtClean="0">
                <a:solidFill>
                  <a:srgbClr val="FF0000"/>
                </a:solidFill>
              </a:rPr>
              <a:t>로지스틱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회</a:t>
            </a:r>
            <a:r>
              <a:rPr lang="ko-KR" altLang="ko-KR" b="1" dirty="0">
                <a:solidFill>
                  <a:srgbClr val="FF0000"/>
                </a:solidFill>
              </a:rPr>
              <a:t>귀</a:t>
            </a:r>
            <a:r>
              <a:rPr lang="en-US" altLang="ko-KR" b="1" dirty="0">
                <a:solidFill>
                  <a:srgbClr val="FF0000"/>
                </a:solidFill>
              </a:rPr>
              <a:t>는 1,0 즉 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en-US" altLang="ko-KR" b="1" dirty="0" err="1" smtClean="0">
                <a:solidFill>
                  <a:srgbClr val="FF0000"/>
                </a:solidFill>
              </a:rPr>
              <a:t>이다</a:t>
            </a:r>
            <a:r>
              <a:rPr lang="en-US" altLang="ko-KR" b="1" dirty="0" smtClean="0">
                <a:solidFill>
                  <a:srgbClr val="FF0000"/>
                </a:solidFill>
              </a:rPr>
              <a:t> /</a:t>
            </a:r>
            <a:r>
              <a:rPr lang="ko-KR" altLang="en-US" b="1" dirty="0" smtClean="0">
                <a:solidFill>
                  <a:srgbClr val="FF0000"/>
                </a:solidFill>
              </a:rPr>
              <a:t>아</a:t>
            </a:r>
            <a:r>
              <a:rPr lang="en-US" altLang="ko-KR" b="1" dirty="0" err="1" smtClean="0">
                <a:solidFill>
                  <a:srgbClr val="FF0000"/>
                </a:solidFill>
              </a:rPr>
              <a:t>니다</a:t>
            </a:r>
            <a:r>
              <a:rPr lang="en-US" altLang="ko-KR" b="1" dirty="0" smtClean="0">
                <a:solidFill>
                  <a:srgbClr val="FF0000"/>
                </a:solidFill>
              </a:rPr>
              <a:t>)로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구별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2">
              <a:lnSpc>
                <a:spcPct val="150000"/>
              </a:lnSpc>
            </a:pPr>
            <a:endParaRPr lang="en-US" altLang="ko-KR" dirty="0">
              <a:solidFill>
                <a:srgbClr val="FF0000"/>
              </a:solidFill>
            </a:endParaRPr>
          </a:p>
          <a:p>
            <a:pPr lvl="2">
              <a:lnSpc>
                <a:spcPct val="150000"/>
              </a:lnSpc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lvl="2">
              <a:lnSpc>
                <a:spcPct val="150000"/>
              </a:lnSpc>
            </a:pPr>
            <a:endParaRPr lang="en-US" altLang="ko-KR" sz="2800" dirty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2">
              <a:lnSpc>
                <a:spcPct val="150000"/>
              </a:lnSpc>
            </a:pPr>
            <a:endParaRPr lang="en-US" altLang="ko-KR" sz="2800" dirty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87" name="Google Shape;87;p4"/>
          <p:cNvGraphicFramePr/>
          <p:nvPr>
            <p:extLst>
              <p:ext uri="{D42A27DB-BD31-4B8C-83A1-F6EECF244321}">
                <p14:modId xmlns:p14="http://schemas.microsoft.com/office/powerpoint/2010/main" val="3682005768"/>
              </p:ext>
            </p:extLst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 </a:t>
                      </a:r>
                      <a:r>
                        <a:rPr lang="ko-KR" altLang="en-US" sz="2400" b="1" dirty="0" err="1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로지스틱</a:t>
                      </a:r>
                      <a:r>
                        <a:rPr lang="ko-KR" altLang="en-US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회귀 분석 </a:t>
                      </a:r>
                      <a:r>
                        <a:rPr lang="en-US" altLang="ko-KR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?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entury" panose="02040604050505020304" pitchFamily="18" charset="0"/>
              </a:rPr>
              <a:t>- </a:t>
            </a:r>
            <a:r>
              <a:rPr lang="en-US" altLang="ko-KR" dirty="0">
                <a:latin typeface="Century" panose="02040604050505020304" pitchFamily="18" charset="0"/>
              </a:rPr>
              <a:t>3</a:t>
            </a:r>
            <a:r>
              <a:rPr lang="en-US" altLang="ko-KR" sz="1400" dirty="0">
                <a:latin typeface="Century" panose="02040604050505020304" pitchFamily="18" charset="0"/>
              </a:rPr>
              <a:t> -</a:t>
            </a:r>
            <a:endParaRPr lang="ko-KR" altLang="en-US" sz="1400" dirty="0">
              <a:latin typeface="Century" panose="02040604050505020304" pitchFamily="18" charset="0"/>
            </a:endParaRPr>
          </a:p>
        </p:txBody>
      </p:sp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b="0" i="0" u="none" strike="noStrike" cap="none" dirty="0" smtClean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가설 </a:t>
                      </a:r>
                      <a:r>
                        <a:rPr lang="ko-KR" altLang="en-US" sz="2000" b="0" i="0" u="none" strike="noStrike" cap="none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설정</a:t>
                      </a:r>
                      <a:endParaRPr sz="2000" b="0" i="0" u="none" strike="noStrike" cap="none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두 평균의 비교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상관 분석</a:t>
                      </a:r>
                      <a:endParaRPr sz="2000" b="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로지스틱</a:t>
                      </a:r>
                      <a:r>
                        <a:rPr lang="ko-KR" altLang="en-US" sz="2000" b="0" u="none" strike="noStrike" cap="none" dirty="0">
                          <a:solidFill>
                            <a:schemeClr val="bg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 회귀 분석</a:t>
                      </a:r>
                      <a:endParaRPr sz="2000" b="0" u="none" strike="noStrike" cap="none" dirty="0">
                        <a:solidFill>
                          <a:schemeClr val="bg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참고자료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6" name="Picture 2" descr="https://cdn.shortpixel.ai/client/q_glossy,ret_img,w_1017,h_467/http:/hleecaster.com/wp-content/uploads/2019/12/logreg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86" y="3429000"/>
            <a:ext cx="5085580" cy="2874981"/>
          </a:xfrm>
          <a:prstGeom prst="rect">
            <a:avLst/>
          </a:prstGeom>
          <a:noFill/>
          <a:ln w="15875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048930" y="5171382"/>
            <a:ext cx="1152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일반 선형  회귀 </a:t>
            </a:r>
            <a:endParaRPr lang="en-US" altLang="ko-KR" sz="1200" dirty="0" smtClean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032" name="Picture 8" descr="https://cdn.shortpixel.ai/client/q_glossy,ret_img,w_973,h_478/http:/hleecaster.com/wp-content/uploads/2019/12/logreg0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010" y="3428999"/>
            <a:ext cx="5085784" cy="287498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0756914" y="5171381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로지스틱</a:t>
            </a:r>
            <a:r>
              <a:rPr lang="ko-KR" altLang="en-US" sz="12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회귀</a:t>
            </a:r>
            <a:endParaRPr lang="en-US" altLang="ko-KR" sz="1200" dirty="0" smtClean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48930" y="5168089"/>
            <a:ext cx="1152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일반 선형  회귀 </a:t>
            </a:r>
            <a:endParaRPr lang="en-US" altLang="ko-KR" sz="1200" dirty="0" smtClean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06539" y="4727989"/>
            <a:ext cx="650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VS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80723" y="6383158"/>
            <a:ext cx="4942379" cy="3872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/>
              </a:rPr>
              <a:t>&lt;</a:t>
            </a:r>
            <a:r>
              <a:rPr lang="ko-KR" altLang="en-US" dirty="0" smtClean="0">
                <a:ea typeface="나눔스퀘어_ac Bold" panose="020B0600000101010101"/>
              </a:rPr>
              <a:t>참고</a:t>
            </a:r>
            <a:r>
              <a:rPr lang="en-US" altLang="ko-KR" dirty="0" smtClean="0">
                <a:ea typeface="나눔스퀘어_ac Bold" panose="020B0600000101010101"/>
              </a:rPr>
              <a:t>:</a:t>
            </a:r>
            <a:r>
              <a:rPr lang="ko-KR" altLang="en-US" dirty="0" smtClean="0">
                <a:ea typeface="나눔스퀘어_ac Bold" panose="020B0600000101010101"/>
              </a:rPr>
              <a:t> </a:t>
            </a:r>
            <a:r>
              <a:rPr lang="en-US" altLang="ko-KR" dirty="0">
                <a:ea typeface="나눔스퀘어_ac Bold" panose="020B0600000101010101"/>
              </a:rPr>
              <a:t>http://hleecaster.com/ml-logistic-regression-concept</a:t>
            </a:r>
            <a:r>
              <a:rPr lang="en-US" altLang="ko-KR" dirty="0" smtClean="0">
                <a:ea typeface="나눔스퀘어_ac Bold" panose="020B0600000101010101"/>
              </a:rPr>
              <a:t>/</a:t>
            </a:r>
            <a:r>
              <a:rPr lang="en-US" altLang="ko-KR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/>
              </a:rPr>
              <a:t>&gt;</a:t>
            </a:r>
            <a:endParaRPr lang="en-US" altLang="ko-KR" dirty="0">
              <a:ea typeface="나눔스퀘어_ac Bold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112664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4572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독립변수와 종속변수의 관계를 찾음으로써</a:t>
            </a:r>
            <a:r>
              <a:rPr lang="en-US" altLang="ko-KR" sz="2800" dirty="0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새로운 독립변수의 집합이 </a:t>
            </a:r>
            <a:r>
              <a:rPr lang="ko-KR" altLang="en-US" sz="2800" dirty="0" err="1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주어졌을때</a:t>
            </a:r>
            <a:r>
              <a:rPr lang="en-US" altLang="ko-KR" sz="2800" dirty="0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종속변수의 값을 예측할 수 있음</a:t>
            </a:r>
            <a:endParaRPr lang="en-US" altLang="ko-KR" sz="2800" dirty="0" smtClean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800" dirty="0" smtClean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87" name="Google Shape;87;p4"/>
          <p:cNvGraphicFramePr/>
          <p:nvPr>
            <p:extLst>
              <p:ext uri="{D42A27DB-BD31-4B8C-83A1-F6EECF244321}">
                <p14:modId xmlns:p14="http://schemas.microsoft.com/office/powerpoint/2010/main" val="2826356251"/>
              </p:ext>
            </p:extLst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 </a:t>
                      </a:r>
                      <a:r>
                        <a:rPr lang="ko-KR" altLang="en-US" sz="2400" b="1" dirty="0" err="1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로지스틱</a:t>
                      </a:r>
                      <a:r>
                        <a:rPr lang="ko-KR" altLang="en-US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회귀 목적 </a:t>
                      </a:r>
                      <a:r>
                        <a:rPr lang="en-US" altLang="ko-KR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?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entury" panose="02040604050505020304" pitchFamily="18" charset="0"/>
              </a:rPr>
              <a:t>- </a:t>
            </a:r>
            <a:r>
              <a:rPr lang="en-US" altLang="ko-KR" dirty="0">
                <a:latin typeface="Century" panose="02040604050505020304" pitchFamily="18" charset="0"/>
              </a:rPr>
              <a:t>3</a:t>
            </a:r>
            <a:r>
              <a:rPr lang="en-US" altLang="ko-KR" sz="1400" dirty="0">
                <a:latin typeface="Century" panose="02040604050505020304" pitchFamily="18" charset="0"/>
              </a:rPr>
              <a:t> -</a:t>
            </a:r>
            <a:endParaRPr lang="ko-KR" altLang="en-US" sz="1400" dirty="0">
              <a:latin typeface="Century" panose="02040604050505020304" pitchFamily="18" charset="0"/>
            </a:endParaRPr>
          </a:p>
        </p:txBody>
      </p:sp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b="0" i="0" u="none" strike="noStrike" cap="none" dirty="0" smtClean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가설 </a:t>
                      </a:r>
                      <a:r>
                        <a:rPr lang="ko-KR" altLang="en-US" sz="2000" b="0" i="0" u="none" strike="noStrike" cap="none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설정</a:t>
                      </a:r>
                      <a:endParaRPr sz="2000" b="0" i="0" u="none" strike="noStrike" cap="none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두 평균의 비교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상관 분석</a:t>
                      </a:r>
                      <a:endParaRPr sz="2000" b="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로지스틱</a:t>
                      </a:r>
                      <a:r>
                        <a:rPr lang="ko-KR" altLang="en-US" sz="2000" b="0" u="none" strike="noStrike" cap="none" dirty="0">
                          <a:solidFill>
                            <a:schemeClr val="bg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 회귀 분석</a:t>
                      </a:r>
                      <a:endParaRPr sz="2000" b="0" u="none" strike="noStrike" cap="none" dirty="0">
                        <a:solidFill>
                          <a:schemeClr val="bg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참고자료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502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solidFill>
                  <a:schemeClr val="dk1"/>
                </a:solidFill>
                <a:latin typeface="+mj-lt"/>
                <a:ea typeface="나눔스퀘어_ac Bold" panose="020B0600000101010101" pitchFamily="50" charset="-127"/>
              </a:rPr>
              <a:t>이항 </a:t>
            </a:r>
            <a:r>
              <a:rPr lang="ko-KR" altLang="en-US" sz="2800" dirty="0" err="1" smtClean="0">
                <a:solidFill>
                  <a:schemeClr val="dk1"/>
                </a:solidFill>
                <a:latin typeface="+mj-lt"/>
                <a:ea typeface="나눔스퀘어_ac Bold" panose="020B0600000101010101" pitchFamily="50" charset="-127"/>
              </a:rPr>
              <a:t>로지스틱</a:t>
            </a:r>
            <a:r>
              <a:rPr lang="ko-KR" altLang="en-US" sz="2800" dirty="0" smtClean="0">
                <a:solidFill>
                  <a:schemeClr val="dk1"/>
                </a:solidFill>
                <a:latin typeface="+mj-lt"/>
                <a:ea typeface="나눔스퀘어_ac Bold" panose="020B0600000101010101" pitchFamily="50" charset="-127"/>
              </a:rPr>
              <a:t> 회귀</a:t>
            </a:r>
            <a:endParaRPr lang="en-US" altLang="ko-KR" sz="2800" dirty="0" smtClean="0">
              <a:solidFill>
                <a:schemeClr val="dk1"/>
              </a:solidFill>
              <a:latin typeface="+mj-lt"/>
              <a:ea typeface="나눔스퀘어_ac Bold" panose="020B0600000101010101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2800" dirty="0" smtClean="0">
                <a:solidFill>
                  <a:schemeClr val="dk1"/>
                </a:solidFill>
                <a:latin typeface="+mj-lt"/>
                <a:ea typeface="나눔스퀘어_ac Bold" panose="020B0600000101010101" pitchFamily="50" charset="-127"/>
              </a:rPr>
              <a:t>      </a:t>
            </a:r>
            <a:r>
              <a:rPr lang="en-US" altLang="ko-KR" sz="2800" dirty="0">
                <a:solidFill>
                  <a:schemeClr val="dk1"/>
                </a:solidFill>
                <a:latin typeface="+mj-lt"/>
                <a:ea typeface="나눔스퀘어_ac Bold" panose="020B0600000101010101" pitchFamily="50" charset="-127"/>
              </a:rPr>
              <a:t>- </a:t>
            </a:r>
            <a:r>
              <a:rPr lang="ko-KR" altLang="en-US" sz="2800" dirty="0">
                <a:solidFill>
                  <a:schemeClr val="dk1"/>
                </a:solidFill>
                <a:latin typeface="+mj-lt"/>
                <a:ea typeface="나눔스퀘어_ac Bold" panose="020B0600000101010101" pitchFamily="50" charset="-127"/>
              </a:rPr>
              <a:t>범주가 두개인 결과 변수 </a:t>
            </a:r>
            <a:r>
              <a:rPr lang="ko-KR" altLang="en-US" sz="2800" dirty="0" smtClean="0">
                <a:solidFill>
                  <a:schemeClr val="dk1"/>
                </a:solidFill>
                <a:latin typeface="+mj-lt"/>
                <a:ea typeface="나눔스퀘어_ac Bold" panose="020B0600000101010101" pitchFamily="50" charset="-127"/>
              </a:rPr>
              <a:t>예측</a:t>
            </a:r>
            <a:endParaRPr lang="en-US" altLang="ko-KR" sz="2800" dirty="0" smtClean="0">
              <a:solidFill>
                <a:schemeClr val="dk1"/>
              </a:solidFill>
              <a:latin typeface="+mj-lt"/>
              <a:ea typeface="나눔스퀘어_ac Bold" panose="020B0600000101010101" pitchFamily="50" charset="-127"/>
            </a:endParaRPr>
          </a:p>
          <a:p>
            <a:pPr lvl="0">
              <a:lnSpc>
                <a:spcPct val="150000"/>
              </a:lnSpc>
            </a:pPr>
            <a:endParaRPr lang="en-US" altLang="ko-KR" sz="2800" dirty="0">
              <a:solidFill>
                <a:schemeClr val="dk1"/>
              </a:solidFill>
              <a:latin typeface="+mj-lt"/>
              <a:ea typeface="나눔스퀘어_ac Bold" panose="020B0600000101010101" pitchFamily="50" charset="-127"/>
            </a:endParaRPr>
          </a:p>
          <a:p>
            <a:pPr lvl="0">
              <a:lnSpc>
                <a:spcPct val="150000"/>
              </a:lnSpc>
            </a:pPr>
            <a:endParaRPr lang="en-US" altLang="ko-KR" sz="2800" dirty="0" smtClean="0">
              <a:solidFill>
                <a:schemeClr val="dk1"/>
              </a:solidFill>
              <a:latin typeface="+mj-lt"/>
              <a:ea typeface="나눔스퀘어_ac Bold" panose="020B0600000101010101" pitchFamily="50" charset="-127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solidFill>
                  <a:schemeClr val="dk1"/>
                </a:solidFill>
                <a:latin typeface="+mj-lt"/>
                <a:ea typeface="나눔스퀘어_ac Bold" panose="020B0600000101010101" pitchFamily="50" charset="-127"/>
              </a:rPr>
              <a:t>다항 </a:t>
            </a:r>
            <a:r>
              <a:rPr lang="ko-KR" altLang="en-US" sz="2800" dirty="0" err="1" smtClean="0">
                <a:solidFill>
                  <a:schemeClr val="dk1"/>
                </a:solidFill>
                <a:latin typeface="+mj-lt"/>
                <a:ea typeface="나눔스퀘어_ac Bold" panose="020B0600000101010101" pitchFamily="50" charset="-127"/>
              </a:rPr>
              <a:t>로지스틱</a:t>
            </a:r>
            <a:r>
              <a:rPr lang="ko-KR" altLang="en-US" sz="2800" dirty="0" smtClean="0">
                <a:solidFill>
                  <a:schemeClr val="dk1"/>
                </a:solidFill>
                <a:latin typeface="+mj-lt"/>
                <a:ea typeface="나눔스퀘어_ac Bold" panose="020B0600000101010101" pitchFamily="50" charset="-127"/>
              </a:rPr>
              <a:t> 회귀</a:t>
            </a:r>
            <a:endParaRPr lang="en-US" altLang="ko-KR" sz="2800" dirty="0" smtClean="0">
              <a:solidFill>
                <a:schemeClr val="dk1"/>
              </a:solidFill>
              <a:latin typeface="+mj-lt"/>
              <a:ea typeface="나눔스퀘어_ac Bold" panose="020B0600000101010101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sz="2800" dirty="0" smtClean="0">
                <a:solidFill>
                  <a:schemeClr val="dk1"/>
                </a:solidFill>
                <a:latin typeface="+mj-lt"/>
                <a:ea typeface="나눔스퀘어_ac Bold" panose="020B0600000101010101" pitchFamily="50" charset="-127"/>
              </a:rPr>
              <a:t>     - 2</a:t>
            </a:r>
            <a:r>
              <a:rPr lang="ko-KR" altLang="en-US" sz="2800" dirty="0" smtClean="0">
                <a:solidFill>
                  <a:schemeClr val="dk1"/>
                </a:solidFill>
                <a:latin typeface="+mj-lt"/>
                <a:ea typeface="나눔스퀘어_ac Bold" panose="020B0600000101010101" pitchFamily="50" charset="-127"/>
              </a:rPr>
              <a:t>개보다 많은 결과 변수 예측</a:t>
            </a:r>
            <a:endParaRPr lang="en-US" altLang="ko-KR" sz="2800" dirty="0" smtClean="0">
              <a:solidFill>
                <a:schemeClr val="dk1"/>
              </a:solidFill>
              <a:latin typeface="+mj-lt"/>
              <a:ea typeface="나눔스퀘어_ac Bold" panose="020B0600000101010101" pitchFamily="50" charset="-127"/>
            </a:endParaRPr>
          </a:p>
          <a:p>
            <a:pPr lvl="2">
              <a:lnSpc>
                <a:spcPct val="150000"/>
              </a:lnSpc>
            </a:pPr>
            <a:endParaRPr lang="en-US" altLang="ko-KR" sz="2800" dirty="0" smtClean="0">
              <a:solidFill>
                <a:schemeClr val="dk1"/>
              </a:solidFill>
              <a:latin typeface="+mj-lt"/>
              <a:ea typeface="나눔스퀘어_ac Bold" panose="020B0600000101010101" pitchFamily="50" charset="-127"/>
            </a:endParaRPr>
          </a:p>
        </p:txBody>
      </p:sp>
      <p:graphicFrame>
        <p:nvGraphicFramePr>
          <p:cNvPr id="87" name="Google Shape;87;p4"/>
          <p:cNvGraphicFramePr/>
          <p:nvPr>
            <p:extLst>
              <p:ext uri="{D42A27DB-BD31-4B8C-83A1-F6EECF244321}">
                <p14:modId xmlns:p14="http://schemas.microsoft.com/office/powerpoint/2010/main" val="2203782979"/>
              </p:ext>
            </p:extLst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 이항 </a:t>
                      </a:r>
                      <a:r>
                        <a:rPr lang="ko-KR" altLang="en-US" sz="2400" b="1" dirty="0" err="1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로지스틱</a:t>
                      </a:r>
                      <a:r>
                        <a:rPr lang="ko-KR" altLang="en-US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회귀와 다항 </a:t>
                      </a:r>
                      <a:r>
                        <a:rPr lang="ko-KR" altLang="en-US" sz="2400" b="1" dirty="0" err="1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로지스틱</a:t>
                      </a:r>
                      <a:r>
                        <a:rPr lang="ko-KR" altLang="en-US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회귀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entury" panose="02040604050505020304" pitchFamily="18" charset="0"/>
              </a:rPr>
              <a:t>- </a:t>
            </a:r>
            <a:r>
              <a:rPr lang="en-US" altLang="ko-KR" dirty="0">
                <a:latin typeface="Century" panose="02040604050505020304" pitchFamily="18" charset="0"/>
              </a:rPr>
              <a:t>3</a:t>
            </a:r>
            <a:r>
              <a:rPr lang="en-US" altLang="ko-KR" sz="1400" dirty="0">
                <a:latin typeface="Century" panose="02040604050505020304" pitchFamily="18" charset="0"/>
              </a:rPr>
              <a:t> -</a:t>
            </a:r>
            <a:endParaRPr lang="ko-KR" altLang="en-US" sz="1400" dirty="0">
              <a:latin typeface="Century" panose="02040604050505020304" pitchFamily="18" charset="0"/>
            </a:endParaRPr>
          </a:p>
        </p:txBody>
      </p:sp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0750741"/>
              </p:ext>
            </p:extLst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가설 설정</a:t>
                      </a:r>
                      <a:endParaRPr sz="2000" b="0" i="0" u="none" strike="noStrike" cap="none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두 평균의 비교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상관 분석</a:t>
                      </a:r>
                      <a:endParaRPr sz="2000" b="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로지스틱</a:t>
                      </a:r>
                      <a:r>
                        <a:rPr lang="ko-KR" altLang="en-US" sz="2000" b="0" u="none" strike="noStrike" cap="none" dirty="0">
                          <a:solidFill>
                            <a:schemeClr val="bg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 회귀 분석</a:t>
                      </a:r>
                      <a:endParaRPr sz="2000" b="0" u="none" strike="noStrike" cap="none" dirty="0">
                        <a:solidFill>
                          <a:schemeClr val="bg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참고자료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145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514350" lvl="2" indent="-514350">
              <a:lnSpc>
                <a:spcPct val="150000"/>
              </a:lnSpc>
              <a:buAutoNum type="arabicPeriod"/>
            </a:pPr>
            <a:r>
              <a:rPr lang="en-US" altLang="ko-KR" sz="2800" dirty="0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Odds </a:t>
            </a:r>
          </a:p>
          <a:p>
            <a:pPr marL="514350" lvl="2" indent="-514350">
              <a:lnSpc>
                <a:spcPct val="150000"/>
              </a:lnSpc>
              <a:buAutoNum type="arabicPeriod"/>
            </a:pPr>
            <a:r>
              <a:rPr lang="en-US" altLang="ko-KR" sz="2800" dirty="0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Logit </a:t>
            </a:r>
            <a:r>
              <a:rPr lang="ko-KR" altLang="en-US" sz="2800" dirty="0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변환</a:t>
            </a:r>
            <a:endParaRPr lang="en-US" altLang="ko-KR" sz="2800" dirty="0" smtClean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514350" lvl="2" indent="-514350">
              <a:lnSpc>
                <a:spcPct val="150000"/>
              </a:lnSpc>
              <a:buAutoNum type="arabicPeriod"/>
            </a:pPr>
            <a:r>
              <a:rPr lang="ko-KR" altLang="en-US" sz="2800" dirty="0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r>
              <a:rPr lang="ko-KR" altLang="en-US" sz="2800" dirty="0" err="1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시그모이드</a:t>
            </a:r>
            <a:r>
              <a:rPr lang="ko-KR" altLang="en-US" sz="2800" dirty="0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함수</a:t>
            </a:r>
            <a:endParaRPr lang="en-US" altLang="ko-KR" sz="2800" dirty="0" smtClean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2">
              <a:lnSpc>
                <a:spcPct val="150000"/>
              </a:lnSpc>
            </a:pPr>
            <a:endParaRPr lang="en-US" altLang="ko-KR" sz="2000" dirty="0" smtClean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87" name="Google Shape;87;p4"/>
          <p:cNvGraphicFramePr/>
          <p:nvPr>
            <p:extLst>
              <p:ext uri="{D42A27DB-BD31-4B8C-83A1-F6EECF244321}">
                <p14:modId xmlns:p14="http://schemas.microsoft.com/office/powerpoint/2010/main" val="4195239234"/>
              </p:ext>
            </p:extLst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 </a:t>
                      </a:r>
                      <a:r>
                        <a:rPr lang="ko-KR" altLang="en-US" sz="2400" b="1" dirty="0" err="1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로지스틱</a:t>
                      </a:r>
                      <a:r>
                        <a:rPr lang="ko-KR" altLang="en-US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회귀 </a:t>
                      </a:r>
                      <a:r>
                        <a:rPr lang="en-US" altLang="ko-KR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</a:t>
                      </a:r>
                      <a:r>
                        <a:rPr lang="ko-KR" altLang="en-US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가지 요소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entury" panose="02040604050505020304" pitchFamily="18" charset="0"/>
              </a:rPr>
              <a:t>- </a:t>
            </a:r>
            <a:r>
              <a:rPr lang="en-US" altLang="ko-KR" dirty="0">
                <a:latin typeface="Century" panose="02040604050505020304" pitchFamily="18" charset="0"/>
              </a:rPr>
              <a:t>3</a:t>
            </a:r>
            <a:r>
              <a:rPr lang="en-US" altLang="ko-KR" sz="1400" dirty="0">
                <a:latin typeface="Century" panose="02040604050505020304" pitchFamily="18" charset="0"/>
              </a:rPr>
              <a:t> -</a:t>
            </a:r>
            <a:endParaRPr lang="ko-KR" altLang="en-US" sz="1400" dirty="0">
              <a:latin typeface="Century" panose="02040604050505020304" pitchFamily="18" charset="0"/>
            </a:endParaRPr>
          </a:p>
        </p:txBody>
      </p:sp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가설 설정</a:t>
                      </a:r>
                      <a:endParaRPr sz="2000" b="0" i="0" u="none" strike="noStrike" cap="none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두 평균의 비교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상관 분석</a:t>
                      </a:r>
                      <a:endParaRPr sz="2000" b="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로지스틱</a:t>
                      </a:r>
                      <a:r>
                        <a:rPr lang="ko-KR" altLang="en-US" sz="2000" b="0" u="none" strike="noStrike" cap="none" dirty="0">
                          <a:solidFill>
                            <a:schemeClr val="bg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 회귀 분석</a:t>
                      </a:r>
                      <a:endParaRPr sz="2000" b="0" u="none" strike="noStrike" cap="none" dirty="0">
                        <a:solidFill>
                          <a:schemeClr val="bg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참고자료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208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2" name="Google Shape;82;p4"/>
              <p:cNvSpPr/>
              <p:nvPr/>
            </p:nvSpPr>
            <p:spPr>
              <a:xfrm>
                <a:off x="111450" y="1523999"/>
                <a:ext cx="11964000" cy="4920343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90000" rIns="91425" bIns="45700" anchor="t" anchorCtr="0">
                <a:noAutofit/>
              </a:bodyPr>
              <a:lstStyle/>
              <a:p>
                <a:pPr marL="457200" lvl="3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800" dirty="0" smtClean="0">
                    <a:solidFill>
                      <a:schemeClr val="dk1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범주 </a:t>
                </a:r>
                <a:r>
                  <a:rPr lang="en-US" altLang="ko-KR" sz="2800" dirty="0" smtClean="0">
                    <a:solidFill>
                      <a:schemeClr val="dk1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0</a:t>
                </a:r>
                <a:r>
                  <a:rPr lang="ko-KR" altLang="en-US" sz="2800" dirty="0" smtClean="0">
                    <a:solidFill>
                      <a:schemeClr val="dk1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에 속할 확률 대비 범주 </a:t>
                </a:r>
                <a:r>
                  <a:rPr lang="en-US" altLang="ko-KR" sz="2800" dirty="0" smtClean="0">
                    <a:solidFill>
                      <a:schemeClr val="dk1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1</a:t>
                </a:r>
                <a:r>
                  <a:rPr lang="ko-KR" altLang="en-US" sz="2800" dirty="0" smtClean="0">
                    <a:solidFill>
                      <a:schemeClr val="dk1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에 속할 확률</a:t>
                </a:r>
                <a:endParaRPr lang="en-US" altLang="ko-KR" sz="2800" dirty="0" smtClean="0">
                  <a:solidFill>
                    <a:schemeClr val="dk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lvl="2">
                  <a:lnSpc>
                    <a:spcPct val="150000"/>
                  </a:lnSpc>
                </a:pPr>
                <a:r>
                  <a:rPr lang="en-US" altLang="ko-KR" sz="2800" dirty="0" smtClean="0">
                    <a:solidFill>
                      <a:schemeClr val="dk1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  </a:t>
                </a:r>
                <a:r>
                  <a:rPr lang="en-US" altLang="ko-KR" sz="1800" dirty="0" smtClean="0">
                    <a:solidFill>
                      <a:schemeClr val="dk1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EX</a:t>
                </a:r>
                <a:r>
                  <a:rPr lang="ko-KR" altLang="en-US" sz="1800" dirty="0" smtClean="0">
                    <a:solidFill>
                      <a:schemeClr val="dk1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</a:t>
                </a:r>
                <a:r>
                  <a:rPr lang="en-US" altLang="ko-KR" sz="1800" dirty="0" smtClean="0">
                    <a:solidFill>
                      <a:schemeClr val="dk1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) </a:t>
                </a:r>
                <a:r>
                  <a:rPr lang="ko-KR" altLang="en-US" sz="1800" dirty="0" smtClean="0">
                    <a:solidFill>
                      <a:schemeClr val="dk1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게 </a:t>
                </a:r>
                <a:r>
                  <a:rPr lang="ko-KR" altLang="en-US" sz="1800" dirty="0">
                    <a:solidFill>
                      <a:schemeClr val="dk1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임 </a:t>
                </a:r>
                <a:r>
                  <a:rPr lang="ko-KR" altLang="en-US" sz="1800" dirty="0" smtClean="0">
                    <a:solidFill>
                      <a:schemeClr val="dk1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아이템을 강화를 한다</a:t>
                </a:r>
                <a:r>
                  <a:rPr lang="en-US" altLang="ko-KR" sz="1800" dirty="0" smtClean="0">
                    <a:solidFill>
                      <a:schemeClr val="dk1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.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altLang="ko-KR" sz="1800" dirty="0" smtClean="0">
                    <a:solidFill>
                      <a:schemeClr val="dk1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           (</a:t>
                </a:r>
                <a:r>
                  <a:rPr lang="ko-KR" altLang="en-US" sz="1800" dirty="0" smtClean="0">
                    <a:solidFill>
                      <a:schemeClr val="dk1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성공확률 </a:t>
                </a:r>
                <a:r>
                  <a:rPr lang="en-US" altLang="ko-KR" sz="1800" dirty="0" smtClean="0">
                    <a:solidFill>
                      <a:schemeClr val="dk1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80%, </a:t>
                </a:r>
                <a:r>
                  <a:rPr lang="ko-KR" altLang="en-US" sz="1800" dirty="0" err="1" smtClean="0">
                    <a:solidFill>
                      <a:schemeClr val="dk1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실패확률</a:t>
                </a:r>
                <a:r>
                  <a:rPr lang="ko-KR" altLang="en-US" sz="1800" dirty="0" smtClean="0">
                    <a:solidFill>
                      <a:schemeClr val="dk1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</a:t>
                </a:r>
                <a:r>
                  <a:rPr lang="en-US" altLang="ko-KR" sz="1800" dirty="0" smtClean="0">
                    <a:solidFill>
                      <a:schemeClr val="dk1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20%)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ko-KR" altLang="en-US" sz="2400" dirty="0" smtClean="0">
                    <a:solidFill>
                      <a:schemeClr val="bg2">
                        <a:lumMod val="75000"/>
                      </a:schemeClr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  </a:t>
                </a:r>
                <a:r>
                  <a:rPr lang="ko-KR" altLang="en-US" sz="2400" dirty="0" err="1" smtClean="0">
                    <a:solidFill>
                      <a:schemeClr val="bg2">
                        <a:lumMod val="75000"/>
                      </a:schemeClr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승산비</a:t>
                </a:r>
                <a:r>
                  <a:rPr lang="ko-KR" altLang="en-US" sz="2400" dirty="0" smtClean="0">
                    <a:solidFill>
                      <a:schemeClr val="bg2">
                        <a:lumMod val="75000"/>
                      </a:schemeClr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</a:t>
                </a:r>
                <a:r>
                  <a:rPr lang="en-US" altLang="ko-KR" sz="2400" dirty="0" smtClean="0">
                    <a:solidFill>
                      <a:schemeClr val="bg2">
                        <a:lumMod val="75000"/>
                      </a:schemeClr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80</m:t>
                        </m:r>
                        <m:r>
                          <a:rPr lang="en-US" altLang="ko-KR" sz="2400" b="0" i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%(</m:t>
                        </m:r>
                        <m:r>
                          <a:rPr lang="ko-KR" altLang="en-US" sz="24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성</m:t>
                        </m:r>
                        <m:r>
                          <a:rPr lang="ko-KR" altLang="en-US" sz="240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공</m:t>
                        </m:r>
                        <m:r>
                          <a:rPr lang="ko-KR" altLang="en-US" sz="24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확</m:t>
                        </m:r>
                        <m:r>
                          <a:rPr lang="ko-KR" altLang="en-US" sz="240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률</m:t>
                        </m:r>
                        <m:r>
                          <a:rPr lang="en-US" altLang="ko-KR" sz="2400" b="0" i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2400" i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  <m:r>
                          <a:rPr lang="en-US" altLang="ko-KR" sz="2400" b="0" i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%(</m:t>
                        </m:r>
                        <m:r>
                          <a:rPr lang="ko-KR" altLang="en-US" sz="24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실</m:t>
                        </m:r>
                        <m:r>
                          <a:rPr lang="ko-KR" altLang="en-US" sz="240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패</m:t>
                        </m:r>
                        <m:r>
                          <a:rPr lang="ko-KR" altLang="en-US" sz="24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확</m:t>
                        </m:r>
                        <m:r>
                          <a:rPr lang="ko-KR" altLang="en-US" sz="240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률</m:t>
                        </m:r>
                        <m:r>
                          <a:rPr lang="en-US" altLang="ko-KR" sz="2400" b="0" i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ko-KR" sz="2400" dirty="0" smtClean="0">
                  <a:solidFill>
                    <a:schemeClr val="bg2">
                      <a:lumMod val="7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lvl="2">
                  <a:lnSpc>
                    <a:spcPct val="150000"/>
                  </a:lnSpc>
                </a:pPr>
                <a:endParaRPr lang="en-US" altLang="ko-KR" sz="2800" dirty="0" smtClean="0">
                  <a:solidFill>
                    <a:srgbClr val="FF0000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r>
                  <a:rPr lang="en-US" altLang="ko-KR" sz="1800" dirty="0" smtClean="0">
                    <a:solidFill>
                      <a:srgbClr val="FF0000"/>
                    </a:solidFill>
                  </a:rPr>
                  <a:t>   ※ </a:t>
                </a:r>
                <a:r>
                  <a:rPr lang="en-US" altLang="ko-KR" sz="1800" b="1" dirty="0">
                    <a:solidFill>
                      <a:srgbClr val="FF0000"/>
                    </a:solidFill>
                  </a:rPr>
                  <a:t>1</a:t>
                </a:r>
                <a:r>
                  <a:rPr lang="ko-KR" altLang="en-US" sz="1800" b="1" dirty="0">
                    <a:solidFill>
                      <a:srgbClr val="FF0000"/>
                    </a:solidFill>
                  </a:rPr>
                  <a:t>보다 크다는 것은 </a:t>
                </a:r>
                <a:r>
                  <a:rPr lang="ko-KR" altLang="en-US" sz="1800" b="1" dirty="0" err="1">
                    <a:solidFill>
                      <a:srgbClr val="FF0000"/>
                    </a:solidFill>
                  </a:rPr>
                  <a:t>예측변수가</a:t>
                </a:r>
                <a:r>
                  <a:rPr lang="ko-KR" altLang="en-US" sz="1800" b="1" dirty="0">
                    <a:solidFill>
                      <a:srgbClr val="FF0000"/>
                    </a:solidFill>
                  </a:rPr>
                  <a:t> 증가하면 결과가 발생할 승산도 </a:t>
                </a:r>
                <a:r>
                  <a:rPr lang="ko-KR" altLang="en-US" sz="1800" b="1" dirty="0" smtClean="0">
                    <a:solidFill>
                      <a:srgbClr val="FF0000"/>
                    </a:solidFill>
                  </a:rPr>
                  <a:t>증가한다</a:t>
                </a:r>
                <a:endParaRPr lang="ko-KR" altLang="en-US" sz="1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2" name="Google Shape;82;p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50" y="1523999"/>
                <a:ext cx="11964000" cy="4920343"/>
              </a:xfrm>
              <a:prstGeom prst="rect">
                <a:avLst/>
              </a:prstGeom>
              <a:blipFill>
                <a:blip r:embed="rId3"/>
                <a:stretch>
                  <a:fillRect l="-9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7" name="Google Shape;87;p4"/>
          <p:cNvGraphicFramePr/>
          <p:nvPr>
            <p:extLst>
              <p:ext uri="{D42A27DB-BD31-4B8C-83A1-F6EECF244321}">
                <p14:modId xmlns:p14="http://schemas.microsoft.com/office/powerpoint/2010/main" val="3518767010"/>
              </p:ext>
            </p:extLst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457200" lvl="0" indent="-457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altLang="ko-KR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Odds(</a:t>
                      </a:r>
                      <a:r>
                        <a:rPr lang="ko-KR" altLang="en-US" sz="2400" b="1" dirty="0" err="1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승산비</a:t>
                      </a:r>
                      <a:r>
                        <a:rPr lang="en-US" altLang="ko-KR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) ?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entury" panose="02040604050505020304" pitchFamily="18" charset="0"/>
              </a:rPr>
              <a:t>- </a:t>
            </a:r>
            <a:r>
              <a:rPr lang="en-US" altLang="ko-KR" dirty="0">
                <a:latin typeface="Century" panose="02040604050505020304" pitchFamily="18" charset="0"/>
              </a:rPr>
              <a:t>3</a:t>
            </a:r>
            <a:r>
              <a:rPr lang="en-US" altLang="ko-KR" sz="1400" dirty="0">
                <a:latin typeface="Century" panose="02040604050505020304" pitchFamily="18" charset="0"/>
              </a:rPr>
              <a:t> -</a:t>
            </a:r>
            <a:endParaRPr lang="ko-KR" altLang="en-US" sz="1400" dirty="0">
              <a:latin typeface="Century" panose="02040604050505020304" pitchFamily="18" charset="0"/>
            </a:endParaRPr>
          </a:p>
        </p:txBody>
      </p:sp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가설 설정</a:t>
                      </a:r>
                      <a:endParaRPr sz="2000" b="0" i="0" u="none" strike="noStrike" cap="none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두 평균의 비교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상관 분석</a:t>
                      </a:r>
                      <a:endParaRPr sz="2000" b="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로지스틱</a:t>
                      </a:r>
                      <a:r>
                        <a:rPr lang="ko-KR" altLang="en-US" sz="2000" b="0" u="none" strike="noStrike" cap="none" dirty="0">
                          <a:solidFill>
                            <a:schemeClr val="bg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 회귀 분석</a:t>
                      </a:r>
                      <a:endParaRPr sz="2000" b="0" u="none" strike="noStrike" cap="none" dirty="0">
                        <a:solidFill>
                          <a:schemeClr val="bg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참고자료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1255" y="2682964"/>
            <a:ext cx="3143250" cy="838200"/>
          </a:xfrm>
          <a:prstGeom prst="rect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</p:spPr>
      </p:pic>
    </p:spTree>
    <p:extLst>
      <p:ext uri="{BB962C8B-B14F-4D97-AF65-F5344CB8AC3E}">
        <p14:creationId xmlns:p14="http://schemas.microsoft.com/office/powerpoint/2010/main" val="328254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4572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odds</a:t>
            </a:r>
            <a:r>
              <a:rPr lang="ko-KR" altLang="en-US" sz="2800" dirty="0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 </a:t>
            </a:r>
            <a:r>
              <a:rPr lang="en-US" altLang="ko-KR" sz="2800" dirty="0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log</a:t>
            </a:r>
            <a:r>
              <a:rPr lang="ko-KR" altLang="en-US" sz="2800" dirty="0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 앞에 붙인 형태를 </a:t>
            </a:r>
            <a:r>
              <a:rPr lang="en-US" altLang="ko-KR" sz="2800" dirty="0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Logit </a:t>
            </a:r>
            <a:r>
              <a:rPr lang="ko-KR" altLang="en-US" sz="2800" dirty="0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변환이라고 함</a:t>
            </a:r>
            <a:endParaRPr lang="en-US" altLang="ko-KR" sz="2800" dirty="0" smtClean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Log</a:t>
            </a:r>
            <a:r>
              <a:rPr lang="ko-KR" altLang="en-US" sz="2800" dirty="0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붙이면 형태가 </a:t>
            </a:r>
            <a:r>
              <a:rPr lang="ko-KR" altLang="en-US" sz="2800" dirty="0" err="1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선형형태로</a:t>
            </a:r>
            <a:r>
              <a:rPr lang="ko-KR" altLang="en-US" sz="2800" dirty="0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바뀌고 수식도 </a:t>
            </a:r>
            <a:r>
              <a:rPr lang="ko-KR" altLang="en-US" sz="2800" dirty="0" err="1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간단해짐</a:t>
            </a:r>
            <a:endParaRPr lang="en-US" altLang="ko-KR" sz="2800" dirty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800" dirty="0" smtClean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2">
              <a:lnSpc>
                <a:spcPct val="150000"/>
              </a:lnSpc>
            </a:pPr>
            <a:endParaRPr lang="en-US" altLang="ko-KR" sz="2800" dirty="0" smtClean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87" name="Google Shape;87;p4"/>
          <p:cNvGraphicFramePr/>
          <p:nvPr>
            <p:extLst>
              <p:ext uri="{D42A27DB-BD31-4B8C-83A1-F6EECF244321}">
                <p14:modId xmlns:p14="http://schemas.microsoft.com/office/powerpoint/2010/main" val="2793892896"/>
              </p:ext>
            </p:extLst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2.   Logit </a:t>
                      </a:r>
                      <a:r>
                        <a:rPr lang="ko-KR" altLang="en-US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변환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entury" panose="02040604050505020304" pitchFamily="18" charset="0"/>
              </a:rPr>
              <a:t>- </a:t>
            </a:r>
            <a:r>
              <a:rPr lang="en-US" altLang="ko-KR" dirty="0">
                <a:latin typeface="Century" panose="02040604050505020304" pitchFamily="18" charset="0"/>
              </a:rPr>
              <a:t>3</a:t>
            </a:r>
            <a:r>
              <a:rPr lang="en-US" altLang="ko-KR" sz="1400" dirty="0">
                <a:latin typeface="Century" panose="02040604050505020304" pitchFamily="18" charset="0"/>
              </a:rPr>
              <a:t> -</a:t>
            </a:r>
            <a:endParaRPr lang="ko-KR" altLang="en-US" sz="1400" dirty="0">
              <a:latin typeface="Century" panose="02040604050505020304" pitchFamily="18" charset="0"/>
            </a:endParaRPr>
          </a:p>
        </p:txBody>
      </p:sp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가설 설정</a:t>
                      </a:r>
                      <a:endParaRPr sz="2000" b="0" i="0" u="none" strike="noStrike" cap="none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두 평균의 비교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상관 분석</a:t>
                      </a:r>
                      <a:endParaRPr sz="2000" b="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로지스틱</a:t>
                      </a:r>
                      <a:r>
                        <a:rPr lang="ko-KR" altLang="en-US" sz="2000" b="0" u="none" strike="noStrike" cap="none" dirty="0">
                          <a:solidFill>
                            <a:schemeClr val="bg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 회귀 분석</a:t>
                      </a:r>
                      <a:endParaRPr sz="2000" b="0" u="none" strike="noStrike" cap="none" dirty="0">
                        <a:solidFill>
                          <a:schemeClr val="bg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참고자료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9562" y="1669322"/>
            <a:ext cx="3000375" cy="685800"/>
          </a:xfrm>
          <a:prstGeom prst="rect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5"/>
          <a:srcRect r="43266" b="49544"/>
          <a:stretch/>
        </p:blipFill>
        <p:spPr>
          <a:xfrm>
            <a:off x="3938156" y="3096080"/>
            <a:ext cx="4333008" cy="1024350"/>
          </a:xfrm>
          <a:prstGeom prst="rect">
            <a:avLst/>
          </a:prstGeom>
          <a:ln w="22225">
            <a:solidFill>
              <a:schemeClr val="bg1">
                <a:lumMod val="75000"/>
              </a:schemeClr>
            </a:solidFill>
            <a:prstDash val="sysDot"/>
          </a:ln>
        </p:spPr>
      </p:pic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7930948"/>
              </p:ext>
            </p:extLst>
          </p:nvPr>
        </p:nvGraphicFramePr>
        <p:xfrm>
          <a:off x="2813348" y="5173105"/>
          <a:ext cx="6560204" cy="9919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" name="비트맵 이미지" r:id="rId6" imgW="8315280" imgH="1257480" progId="Paint.Picture">
                  <p:embed/>
                </p:oleObj>
              </mc:Choice>
              <mc:Fallback>
                <p:oleObj name="비트맵 이미지" r:id="rId6" imgW="8315280" imgH="12574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13348" y="5173105"/>
                        <a:ext cx="6560204" cy="991921"/>
                      </a:xfrm>
                      <a:prstGeom prst="rect">
                        <a:avLst/>
                      </a:prstGeom>
                      <a:ln w="25400">
                        <a:solidFill>
                          <a:schemeClr val="bg1">
                            <a:lumMod val="75000"/>
                          </a:schemeClr>
                        </a:solidFill>
                        <a:prstDash val="sysDot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아래쪽 화살표 13"/>
          <p:cNvSpPr/>
          <p:nvPr/>
        </p:nvSpPr>
        <p:spPr>
          <a:xfrm>
            <a:off x="5619120" y="4264332"/>
            <a:ext cx="974035" cy="6872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510155" y="5372100"/>
            <a:ext cx="863397" cy="64423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272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4572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확률을 </a:t>
            </a:r>
            <a:r>
              <a:rPr lang="en-US" altLang="ko-KR" sz="2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</a:t>
            </a:r>
            <a:r>
              <a:rPr lang="ko-KR" altLang="en-US" sz="2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에서 </a:t>
            </a:r>
            <a:r>
              <a:rPr lang="en-US" altLang="ko-KR" sz="2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r>
              <a:rPr lang="ko-KR" altLang="en-US" sz="2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사이로 커브 모양으로 나타내야 하는데</a:t>
            </a:r>
            <a:r>
              <a:rPr lang="en-US" altLang="ko-KR" sz="2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이걸 가능하게 해주는 게 바로 </a:t>
            </a:r>
            <a:r>
              <a:rPr lang="en-US" altLang="ko-KR" sz="2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Sigmoid </a:t>
            </a:r>
            <a:r>
              <a:rPr lang="ko-KR" altLang="en-US" sz="2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함수다</a:t>
            </a:r>
            <a:r>
              <a:rPr lang="en-US" altLang="ko-KR" sz="2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4572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err="1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시그모이드</a:t>
            </a:r>
            <a:r>
              <a:rPr lang="ko-KR" altLang="en-US" sz="2800" dirty="0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함수는 결과 값을 </a:t>
            </a:r>
            <a:r>
              <a:rPr lang="en-US" altLang="ko-KR" sz="2800" dirty="0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0~1 </a:t>
            </a:r>
            <a:r>
              <a:rPr lang="ko-KR" altLang="en-US" sz="2800" dirty="0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사이의 값으로 변환해주는 역할만 한다</a:t>
            </a:r>
            <a:r>
              <a:rPr lang="en-US" altLang="ko-KR" sz="2800" dirty="0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</a:p>
          <a:p>
            <a:pPr marL="4572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Odds</a:t>
            </a:r>
            <a:r>
              <a:rPr lang="ko-KR" altLang="en-US" sz="2800" dirty="0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</a:t>
            </a:r>
            <a:r>
              <a:rPr lang="en-US" altLang="ko-KR" sz="2800" dirty="0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Sigmoid </a:t>
            </a:r>
            <a:r>
              <a:rPr lang="ko-KR" altLang="en-US" sz="2800" dirty="0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함수에 넣어서 </a:t>
            </a:r>
            <a:r>
              <a:rPr lang="en-US" altLang="ko-KR" sz="2800" dirty="0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0~1</a:t>
            </a:r>
            <a:r>
              <a:rPr lang="ko-KR" altLang="en-US" sz="2800" dirty="0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사이 값으로 변환해준다</a:t>
            </a:r>
            <a:endParaRPr lang="en-US" altLang="ko-KR" sz="2800" dirty="0" smtClean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2">
              <a:lnSpc>
                <a:spcPct val="150000"/>
              </a:lnSpc>
            </a:pPr>
            <a:endParaRPr lang="en-US" altLang="ko-KR" sz="2800" dirty="0" smtClean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87" name="Google Shape;87;p4"/>
          <p:cNvGraphicFramePr/>
          <p:nvPr>
            <p:extLst>
              <p:ext uri="{D42A27DB-BD31-4B8C-83A1-F6EECF244321}">
                <p14:modId xmlns:p14="http://schemas.microsoft.com/office/powerpoint/2010/main" val="3217952426"/>
              </p:ext>
            </p:extLst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3.</a:t>
                      </a:r>
                      <a:r>
                        <a:rPr lang="en-US" sz="2400" b="1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  </a:t>
                      </a:r>
                      <a:r>
                        <a:rPr lang="ko-KR" altLang="en-US" sz="2400" b="1" baseline="0" dirty="0" err="1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시그모이드</a:t>
                      </a:r>
                      <a:r>
                        <a:rPr lang="ko-KR" altLang="en-US" sz="2400" b="1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함수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entury" panose="02040604050505020304" pitchFamily="18" charset="0"/>
              </a:rPr>
              <a:t>- </a:t>
            </a:r>
            <a:r>
              <a:rPr lang="en-US" altLang="ko-KR" dirty="0">
                <a:latin typeface="Century" panose="02040604050505020304" pitchFamily="18" charset="0"/>
              </a:rPr>
              <a:t>3</a:t>
            </a:r>
            <a:r>
              <a:rPr lang="en-US" altLang="ko-KR" sz="1400" dirty="0">
                <a:latin typeface="Century" panose="02040604050505020304" pitchFamily="18" charset="0"/>
              </a:rPr>
              <a:t> -</a:t>
            </a:r>
            <a:endParaRPr lang="ko-KR" altLang="en-US" sz="1400" dirty="0">
              <a:latin typeface="Century" panose="02040604050505020304" pitchFamily="18" charset="0"/>
            </a:endParaRPr>
          </a:p>
        </p:txBody>
      </p:sp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가설 설정</a:t>
                      </a:r>
                      <a:endParaRPr sz="2000" b="0" i="0" u="none" strike="noStrike" cap="none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두 평균의 비교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상관 분석</a:t>
                      </a:r>
                      <a:endParaRPr sz="2000" b="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로지스틱</a:t>
                      </a:r>
                      <a:r>
                        <a:rPr lang="ko-KR" altLang="en-US" sz="2000" b="0" u="none" strike="noStrike" cap="none" dirty="0">
                          <a:solidFill>
                            <a:schemeClr val="bg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 회귀 분석</a:t>
                      </a:r>
                      <a:endParaRPr sz="2000" b="0" u="none" strike="noStrike" cap="none" dirty="0">
                        <a:solidFill>
                          <a:schemeClr val="bg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참고자료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891" y="4514108"/>
            <a:ext cx="3816763" cy="883882"/>
          </a:xfrm>
          <a:prstGeom prst="rect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</p:spPr>
      </p:pic>
      <p:sp>
        <p:nvSpPr>
          <p:cNvPr id="4" name="직사각형 3"/>
          <p:cNvSpPr/>
          <p:nvPr/>
        </p:nvSpPr>
        <p:spPr>
          <a:xfrm>
            <a:off x="180723" y="6383158"/>
            <a:ext cx="552907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</a:t>
            </a:r>
            <a:r>
              <a:rPr lang="ko-KR" altLang="en-US" dirty="0" smtClean="0">
                <a:ea typeface="나눔스퀘어_ac Bold" panose="020B0600000101010101"/>
              </a:rPr>
              <a:t>참고</a:t>
            </a:r>
            <a:r>
              <a:rPr lang="en-US" altLang="ko-KR" dirty="0" smtClean="0">
                <a:ea typeface="나눔스퀘어_ac Bold" panose="020B0600000101010101"/>
              </a:rPr>
              <a:t>:</a:t>
            </a:r>
            <a:r>
              <a:rPr lang="ko-KR" altLang="en-US" dirty="0" smtClean="0">
                <a:ea typeface="나눔스퀘어_ac Bold" panose="020B0600000101010101"/>
              </a:rPr>
              <a:t> </a:t>
            </a:r>
            <a:r>
              <a:rPr lang="en-US" altLang="ko-KR" dirty="0" smtClean="0">
                <a:ea typeface="나눔스퀘어_ac Bold" panose="020B0600000101010101"/>
              </a:rPr>
              <a:t>https</a:t>
            </a:r>
            <a:r>
              <a:rPr lang="en-US" altLang="ko-KR" dirty="0">
                <a:ea typeface="나눔스퀘어_ac Bold" panose="020B0600000101010101"/>
              </a:rPr>
              <a:t>://</a:t>
            </a:r>
            <a:r>
              <a:rPr lang="en-US" altLang="ko-KR" dirty="0" smtClean="0">
                <a:ea typeface="나눔스퀘어_ac Bold" panose="020B0600000101010101"/>
              </a:rPr>
              <a:t>shurain.net/personal-perspective/logistic-regression/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&gt;</a:t>
            </a:r>
            <a:endParaRPr lang="en-US" altLang="ko-KR" dirty="0">
              <a:ea typeface="나눔스퀘어_ac Bold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62980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ea typeface="나눔스퀘어_ac Bold" panose="020B0600000101010101"/>
              </a:rPr>
              <a:t>가능도 </a:t>
            </a:r>
            <a:r>
              <a:rPr lang="en-US" altLang="ko-KR" sz="2800" dirty="0" smtClean="0">
                <a:ea typeface="나눔스퀘어_ac Bold" panose="020B0600000101010101"/>
              </a:rPr>
              <a:t>- </a:t>
            </a:r>
            <a:r>
              <a:rPr lang="ko-KR" altLang="en-US" sz="2800" dirty="0" smtClean="0">
                <a:ea typeface="나눔스퀘어_ac Bold" panose="020B0600000101010101"/>
              </a:rPr>
              <a:t>가정된 </a:t>
            </a:r>
            <a:r>
              <a:rPr lang="ko-KR" altLang="en-US" sz="2800" dirty="0">
                <a:ea typeface="나눔스퀘어_ac Bold" panose="020B0600000101010101"/>
              </a:rPr>
              <a:t>분포에서 주어진 데이터가 나올 </a:t>
            </a:r>
            <a:r>
              <a:rPr lang="ko-KR" altLang="en-US" sz="2800" dirty="0" smtClean="0">
                <a:ea typeface="나눔스퀘어_ac Bold" panose="020B0600000101010101"/>
              </a:rPr>
              <a:t>확률</a:t>
            </a:r>
            <a:endParaRPr lang="en-US" altLang="ko-KR" sz="2800" dirty="0" smtClean="0">
              <a:ea typeface="나눔스퀘어_ac Bold" panose="020B0600000101010101"/>
            </a:endParaRPr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ea typeface="나눔스퀘어_ac Bold" panose="020B0600000101010101"/>
              </a:rPr>
              <a:t>계산과 편의를 위해 일반적으로 가능도함수에 </a:t>
            </a:r>
            <a:r>
              <a:rPr lang="ko-KR" altLang="en-US" sz="2800" dirty="0" err="1" smtClean="0">
                <a:ea typeface="나눔스퀘어_ac Bold" panose="020B0600000101010101"/>
              </a:rPr>
              <a:t>로그함수를</a:t>
            </a:r>
            <a:r>
              <a:rPr lang="ko-KR" altLang="en-US" sz="2800" dirty="0" smtClean="0">
                <a:ea typeface="나눔스퀘어_ac Bold" panose="020B0600000101010101"/>
              </a:rPr>
              <a:t> 씌어 사용</a:t>
            </a:r>
            <a:endParaRPr lang="en-US" altLang="ko-KR" sz="2800" dirty="0" smtClean="0">
              <a:ea typeface="나눔스퀘어_ac Bold" panose="020B0600000101010101"/>
            </a:endParaRPr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ea typeface="나눔스퀘어_ac Bold" panose="020B0600000101010101"/>
              </a:rPr>
              <a:t>GLM</a:t>
            </a:r>
            <a:r>
              <a:rPr lang="ko-KR" altLang="en-US" sz="2800" dirty="0">
                <a:ea typeface="나눔스퀘어_ac Bold" panose="020B0600000101010101"/>
              </a:rPr>
              <a:t>은 최소제곱법이 아닌 </a:t>
            </a:r>
            <a:r>
              <a:rPr lang="ko-KR" altLang="en-US" sz="2800" dirty="0" err="1">
                <a:ea typeface="나눔스퀘어_ac Bold" panose="020B0600000101010101"/>
              </a:rPr>
              <a:t>최대가능도추정법을</a:t>
            </a:r>
            <a:r>
              <a:rPr lang="ko-KR" altLang="en-US" sz="2800" dirty="0">
                <a:ea typeface="나눔스퀘어_ac Bold" panose="020B0600000101010101"/>
              </a:rPr>
              <a:t> </a:t>
            </a:r>
            <a:r>
              <a:rPr lang="ko-KR" altLang="en-US" sz="2800" dirty="0" smtClean="0">
                <a:ea typeface="나눔스퀘어_ac Bold" panose="020B0600000101010101"/>
              </a:rPr>
              <a:t>이용</a:t>
            </a:r>
            <a:endParaRPr lang="en-US" altLang="ko-KR" sz="2800" dirty="0" smtClean="0">
              <a:ea typeface="나눔스퀘어_ac Bold" panose="020B0600000101010101"/>
            </a:endParaRPr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800" dirty="0" smtClean="0">
              <a:ea typeface="나눔스퀘어_ac Bold" panose="020B0600000101010101"/>
            </a:endParaRPr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  <p:graphicFrame>
        <p:nvGraphicFramePr>
          <p:cNvPr id="87" name="Google Shape;87;p4"/>
          <p:cNvGraphicFramePr/>
          <p:nvPr>
            <p:extLst>
              <p:ext uri="{D42A27DB-BD31-4B8C-83A1-F6EECF244321}">
                <p14:modId xmlns:p14="http://schemas.microsoft.com/office/powerpoint/2010/main" val="4024130632"/>
              </p:ext>
            </p:extLst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400" b="1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 로그 가능도</a:t>
                      </a:r>
                      <a:r>
                        <a:rPr lang="en-US" altLang="ko-KR" sz="2400" b="1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(Log-likelihood)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entury" panose="02040604050505020304" pitchFamily="18" charset="0"/>
              </a:rPr>
              <a:t>- </a:t>
            </a:r>
            <a:r>
              <a:rPr lang="en-US" altLang="ko-KR" dirty="0">
                <a:latin typeface="Century" panose="02040604050505020304" pitchFamily="18" charset="0"/>
              </a:rPr>
              <a:t>3</a:t>
            </a:r>
            <a:r>
              <a:rPr lang="en-US" altLang="ko-KR" sz="1400" dirty="0">
                <a:latin typeface="Century" panose="02040604050505020304" pitchFamily="18" charset="0"/>
              </a:rPr>
              <a:t> -</a:t>
            </a:r>
            <a:endParaRPr lang="ko-KR" altLang="en-US" sz="1400" dirty="0">
              <a:latin typeface="Century" panose="02040604050505020304" pitchFamily="18" charset="0"/>
            </a:endParaRPr>
          </a:p>
        </p:txBody>
      </p:sp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가설 설정</a:t>
                      </a:r>
                      <a:endParaRPr sz="2000" b="0" i="0" u="none" strike="noStrike" cap="none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두 평균의 비교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상관 분석</a:t>
                      </a:r>
                      <a:endParaRPr sz="2000" b="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로지스틱</a:t>
                      </a:r>
                      <a:r>
                        <a:rPr lang="ko-KR" altLang="en-US" sz="2000" b="0" u="none" strike="noStrike" cap="none" dirty="0">
                          <a:solidFill>
                            <a:schemeClr val="bg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 회귀 분석</a:t>
                      </a:r>
                      <a:endParaRPr sz="2000" b="0" u="none" strike="noStrike" cap="none" dirty="0">
                        <a:solidFill>
                          <a:schemeClr val="bg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참고자료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26" y="3797133"/>
            <a:ext cx="8296275" cy="1095375"/>
          </a:xfrm>
          <a:prstGeom prst="rect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</p:spPr>
      </p:pic>
    </p:spTree>
    <p:extLst>
      <p:ext uri="{BB962C8B-B14F-4D97-AF65-F5344CB8AC3E}">
        <p14:creationId xmlns:p14="http://schemas.microsoft.com/office/powerpoint/2010/main" val="88480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B62A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Google Shape;64;gbf9ebb5319_0_18"/>
          <p:cNvGraphicFramePr/>
          <p:nvPr>
            <p:extLst>
              <p:ext uri="{D42A27DB-BD31-4B8C-83A1-F6EECF244321}">
                <p14:modId xmlns:p14="http://schemas.microsoft.com/office/powerpoint/2010/main" val="1101826280"/>
              </p:ext>
            </p:extLst>
          </p:nvPr>
        </p:nvGraphicFramePr>
        <p:xfrm>
          <a:off x="3776200" y="1483299"/>
          <a:ext cx="7329000" cy="466828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2531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7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4783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2800" b="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발표 주제 </a:t>
                      </a:r>
                      <a:r>
                        <a:rPr lang="en-US" altLang="ko-KR" sz="2800" b="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1</a:t>
                      </a:r>
                      <a:endParaRPr sz="2800" b="0" dirty="0">
                        <a:solidFill>
                          <a:schemeClr val="bg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800" b="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가설 설정 </a:t>
                      </a:r>
                      <a:endParaRPr sz="2800" b="0" dirty="0">
                        <a:solidFill>
                          <a:schemeClr val="bg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783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2800" b="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발표 주제 </a:t>
                      </a:r>
                      <a:r>
                        <a:rPr lang="en-US" altLang="ko-KR" sz="2800" b="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2</a:t>
                      </a:r>
                      <a:endParaRPr sz="2800" b="0" dirty="0">
                        <a:solidFill>
                          <a:schemeClr val="bg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800" b="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두 평균의 비교</a:t>
                      </a:r>
                      <a:endParaRPr sz="2800" b="0" dirty="0">
                        <a:solidFill>
                          <a:schemeClr val="bg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1695568"/>
                  </a:ext>
                </a:extLst>
              </a:tr>
              <a:tr h="94783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2800" b="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발표 주제 </a:t>
                      </a:r>
                      <a:r>
                        <a:rPr lang="en-US" altLang="ko-KR" sz="2800" b="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3</a:t>
                      </a:r>
                      <a:endParaRPr sz="2800" b="0" dirty="0">
                        <a:solidFill>
                          <a:schemeClr val="bg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800" b="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상관분석</a:t>
                      </a:r>
                      <a:endParaRPr sz="2800" b="0" dirty="0">
                        <a:solidFill>
                          <a:schemeClr val="bg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8417958"/>
                  </a:ext>
                </a:extLst>
              </a:tr>
              <a:tr h="94783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2800" b="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발표 주제 </a:t>
                      </a:r>
                      <a:r>
                        <a:rPr lang="en-US" altLang="ko-KR" sz="2800" b="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4</a:t>
                      </a:r>
                      <a:endParaRPr sz="2800" b="0" dirty="0">
                        <a:solidFill>
                          <a:schemeClr val="bg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800" b="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회귀분석</a:t>
                      </a:r>
                      <a:endParaRPr sz="2800" b="0" dirty="0">
                        <a:solidFill>
                          <a:schemeClr val="bg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304429"/>
                  </a:ext>
                </a:extLst>
              </a:tr>
              <a:tr h="87696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2800" b="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발표 주제 </a:t>
                      </a:r>
                      <a:r>
                        <a:rPr lang="en-US" altLang="ko-KR" sz="2800" b="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5</a:t>
                      </a:r>
                      <a:endParaRPr sz="2800" b="0" dirty="0">
                        <a:solidFill>
                          <a:schemeClr val="bg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800" b="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로지스틱 회귀</a:t>
                      </a:r>
                      <a:endParaRPr sz="2800" b="0" dirty="0">
                        <a:solidFill>
                          <a:schemeClr val="bg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2874473"/>
                  </a:ext>
                </a:extLst>
              </a:tr>
            </a:tbl>
          </a:graphicData>
        </a:graphic>
      </p:graphicFrame>
      <p:graphicFrame>
        <p:nvGraphicFramePr>
          <p:cNvPr id="65" name="Google Shape;65;gbf9ebb5319_0_18"/>
          <p:cNvGraphicFramePr/>
          <p:nvPr>
            <p:extLst>
              <p:ext uri="{D42A27DB-BD31-4B8C-83A1-F6EECF244321}">
                <p14:modId xmlns:p14="http://schemas.microsoft.com/office/powerpoint/2010/main" val="1804891797"/>
              </p:ext>
            </p:extLst>
          </p:nvPr>
        </p:nvGraphicFramePr>
        <p:xfrm>
          <a:off x="890815" y="1570384"/>
          <a:ext cx="2747500" cy="466828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274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6828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3600" b="1" dirty="0">
                          <a:solidFill>
                            <a:srgbClr val="F3F3F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CONTENTS </a:t>
                      </a:r>
                      <a:endParaRPr sz="1600" b="1" dirty="0">
                        <a:solidFill>
                          <a:srgbClr val="F3F3F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C9DAF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9DAF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9DAF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9DAF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err="1" smtClean="0">
                <a:ea typeface="나눔스퀘어_ac Bold" panose="020B0600000101010101"/>
              </a:rPr>
              <a:t>로지스틱</a:t>
            </a:r>
            <a:r>
              <a:rPr lang="ko-KR" altLang="en-US" sz="2800" dirty="0" smtClean="0">
                <a:ea typeface="나눔스퀘어_ac Bold" panose="020B0600000101010101"/>
              </a:rPr>
              <a:t> </a:t>
            </a:r>
            <a:r>
              <a:rPr lang="ko-KR" altLang="en-US" sz="2800" dirty="0" err="1" smtClean="0">
                <a:ea typeface="나눔스퀘어_ac Bold" panose="020B0600000101010101"/>
              </a:rPr>
              <a:t>회귀모형이</a:t>
            </a:r>
            <a:r>
              <a:rPr lang="ko-KR" altLang="en-US" sz="2800" dirty="0" smtClean="0">
                <a:ea typeface="나눔스퀘어_ac Bold" panose="020B0600000101010101"/>
              </a:rPr>
              <a:t> 얼마나 데이터를 못 설명하는지에 대한 척도</a:t>
            </a:r>
            <a:endParaRPr lang="en-US" altLang="ko-KR" sz="2800" dirty="0" smtClean="0">
              <a:ea typeface="나눔스퀘어_ac Bold" panose="020B0600000101010101"/>
            </a:endParaRPr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ea typeface="나눔스퀘어_ac Bold" panose="020B0600000101010101"/>
              </a:rPr>
              <a:t>어떤 모형의 </a:t>
            </a:r>
            <a:r>
              <a:rPr lang="en-US" altLang="ko-KR" sz="2800" dirty="0" smtClean="0">
                <a:ea typeface="나눔스퀘어_ac Bold" panose="020B0600000101010101"/>
              </a:rPr>
              <a:t>a</a:t>
            </a:r>
            <a:r>
              <a:rPr lang="ko-KR" altLang="en-US" sz="2800" dirty="0" smtClean="0">
                <a:ea typeface="나눔스퀘어_ac Bold" panose="020B0600000101010101"/>
              </a:rPr>
              <a:t>의 </a:t>
            </a:r>
            <a:r>
              <a:rPr lang="ko-KR" altLang="en-US" sz="2800" dirty="0" err="1" smtClean="0">
                <a:ea typeface="나눔스퀘어_ac Bold" panose="020B0600000101010101"/>
              </a:rPr>
              <a:t>최대로그우도에서</a:t>
            </a:r>
            <a:r>
              <a:rPr lang="ko-KR" altLang="en-US" sz="2800" dirty="0" smtClean="0">
                <a:ea typeface="나눔스퀘어_ac Bold" panose="020B0600000101010101"/>
              </a:rPr>
              <a:t> </a:t>
            </a:r>
            <a:r>
              <a:rPr lang="ko-KR" altLang="en-US" sz="2800" dirty="0" err="1" smtClean="0">
                <a:ea typeface="나눔스퀘어_ac Bold" panose="020B0600000101010101"/>
              </a:rPr>
              <a:t>포화모형</a:t>
            </a:r>
            <a:r>
              <a:rPr lang="ko-KR" altLang="en-US" sz="2800" dirty="0" smtClean="0">
                <a:ea typeface="나눔스퀘어_ac Bold" panose="020B0600000101010101"/>
              </a:rPr>
              <a:t> </a:t>
            </a:r>
            <a:r>
              <a:rPr lang="en-US" altLang="ko-KR" sz="2800" dirty="0" smtClean="0">
                <a:ea typeface="나눔스퀘어_ac Bold" panose="020B0600000101010101"/>
              </a:rPr>
              <a:t>b</a:t>
            </a:r>
            <a:r>
              <a:rPr lang="ko-KR" altLang="en-US" sz="2800" dirty="0" smtClean="0">
                <a:ea typeface="나눔스퀘어_ac Bold" panose="020B0600000101010101"/>
              </a:rPr>
              <a:t>의 </a:t>
            </a:r>
            <a:r>
              <a:rPr lang="ko-KR" altLang="en-US" sz="2800" dirty="0" err="1" smtClean="0">
                <a:ea typeface="나눔스퀘어_ac Bold" panose="020B0600000101010101"/>
              </a:rPr>
              <a:t>최대로그우도를</a:t>
            </a:r>
            <a:r>
              <a:rPr lang="ko-KR" altLang="en-US" sz="2800" dirty="0" smtClean="0">
                <a:ea typeface="나눔스퀘어_ac Bold" panose="020B0600000101010101"/>
              </a:rPr>
              <a:t> </a:t>
            </a:r>
            <a:r>
              <a:rPr lang="ko-KR" altLang="en-US" sz="2800" dirty="0" err="1" smtClean="0">
                <a:ea typeface="나눔스퀘어_ac Bold" panose="020B0600000101010101"/>
              </a:rPr>
              <a:t>뺀것에</a:t>
            </a:r>
            <a:r>
              <a:rPr lang="ko-KR" altLang="en-US" sz="2800" dirty="0" smtClean="0">
                <a:ea typeface="나눔스퀘어_ac Bold" panose="020B0600000101010101"/>
              </a:rPr>
              <a:t> </a:t>
            </a:r>
            <a:r>
              <a:rPr lang="en-US" altLang="ko-KR" sz="2800" dirty="0" smtClean="0">
                <a:ea typeface="나눔스퀘어_ac Bold" panose="020B0600000101010101"/>
              </a:rPr>
              <a:t>-2</a:t>
            </a:r>
            <a:r>
              <a:rPr lang="ko-KR" altLang="en-US" sz="2800" dirty="0" smtClean="0">
                <a:ea typeface="나눔스퀘어_ac Bold" panose="020B0600000101010101"/>
              </a:rPr>
              <a:t>를 </a:t>
            </a:r>
            <a:r>
              <a:rPr lang="ko-KR" altLang="en-US" sz="2800" dirty="0" err="1" smtClean="0">
                <a:ea typeface="나눔스퀘어_ac Bold" panose="020B0600000101010101"/>
              </a:rPr>
              <a:t>곱한것</a:t>
            </a:r>
            <a:endParaRPr lang="en-US" altLang="ko-KR" sz="2800" dirty="0">
              <a:ea typeface="나눔스퀘어_ac Bold" panose="020B0600000101010101"/>
            </a:endParaRPr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ea typeface="나눔스퀘어_ac Bold" panose="020B0600000101010101"/>
              </a:rPr>
              <a:t> </a:t>
            </a:r>
            <a:r>
              <a:rPr lang="en-US" altLang="ko-KR" sz="2800" dirty="0" err="1">
                <a:ea typeface="나눔스퀘어_ac Bold" panose="020B0600000101010101"/>
              </a:rPr>
              <a:t>카이제곱분포를</a:t>
            </a:r>
            <a:r>
              <a:rPr lang="en-US" altLang="ko-KR" sz="2800" dirty="0">
                <a:ea typeface="나눔스퀘어_ac Bold" panose="020B0600000101010101"/>
              </a:rPr>
              <a:t> </a:t>
            </a:r>
            <a:r>
              <a:rPr lang="en-US" altLang="ko-KR" sz="2800" dirty="0" err="1">
                <a:ea typeface="나눔스퀘어_ac Bold" panose="020B0600000101010101"/>
              </a:rPr>
              <a:t>사용하기</a:t>
            </a:r>
            <a:r>
              <a:rPr lang="en-US" altLang="ko-KR" sz="2800" dirty="0">
                <a:ea typeface="나눔스퀘어_ac Bold" panose="020B0600000101010101"/>
              </a:rPr>
              <a:t> </a:t>
            </a:r>
            <a:r>
              <a:rPr lang="en-US" altLang="ko-KR" sz="2800" dirty="0" err="1">
                <a:ea typeface="나눔스퀘어_ac Bold" panose="020B0600000101010101"/>
              </a:rPr>
              <a:t>때문에</a:t>
            </a:r>
            <a:r>
              <a:rPr lang="en-US" altLang="ko-KR" sz="2800" dirty="0">
                <a:ea typeface="나눔스퀘어_ac Bold" panose="020B0600000101010101"/>
              </a:rPr>
              <a:t> </a:t>
            </a:r>
            <a:r>
              <a:rPr lang="en-US" altLang="ko-KR" sz="2800" dirty="0" err="1">
                <a:ea typeface="나눔스퀘어_ac Bold" panose="020B0600000101010101"/>
              </a:rPr>
              <a:t>이탈도</a:t>
            </a:r>
            <a:r>
              <a:rPr lang="en-US" altLang="ko-KR" sz="2800" dirty="0">
                <a:ea typeface="나눔스퀘어_ac Bold" panose="020B0600000101010101"/>
              </a:rPr>
              <a:t> </a:t>
            </a:r>
            <a:r>
              <a:rPr lang="en-US" altLang="ko-KR" sz="2800" dirty="0" err="1">
                <a:ea typeface="나눔스퀘어_ac Bold" panose="020B0600000101010101"/>
              </a:rPr>
              <a:t>값의</a:t>
            </a:r>
            <a:r>
              <a:rPr lang="en-US" altLang="ko-KR" sz="2800" dirty="0">
                <a:ea typeface="나눔스퀘어_ac Bold" panose="020B0600000101010101"/>
              </a:rPr>
              <a:t> </a:t>
            </a:r>
            <a:r>
              <a:rPr lang="en-US" altLang="ko-KR" sz="2800" dirty="0" err="1">
                <a:ea typeface="나눔스퀘어_ac Bold" panose="020B0600000101010101"/>
              </a:rPr>
              <a:t>유의성을</a:t>
            </a:r>
            <a:r>
              <a:rPr lang="en-US" altLang="ko-KR" sz="2800" dirty="0">
                <a:ea typeface="나눔스퀘어_ac Bold" panose="020B0600000101010101"/>
              </a:rPr>
              <a:t> </a:t>
            </a:r>
            <a:r>
              <a:rPr lang="en-US" altLang="ko-KR" sz="2800" dirty="0" err="1">
                <a:ea typeface="나눔스퀘어_ac Bold" panose="020B0600000101010101"/>
              </a:rPr>
              <a:t>계산하기</a:t>
            </a:r>
            <a:r>
              <a:rPr lang="en-US" altLang="ko-KR" sz="2800" dirty="0">
                <a:ea typeface="나눔스퀘어_ac Bold" panose="020B0600000101010101"/>
              </a:rPr>
              <a:t> </a:t>
            </a:r>
            <a:r>
              <a:rPr lang="ko-KR" altLang="en-US" sz="2800" dirty="0" smtClean="0">
                <a:ea typeface="나눔스퀘어_ac Bold" panose="020B0600000101010101"/>
              </a:rPr>
              <a:t>쉽기 때문에 </a:t>
            </a:r>
            <a:r>
              <a:rPr lang="ko-KR" altLang="en-US" sz="2800" dirty="0" err="1" smtClean="0">
                <a:ea typeface="나눔스퀘어_ac Bold" panose="020B0600000101010101"/>
              </a:rPr>
              <a:t>로그가능도</a:t>
            </a:r>
            <a:r>
              <a:rPr lang="ko-KR" altLang="en-US" sz="2800" dirty="0" smtClean="0">
                <a:ea typeface="나눔스퀘어_ac Bold" panose="020B0600000101010101"/>
              </a:rPr>
              <a:t> 보다 더 많이 사용을 한다</a:t>
            </a:r>
            <a:endParaRPr lang="en-US" altLang="ko-KR" sz="2800" dirty="0" smtClean="0">
              <a:ea typeface="나눔스퀘어_ac Bold" panose="020B0600000101010101"/>
            </a:endParaRPr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err="1" smtClean="0">
                <a:ea typeface="나눔스퀘어_ac Bold" panose="020B0600000101010101"/>
              </a:rPr>
              <a:t>이탈도가</a:t>
            </a:r>
            <a:r>
              <a:rPr lang="ko-KR" altLang="en-US" sz="2800" dirty="0" smtClean="0">
                <a:ea typeface="나눔스퀘어_ac Bold" panose="020B0600000101010101"/>
              </a:rPr>
              <a:t> 낮을 수록 좋은 </a:t>
            </a:r>
            <a:r>
              <a:rPr lang="ko-KR" altLang="en-US" sz="2800" dirty="0" err="1" smtClean="0">
                <a:ea typeface="나눔스퀘어_ac Bold" panose="020B0600000101010101"/>
              </a:rPr>
              <a:t>모형임</a:t>
            </a:r>
            <a:endParaRPr lang="en-US" altLang="ko-KR" sz="2800" dirty="0" smtClean="0">
              <a:ea typeface="나눔스퀘어_ac Bold" panose="020B0600000101010101"/>
            </a:endParaRPr>
          </a:p>
        </p:txBody>
      </p:sp>
      <p:graphicFrame>
        <p:nvGraphicFramePr>
          <p:cNvPr id="87" name="Google Shape;87;p4"/>
          <p:cNvGraphicFramePr/>
          <p:nvPr>
            <p:extLst>
              <p:ext uri="{D42A27DB-BD31-4B8C-83A1-F6EECF244321}">
                <p14:modId xmlns:p14="http://schemas.microsoft.com/office/powerpoint/2010/main" val="2926123365"/>
              </p:ext>
            </p:extLst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 이탈도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entury" panose="02040604050505020304" pitchFamily="18" charset="0"/>
              </a:rPr>
              <a:t>- </a:t>
            </a:r>
            <a:r>
              <a:rPr lang="en-US" altLang="ko-KR" dirty="0">
                <a:latin typeface="Century" panose="02040604050505020304" pitchFamily="18" charset="0"/>
              </a:rPr>
              <a:t>3</a:t>
            </a:r>
            <a:r>
              <a:rPr lang="en-US" altLang="ko-KR" sz="1400" dirty="0">
                <a:latin typeface="Century" panose="02040604050505020304" pitchFamily="18" charset="0"/>
              </a:rPr>
              <a:t> -</a:t>
            </a:r>
            <a:endParaRPr lang="ko-KR" altLang="en-US" sz="1400" dirty="0">
              <a:latin typeface="Century" panose="02040604050505020304" pitchFamily="18" charset="0"/>
            </a:endParaRPr>
          </a:p>
        </p:txBody>
      </p:sp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가설 설정</a:t>
                      </a:r>
                      <a:endParaRPr sz="2000" b="0" i="0" u="none" strike="noStrike" cap="none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두 평균의 비교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상관 분석</a:t>
                      </a:r>
                      <a:endParaRPr sz="2000" b="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로지스틱</a:t>
                      </a:r>
                      <a:r>
                        <a:rPr lang="ko-KR" altLang="en-US" sz="2000" b="0" u="none" strike="noStrike" cap="none" dirty="0">
                          <a:solidFill>
                            <a:schemeClr val="bg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 회귀 분석</a:t>
                      </a:r>
                      <a:endParaRPr sz="2000" b="0" u="none" strike="noStrike" cap="none" dirty="0">
                        <a:solidFill>
                          <a:schemeClr val="bg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참고자료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366786" y="5629255"/>
                <a:ext cx="5543697" cy="57868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ko-KR" altLang="en-US" sz="2800" b="1" i="1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ko-KR" altLang="en-US" sz="2800" b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이탈도</m:t>
                          </m:r>
                          <m:r>
                            <a:rPr lang="ko-KR" altLang="en-US" sz="2800" b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= −</m:t>
                          </m:r>
                          <m:r>
                            <a:rPr lang="ko-KR" altLang="en-US" sz="2800" b="1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  <m:r>
                            <a:rPr lang="ko-KR" altLang="en-US" sz="2800" b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[</m:t>
                          </m:r>
                          <m:r>
                            <a:rPr lang="ko-KR" altLang="en-US" sz="2800" b="1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𝐥𝐨𝐠</m:t>
                          </m:r>
                          <m:d>
                            <m:dPr>
                              <m:ctrlPr>
                                <a:rPr lang="ko-KR" altLang="en-US" sz="2800" b="1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en-US" sz="2800" b="1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800" b="1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𝑳</m:t>
                                  </m:r>
                                </m:e>
                                <m:sub>
                                  <m:r>
                                    <a:rPr lang="ko-KR" altLang="en-US" sz="2800" b="1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𝒎</m:t>
                                  </m:r>
                                </m:sub>
                              </m:sSub>
                            </m:e>
                          </m:d>
                          <m:r>
                            <a:rPr lang="ko-KR" altLang="en-US" sz="2800" b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−</m:t>
                          </m:r>
                          <m:r>
                            <a:rPr lang="ko-KR" altLang="en-US" sz="2800" b="1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𝐥𝐨𝐠</m:t>
                          </m:r>
                          <m:d>
                            <m:dPr>
                              <m:ctrlPr>
                                <a:rPr lang="ko-KR" altLang="en-US" sz="2800" b="1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en-US" sz="2800" b="1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800" b="1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𝑳</m:t>
                                  </m:r>
                                </m:e>
                                <m:sub>
                                  <m:r>
                                    <a:rPr lang="ko-KR" altLang="en-US" sz="2800" b="1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𝒔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ko-KR" altLang="en-US" sz="2800" b="1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786" y="5629255"/>
                <a:ext cx="5543697" cy="5786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823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ea typeface="나눔스퀘어_ac Bold" panose="020B0600000101010101"/>
              </a:rPr>
              <a:t>AIC</a:t>
            </a:r>
            <a:r>
              <a:rPr lang="ko-KR" altLang="en-US" sz="2800" dirty="0" smtClean="0">
                <a:ea typeface="나눔스퀘어_ac Bold" panose="020B0600000101010101"/>
              </a:rPr>
              <a:t>는 </a:t>
            </a:r>
            <a:r>
              <a:rPr lang="ko-KR" altLang="en-US" sz="2800" dirty="0" err="1" smtClean="0">
                <a:ea typeface="나눔스퀘어_ac Bold" panose="020B0600000101010101"/>
              </a:rPr>
              <a:t>입력변수의</a:t>
            </a:r>
            <a:r>
              <a:rPr lang="ko-KR" altLang="en-US" sz="2800" dirty="0" smtClean="0">
                <a:ea typeface="나눔스퀘어_ac Bold" panose="020B0600000101010101"/>
              </a:rPr>
              <a:t> 수가 증가한다고 항상 작아지지는 않으므로 가장 작은 </a:t>
            </a:r>
            <a:r>
              <a:rPr lang="en-US" altLang="ko-KR" sz="2800" dirty="0" smtClean="0">
                <a:ea typeface="나눔스퀘어_ac Bold" panose="020B0600000101010101"/>
              </a:rPr>
              <a:t>AIC</a:t>
            </a:r>
            <a:r>
              <a:rPr lang="ko-KR" altLang="en-US" sz="2800" dirty="0" smtClean="0">
                <a:ea typeface="나눔스퀘어_ac Bold" panose="020B0600000101010101"/>
              </a:rPr>
              <a:t>를 가지는 모형을 선택</a:t>
            </a:r>
            <a:endParaRPr lang="en-US" altLang="ko-KR" sz="2800" dirty="0" smtClean="0">
              <a:ea typeface="나눔스퀘어_ac Bold" panose="020B0600000101010101"/>
            </a:endParaRPr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ea typeface="나눔스퀘어_ac Bold" panose="020B0600000101010101"/>
              </a:rPr>
              <a:t>AIC </a:t>
            </a:r>
            <a:r>
              <a:rPr lang="ko-KR" altLang="en-US" sz="2800" dirty="0" smtClean="0">
                <a:ea typeface="나눔스퀘어_ac Bold" panose="020B0600000101010101"/>
              </a:rPr>
              <a:t>값은 낮을 수록 좋다</a:t>
            </a:r>
            <a:endParaRPr lang="en-US" altLang="ko-KR" sz="2800" dirty="0" smtClean="0">
              <a:ea typeface="나눔스퀘어_ac Bold" panose="020B0600000101010101"/>
            </a:endParaRPr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dk1"/>
                </a:solidFill>
                <a:latin typeface="Calibri"/>
                <a:ea typeface="나눔스퀘어_ac Bold" panose="020B0600000101010101"/>
                <a:cs typeface="Calibri"/>
                <a:sym typeface="Calibri"/>
              </a:rPr>
              <a:t>L</a:t>
            </a:r>
            <a:r>
              <a:rPr lang="en-US" altLang="ko-KR" sz="2800" baseline="-25000" dirty="0">
                <a:solidFill>
                  <a:schemeClr val="dk1"/>
                </a:solidFill>
                <a:latin typeface="Calibri"/>
                <a:ea typeface="나눔스퀘어_ac Bold" panose="020B0600000101010101"/>
                <a:cs typeface="Calibri"/>
                <a:sym typeface="Calibri"/>
              </a:rPr>
              <a:t>M</a:t>
            </a:r>
            <a:r>
              <a:rPr lang="ko-KR" altLang="en-US" sz="2800" dirty="0">
                <a:solidFill>
                  <a:schemeClr val="dk1"/>
                </a:solidFill>
                <a:latin typeface="Calibri"/>
                <a:ea typeface="나눔스퀘어_ac Bold" panose="020B0600000101010101"/>
                <a:cs typeface="Calibri"/>
                <a:sym typeface="Calibri"/>
              </a:rPr>
              <a:t>은 모형 </a:t>
            </a:r>
            <a:r>
              <a:rPr lang="en-US" altLang="ko-KR" sz="2800" dirty="0">
                <a:solidFill>
                  <a:schemeClr val="dk1"/>
                </a:solidFill>
                <a:latin typeface="Calibri"/>
                <a:ea typeface="나눔스퀘어_ac Bold" panose="020B0600000101010101"/>
                <a:cs typeface="Calibri"/>
                <a:sym typeface="Calibri"/>
              </a:rPr>
              <a:t>M</a:t>
            </a:r>
            <a:r>
              <a:rPr lang="ko-KR" altLang="en-US" sz="2800" dirty="0">
                <a:solidFill>
                  <a:schemeClr val="dk1"/>
                </a:solidFill>
                <a:latin typeface="Calibri"/>
                <a:ea typeface="나눔스퀘어_ac Bold" panose="020B0600000101010101"/>
                <a:cs typeface="Calibri"/>
                <a:sym typeface="Calibri"/>
              </a:rPr>
              <a:t>에 대한 </a:t>
            </a:r>
            <a:r>
              <a:rPr lang="ko-KR" altLang="en-US" sz="2800" dirty="0" err="1">
                <a:solidFill>
                  <a:schemeClr val="dk1"/>
                </a:solidFill>
                <a:latin typeface="Calibri"/>
                <a:ea typeface="나눔스퀘어_ac Bold" panose="020B0600000101010101"/>
                <a:cs typeface="Calibri"/>
                <a:sym typeface="Calibri"/>
              </a:rPr>
              <a:t>우도함수의</a:t>
            </a:r>
            <a:r>
              <a:rPr lang="ko-KR" altLang="en-US" sz="2800" dirty="0">
                <a:solidFill>
                  <a:schemeClr val="dk1"/>
                </a:solidFill>
                <a:latin typeface="Calibri"/>
                <a:ea typeface="나눔스퀘어_ac Bold" panose="020B0600000101010101"/>
                <a:cs typeface="Calibri"/>
                <a:sym typeface="Calibri"/>
              </a:rPr>
              <a:t> 최대값</a:t>
            </a:r>
            <a:r>
              <a:rPr lang="en-US" altLang="ko-KR" sz="2800" dirty="0">
                <a:solidFill>
                  <a:schemeClr val="dk1"/>
                </a:solidFill>
                <a:latin typeface="Calibri"/>
                <a:ea typeface="나눔스퀘어_ac Bold" panose="020B0600000101010101"/>
                <a:cs typeface="Calibri"/>
                <a:sym typeface="Calibri"/>
              </a:rPr>
              <a:t>, p</a:t>
            </a:r>
            <a:r>
              <a:rPr lang="ko-KR" altLang="en-US" sz="2800" dirty="0">
                <a:solidFill>
                  <a:schemeClr val="dk1"/>
                </a:solidFill>
                <a:latin typeface="Calibri"/>
                <a:ea typeface="나눔스퀘어_ac Bold" panose="020B0600000101010101"/>
                <a:cs typeface="Calibri"/>
                <a:sym typeface="Calibri"/>
              </a:rPr>
              <a:t>는 </a:t>
            </a:r>
            <a:r>
              <a:rPr lang="ko-KR" altLang="en-US" sz="2800" dirty="0" err="1">
                <a:solidFill>
                  <a:schemeClr val="dk1"/>
                </a:solidFill>
                <a:latin typeface="Calibri"/>
                <a:ea typeface="나눔스퀘어_ac Bold" panose="020B0600000101010101"/>
                <a:cs typeface="Calibri"/>
                <a:sym typeface="Calibri"/>
              </a:rPr>
              <a:t>모수의</a:t>
            </a:r>
            <a:r>
              <a:rPr lang="ko-KR" altLang="en-US" sz="2800" dirty="0">
                <a:solidFill>
                  <a:schemeClr val="dk1"/>
                </a:solidFill>
                <a:latin typeface="Calibri"/>
                <a:ea typeface="나눔스퀘어_ac Bold" panose="020B0600000101010101"/>
                <a:cs typeface="Calibri"/>
                <a:sym typeface="Calibri"/>
              </a:rPr>
              <a:t> 수이다</a:t>
            </a:r>
            <a:r>
              <a:rPr lang="en-US" altLang="ko-KR" sz="2800" dirty="0">
                <a:solidFill>
                  <a:schemeClr val="dk1"/>
                </a:solidFill>
                <a:latin typeface="Calibri"/>
                <a:ea typeface="나눔스퀘어_ac Bold" panose="020B0600000101010101"/>
                <a:cs typeface="Calibri"/>
                <a:sym typeface="Calibri"/>
              </a:rPr>
              <a:t>.</a:t>
            </a:r>
            <a:r>
              <a:rPr lang="ko-KR" altLang="en-US" sz="2800" dirty="0">
                <a:ea typeface="나눔스퀘어_ac Bold" panose="020B0600000101010101"/>
              </a:rPr>
              <a:t/>
            </a:r>
            <a:br>
              <a:rPr lang="ko-KR" altLang="en-US" sz="2800" dirty="0">
                <a:ea typeface="나눔스퀘어_ac Bold" panose="020B0600000101010101"/>
              </a:rPr>
            </a:br>
            <a:endParaRPr lang="en-US" altLang="ko-KR" sz="2800" dirty="0" smtClean="0">
              <a:ea typeface="나눔스퀘어_ac Bold" panose="020B0600000101010101"/>
            </a:endParaRPr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800" dirty="0" smtClean="0">
              <a:ea typeface="나눔스퀘어_ac Bold" panose="020B0600000101010101"/>
            </a:endParaRPr>
          </a:p>
        </p:txBody>
      </p:sp>
      <p:graphicFrame>
        <p:nvGraphicFramePr>
          <p:cNvPr id="87" name="Google Shape;87;p4"/>
          <p:cNvGraphicFramePr/>
          <p:nvPr>
            <p:extLst>
              <p:ext uri="{D42A27DB-BD31-4B8C-83A1-F6EECF244321}">
                <p14:modId xmlns:p14="http://schemas.microsoft.com/office/powerpoint/2010/main" val="3917274490"/>
              </p:ext>
            </p:extLst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en-US" sz="2400" b="1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en-US" sz="2400" b="1" spc="-100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A I C</a:t>
                      </a:r>
                      <a:endParaRPr sz="2400" b="1" spc="-100" baseline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0000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entury" panose="02040604050505020304" pitchFamily="18" charset="0"/>
              </a:rPr>
              <a:t>- </a:t>
            </a:r>
            <a:r>
              <a:rPr lang="en-US" altLang="ko-KR" dirty="0">
                <a:latin typeface="Century" panose="02040604050505020304" pitchFamily="18" charset="0"/>
              </a:rPr>
              <a:t>3</a:t>
            </a:r>
            <a:r>
              <a:rPr lang="en-US" altLang="ko-KR" sz="1400" dirty="0">
                <a:latin typeface="Century" panose="02040604050505020304" pitchFamily="18" charset="0"/>
              </a:rPr>
              <a:t> -</a:t>
            </a:r>
            <a:endParaRPr lang="ko-KR" altLang="en-US" sz="1400" dirty="0">
              <a:latin typeface="Century" panose="02040604050505020304" pitchFamily="18" charset="0"/>
            </a:endParaRPr>
          </a:p>
        </p:txBody>
      </p:sp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가설 설정</a:t>
                      </a:r>
                      <a:endParaRPr sz="2000" b="0" i="0" u="none" strike="noStrike" cap="none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두 평균의 비교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상관 분석</a:t>
                      </a:r>
                      <a:endParaRPr sz="2000" b="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로지스틱</a:t>
                      </a:r>
                      <a:r>
                        <a:rPr lang="ko-KR" altLang="en-US" sz="2000" b="0" u="none" strike="noStrike" cap="none" dirty="0">
                          <a:solidFill>
                            <a:schemeClr val="bg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 회귀 분석</a:t>
                      </a:r>
                      <a:endParaRPr sz="2000" b="0" u="none" strike="noStrike" cap="none" dirty="0">
                        <a:solidFill>
                          <a:schemeClr val="bg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참고자료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642" y="4559016"/>
            <a:ext cx="5295900" cy="1085850"/>
          </a:xfrm>
          <a:prstGeom prst="rect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</p:spPr>
      </p:pic>
      <p:sp>
        <p:nvSpPr>
          <p:cNvPr id="8" name="직사각형 7"/>
          <p:cNvSpPr/>
          <p:nvPr/>
        </p:nvSpPr>
        <p:spPr>
          <a:xfrm>
            <a:off x="180723" y="6383158"/>
            <a:ext cx="4487126" cy="3872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</a:t>
            </a:r>
            <a:r>
              <a:rPr lang="ko-KR" altLang="en-US" dirty="0" smtClean="0">
                <a:ea typeface="나눔스퀘어_ac Bold" panose="020B0600000101010101"/>
              </a:rPr>
              <a:t>참고</a:t>
            </a:r>
            <a:r>
              <a:rPr lang="en-US" altLang="ko-KR" dirty="0" smtClean="0">
                <a:ea typeface="나눔스퀘어_ac Bold" panose="020B0600000101010101"/>
              </a:rPr>
              <a:t>:</a:t>
            </a:r>
            <a:r>
              <a:rPr lang="ko-KR" altLang="en-US" dirty="0" smtClean="0">
                <a:ea typeface="나눔스퀘어_ac Bold" panose="020B0600000101010101"/>
              </a:rPr>
              <a:t> </a:t>
            </a:r>
            <a:r>
              <a:rPr lang="en-US" altLang="ko-KR" dirty="0"/>
              <a:t>http://</a:t>
            </a:r>
            <a:r>
              <a:rPr lang="en-US" altLang="ko-KR" dirty="0" smtClean="0"/>
              <a:t>www.jangun.com/study/DataMining.html</a:t>
            </a:r>
            <a:r>
              <a:rPr lang="en-US" altLang="ko-KR" dirty="0" smtClean="0">
                <a:ea typeface="나눔스퀘어_ac Bold" panose="020B0600000101010101"/>
              </a:rPr>
              <a:t>/</a:t>
            </a:r>
            <a:r>
              <a:rPr lang="en-US" altLang="ko-KR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&gt;</a:t>
            </a:r>
            <a:endParaRPr lang="en-US" altLang="ko-KR" dirty="0">
              <a:ea typeface="나눔스퀘어_ac Bold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166830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lvl="2">
              <a:lnSpc>
                <a:spcPct val="150000"/>
              </a:lnSpc>
            </a:pPr>
            <a:r>
              <a:rPr lang="en-US" altLang="ko-KR" dirty="0" smtClean="0">
                <a:ea typeface="나눔스퀘어_ac Bold" panose="020B0600000101010101"/>
              </a:rPr>
              <a:t>&lt; </a:t>
            </a:r>
            <a:r>
              <a:rPr lang="ko-KR" altLang="en-US" dirty="0" err="1" smtClean="0">
                <a:ea typeface="나눔스퀘어_ac Bold" panose="020B0600000101010101"/>
              </a:rPr>
              <a:t>상관분석</a:t>
            </a:r>
            <a:r>
              <a:rPr lang="ko-KR" altLang="en-US" dirty="0" smtClean="0">
                <a:ea typeface="나눔스퀘어_ac Bold" panose="020B0600000101010101"/>
              </a:rPr>
              <a:t> 참고자료 </a:t>
            </a:r>
            <a:r>
              <a:rPr lang="en-US" altLang="ko-KR" dirty="0" smtClean="0">
                <a:ea typeface="나눔스퀘어_ac Bold" panose="020B0600000101010101"/>
              </a:rPr>
              <a:t>&gt;</a:t>
            </a:r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ea typeface="나눔스퀘어_ac Bold" panose="020B0600000101010101"/>
              </a:rPr>
              <a:t>https://m.blog.naver.com/PostView.nhn?blogId=y4769&amp;logNo=220227007641&amp;proxyReferer=https:%2F%2Fwww.google.com%2F </a:t>
            </a:r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ea typeface="나눔스퀘어_ac Bold" panose="020B0600000101010101"/>
              </a:rPr>
              <a:t>https://kim-mj.tistory.com/56</a:t>
            </a:r>
          </a:p>
          <a:p>
            <a:pPr lvl="2">
              <a:lnSpc>
                <a:spcPct val="150000"/>
              </a:lnSpc>
            </a:pPr>
            <a:endParaRPr lang="en-US" altLang="ko-KR" dirty="0" smtClean="0">
              <a:ea typeface="나눔스퀘어_ac Bold" panose="020B0600000101010101"/>
            </a:endParaRPr>
          </a:p>
          <a:p>
            <a:pPr lvl="2">
              <a:lnSpc>
                <a:spcPct val="150000"/>
              </a:lnSpc>
            </a:pPr>
            <a:r>
              <a:rPr lang="en-US" altLang="ko-KR" dirty="0" smtClean="0">
                <a:ea typeface="나눔스퀘어_ac Bold" panose="020B0600000101010101"/>
              </a:rPr>
              <a:t>&lt;</a:t>
            </a:r>
            <a:r>
              <a:rPr lang="ko-KR" altLang="en-US" dirty="0" err="1" smtClean="0">
                <a:ea typeface="나눔스퀘어_ac Bold" panose="020B0600000101010101"/>
              </a:rPr>
              <a:t>로지스틱</a:t>
            </a:r>
            <a:r>
              <a:rPr lang="ko-KR" altLang="en-US" dirty="0" smtClean="0">
                <a:ea typeface="나눔스퀘어_ac Bold" panose="020B0600000101010101"/>
              </a:rPr>
              <a:t> 회귀 참고자료</a:t>
            </a:r>
            <a:r>
              <a:rPr lang="en-US" altLang="ko-KR" dirty="0" smtClean="0">
                <a:ea typeface="나눔스퀘어_ac Bold" panose="020B0600000101010101"/>
              </a:rPr>
              <a:t>&gt;</a:t>
            </a:r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ea typeface="나눔스퀘어_ac Bold" panose="020B0600000101010101"/>
              </a:rPr>
              <a:t>https://nittaku.tistory.com/478</a:t>
            </a:r>
            <a:endParaRPr lang="en-US" altLang="ko-KR" dirty="0" smtClean="0">
              <a:ea typeface="나눔스퀘어_ac Bold" panose="020B0600000101010101"/>
            </a:endParaRPr>
          </a:p>
          <a:p>
            <a:pPr marL="1714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ea typeface="나눔스퀘어_ac Bold" panose="020B0600000101010101"/>
              </a:rPr>
              <a:t>  https://wikidocs.net/34034</a:t>
            </a:r>
          </a:p>
          <a:p>
            <a:pPr marL="1714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ea typeface="나눔스퀘어_ac Bold" panose="020B0600000101010101"/>
              </a:rPr>
              <a:t>  https://www.rdocumentation.org/packages/mlogit/versions/1.1-1/topics/mlogit</a:t>
            </a:r>
          </a:p>
          <a:p>
            <a:pPr marL="1714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ea typeface="나눔스퀘어_ac Bold" panose="020B0600000101010101"/>
              </a:rPr>
              <a:t>  https</a:t>
            </a:r>
            <a:r>
              <a:rPr lang="en-US" altLang="ko-KR" dirty="0">
                <a:ea typeface="나눔스퀘어_ac Bold" panose="020B0600000101010101"/>
              </a:rPr>
              <a:t>://m.blog.naver.com/y4769/221851780608</a:t>
            </a:r>
            <a:endParaRPr lang="en-US" altLang="ko-KR" dirty="0" smtClean="0">
              <a:ea typeface="나눔스퀘어_ac Bold" panose="020B0600000101010101"/>
            </a:endParaRPr>
          </a:p>
        </p:txBody>
      </p:sp>
      <p:graphicFrame>
        <p:nvGraphicFramePr>
          <p:cNvPr id="87" name="Google Shape;87;p4"/>
          <p:cNvGraphicFramePr/>
          <p:nvPr>
            <p:extLst>
              <p:ext uri="{D42A27DB-BD31-4B8C-83A1-F6EECF244321}">
                <p14:modId xmlns:p14="http://schemas.microsoft.com/office/powerpoint/2010/main" val="125754937"/>
              </p:ext>
            </p:extLst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 </a:t>
                      </a:r>
                      <a:r>
                        <a:rPr lang="ko-KR" altLang="en-US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참고자료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entury" panose="02040604050505020304" pitchFamily="18" charset="0"/>
              </a:rPr>
              <a:t>- </a:t>
            </a:r>
            <a:r>
              <a:rPr lang="en-US" altLang="ko-KR" dirty="0">
                <a:latin typeface="Century" panose="02040604050505020304" pitchFamily="18" charset="0"/>
              </a:rPr>
              <a:t>3</a:t>
            </a:r>
            <a:r>
              <a:rPr lang="en-US" altLang="ko-KR" sz="1400" dirty="0">
                <a:latin typeface="Century" panose="02040604050505020304" pitchFamily="18" charset="0"/>
              </a:rPr>
              <a:t> -</a:t>
            </a:r>
            <a:endParaRPr lang="ko-KR" altLang="en-US" sz="1400" dirty="0">
              <a:latin typeface="Century" panose="02040604050505020304" pitchFamily="18" charset="0"/>
            </a:endParaRPr>
          </a:p>
        </p:txBody>
      </p:sp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404027"/>
              </p:ext>
            </p:extLst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가설 설정</a:t>
                      </a:r>
                      <a:endParaRPr sz="2000" b="0" i="0" u="none" strike="noStrike" cap="none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두 평균의 비교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상관 분석</a:t>
                      </a:r>
                      <a:endParaRPr sz="2000" b="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로지스틱</a:t>
                      </a: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 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bg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참고자료</a:t>
                      </a:r>
                      <a:endParaRPr sz="2000" b="0" u="none" strike="noStrike" cap="none" dirty="0">
                        <a:solidFill>
                          <a:schemeClr val="bg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090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B62A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64;gbf9ebb5319_0_18"/>
          <p:cNvGraphicFramePr/>
          <p:nvPr>
            <p:extLst>
              <p:ext uri="{D42A27DB-BD31-4B8C-83A1-F6EECF244321}">
                <p14:modId xmlns:p14="http://schemas.microsoft.com/office/powerpoint/2010/main" val="1998923177"/>
              </p:ext>
            </p:extLst>
          </p:nvPr>
        </p:nvGraphicFramePr>
        <p:xfrm>
          <a:off x="3426329" y="2791131"/>
          <a:ext cx="7329000" cy="1153681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2695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34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5368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4000" b="1" dirty="0">
                          <a:solidFill>
                            <a:srgbClr val="F3F3F3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발표 주제 </a:t>
                      </a:r>
                      <a:r>
                        <a:rPr lang="en-US" altLang="ko-KR" sz="4000" b="1" dirty="0" smtClean="0">
                          <a:solidFill>
                            <a:srgbClr val="F3F3F3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3</a:t>
                      </a:r>
                      <a:endParaRPr sz="28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4000" b="1" dirty="0" err="1" smtClean="0">
                          <a:solidFill>
                            <a:srgbClr val="F3F3F3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상관분석</a:t>
                      </a:r>
                      <a:endParaRPr sz="4000" b="1" dirty="0">
                        <a:solidFill>
                          <a:srgbClr val="F3F3F3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1425" marR="91425" marT="91425" marB="91425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Google Shape;65;gbf9ebb5319_0_18"/>
          <p:cNvGraphicFramePr/>
          <p:nvPr>
            <p:extLst>
              <p:ext uri="{D42A27DB-BD31-4B8C-83A1-F6EECF244321}">
                <p14:modId xmlns:p14="http://schemas.microsoft.com/office/powerpoint/2010/main" val="2652557298"/>
              </p:ext>
            </p:extLst>
          </p:nvPr>
        </p:nvGraphicFramePr>
        <p:xfrm>
          <a:off x="539416" y="2863321"/>
          <a:ext cx="2747500" cy="1009303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274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0930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solidFill>
                          <a:srgbClr val="F3F3F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`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C9DAF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9DAF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9DAF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9DAF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262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ko-KR" altLang="en-US" sz="2400" dirty="0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연속 변수로 측정된 두 변수간의 선형 관계를 분석하는 기법</a:t>
            </a:r>
            <a:endParaRPr lang="en-US" altLang="ko-KR" sz="2400" dirty="0" smtClean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altLang="ko-KR" sz="24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x</a:t>
            </a:r>
            <a:r>
              <a:rPr lang="ko-KR" altLang="en-US" sz="2400" dirty="0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 증가함에 따라 </a:t>
            </a:r>
            <a:r>
              <a:rPr lang="en-US" altLang="ko-KR" sz="24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y</a:t>
            </a:r>
            <a:r>
              <a:rPr lang="ko-KR" altLang="en-US" sz="2400" dirty="0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 증가</a:t>
            </a:r>
            <a:r>
              <a:rPr lang="en-US" altLang="ko-KR" sz="2400" dirty="0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400" dirty="0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감소</a:t>
            </a:r>
            <a:r>
              <a:rPr lang="en-US" altLang="ko-KR" sz="2400" dirty="0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r>
              <a:rPr lang="ko-KR" altLang="en-US" sz="2400" dirty="0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되는지를 분석</a:t>
            </a:r>
            <a:endParaRPr lang="en-US" altLang="ko-KR" sz="2400" dirty="0" smtClean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endParaRPr lang="en-US" altLang="ko-KR" sz="2800" dirty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2400" b="1" dirty="0" err="1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상관분석</a:t>
                      </a:r>
                      <a:r>
                        <a:rPr lang="ko-KR" altLang="en-US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개념</a:t>
                      </a:r>
                      <a:r>
                        <a:rPr lang="en-US" altLang="ko-KR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</a:t>
                      </a:r>
                      <a:r>
                        <a:rPr lang="ko-KR" altLang="en-US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정의</a:t>
                      </a:r>
                      <a:r>
                        <a:rPr lang="en-US" altLang="ko-KR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)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entury" panose="02040604050505020304" pitchFamily="18" charset="0"/>
              </a:rPr>
              <a:t>- </a:t>
            </a:r>
            <a:r>
              <a:rPr lang="en-US" altLang="ko-KR" dirty="0" smtClean="0">
                <a:latin typeface="Century" panose="02040604050505020304" pitchFamily="18" charset="0"/>
              </a:rPr>
              <a:t>1</a:t>
            </a:r>
            <a:r>
              <a:rPr lang="en-US" altLang="ko-KR" sz="1400" dirty="0" smtClean="0">
                <a:latin typeface="Century" panose="02040604050505020304" pitchFamily="18" charset="0"/>
              </a:rPr>
              <a:t> </a:t>
            </a:r>
            <a:r>
              <a:rPr lang="en-US" altLang="ko-KR" sz="1400" dirty="0">
                <a:latin typeface="Century" panose="02040604050505020304" pitchFamily="18" charset="0"/>
              </a:rPr>
              <a:t>-</a:t>
            </a:r>
            <a:endParaRPr lang="ko-KR" altLang="en-US" sz="1400" dirty="0">
              <a:latin typeface="Century" panose="020406040505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7650" y="5929375"/>
            <a:ext cx="1181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</a:t>
            </a:r>
            <a:r>
              <a:rPr lang="ko-KR" altLang="en-US" sz="10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출처</a:t>
            </a:r>
            <a:r>
              <a:rPr lang="en-US" altLang="ko-KR" sz="10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https://sooupforlee.tistory.com/entry/SPSS-%EB%A6%AC%EC%84%9C%EC%B9%98-11-%EC%83%81%EA%B4%80%EA%B4%80%EA%B3%84-%EB%B6%84%EC%84%9D-correlation</a:t>
            </a:r>
            <a:endParaRPr lang="ko-KR" altLang="en-US" sz="10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가설 설정</a:t>
                      </a:r>
                      <a:endParaRPr sz="2000" b="0" i="0" u="none" strike="noStrike" cap="none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두 평균의 비교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bg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상관 분석</a:t>
                      </a:r>
                      <a:endParaRPr sz="2000" b="0" dirty="0">
                        <a:solidFill>
                          <a:schemeClr val="bg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로지스틱 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참고자료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960" y="3099027"/>
            <a:ext cx="8270980" cy="240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80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ko-KR" altLang="en-US" sz="2400" dirty="0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두 변수 중 적어도 하나의 변수는 </a:t>
            </a:r>
            <a:r>
              <a:rPr lang="ko-KR" altLang="en-US" sz="2400" dirty="0" err="1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정규분포일</a:t>
            </a:r>
            <a:r>
              <a:rPr lang="ko-KR" altLang="en-US" sz="2400" dirty="0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것</a:t>
            </a:r>
            <a:endParaRPr lang="en-US" altLang="ko-KR" sz="2400" dirty="0" smtClean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dirty="0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</a:t>
            </a:r>
            <a:r>
              <a:rPr lang="en-US" altLang="ko-KR" sz="2400" dirty="0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</a:t>
            </a:r>
            <a:r>
              <a:rPr lang="ko-KR" altLang="en-US" sz="2400" dirty="0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정규성 검사</a:t>
            </a:r>
            <a:r>
              <a:rPr lang="en-US" altLang="ko-KR" sz="2400" dirty="0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en-US" altLang="ko-KR" sz="2400" dirty="0" err="1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shapiro.test</a:t>
            </a:r>
            <a:r>
              <a:rPr lang="en-US" altLang="ko-KR" sz="2400" dirty="0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()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dirty="0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dirty="0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en-US" altLang="ko-KR" sz="2400" b="1" dirty="0" smtClean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400" dirty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200" dirty="0" smtClean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400" dirty="0" smtClean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기본</a:t>
                      </a:r>
                      <a:r>
                        <a:rPr lang="en-US" altLang="ko-KR" sz="2400" b="1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2400" b="1" baseline="0" dirty="0" err="1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가정사항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entury" panose="02040604050505020304" pitchFamily="18" charset="0"/>
              </a:rPr>
              <a:t>- </a:t>
            </a:r>
            <a:r>
              <a:rPr lang="en-US" altLang="ko-KR" dirty="0" smtClean="0">
                <a:latin typeface="Century" panose="02040604050505020304" pitchFamily="18" charset="0"/>
              </a:rPr>
              <a:t>2</a:t>
            </a:r>
            <a:r>
              <a:rPr lang="en-US" altLang="ko-KR" sz="1400" dirty="0" smtClean="0">
                <a:latin typeface="Century" panose="02040604050505020304" pitchFamily="18" charset="0"/>
              </a:rPr>
              <a:t> </a:t>
            </a:r>
            <a:r>
              <a:rPr lang="en-US" altLang="ko-KR" sz="1400" dirty="0">
                <a:latin typeface="Century" panose="02040604050505020304" pitchFamily="18" charset="0"/>
              </a:rPr>
              <a:t>-</a:t>
            </a:r>
            <a:endParaRPr lang="ko-KR" altLang="en-US" sz="1400" dirty="0">
              <a:latin typeface="Century" panose="02040604050505020304" pitchFamily="18" charset="0"/>
            </a:endParaRPr>
          </a:p>
        </p:txBody>
      </p:sp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가설 설정</a:t>
                      </a:r>
                      <a:endParaRPr sz="2000" b="0" i="0" u="none" strike="noStrike" cap="none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두 평균의 비교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bg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상관 분석</a:t>
                      </a:r>
                      <a:endParaRPr sz="2000" b="0" dirty="0">
                        <a:solidFill>
                          <a:schemeClr val="bg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로지스틱 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참고자료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아래쪽 화살표 2"/>
          <p:cNvSpPr/>
          <p:nvPr/>
        </p:nvSpPr>
        <p:spPr>
          <a:xfrm>
            <a:off x="5195615" y="3713602"/>
            <a:ext cx="974035" cy="6872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391124" y="3143830"/>
            <a:ext cx="7404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*</a:t>
            </a:r>
            <a:r>
              <a:rPr lang="ko-KR" altLang="en-US" sz="24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400" b="1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만약</a:t>
            </a:r>
            <a:r>
              <a:rPr lang="en-US" altLang="ko-KR" sz="2400" b="1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400" b="1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두 변수 모두 정규성을 만족하지 못한다</a:t>
            </a:r>
            <a:r>
              <a:rPr lang="en-US" altLang="ko-KR" sz="2400" b="1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60839" y="4603074"/>
            <a:ext cx="11229098" cy="1154162"/>
          </a:xfrm>
          <a:prstGeom prst="rect">
            <a:avLst/>
          </a:prstGeom>
          <a:noFill/>
          <a:ln w="28575">
            <a:solidFill>
              <a:srgbClr val="D70139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300" b="1" dirty="0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Spearman</a:t>
            </a:r>
            <a:r>
              <a:rPr lang="en-US" altLang="ko-KR" sz="2300" b="1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Kendall </a:t>
            </a:r>
            <a:r>
              <a:rPr lang="ko-KR" altLang="en-US" sz="2300" b="1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상관계수</a:t>
            </a:r>
            <a:r>
              <a:rPr lang="en-US" altLang="ko-KR" sz="2300" b="1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23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=&gt; </a:t>
            </a:r>
            <a:r>
              <a:rPr lang="ko-KR" altLang="en-US" sz="23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정규성 검정에서 정규분포를 따르지 않거나 표본의 개수가 </a:t>
            </a:r>
            <a:r>
              <a:rPr lang="en-US" altLang="ko-KR" sz="23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  <a:r>
              <a:rPr lang="ko-KR" altLang="en-US" sz="23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 미만일 때 사용</a:t>
            </a:r>
          </a:p>
        </p:txBody>
      </p:sp>
    </p:spTree>
    <p:extLst>
      <p:ext uri="{BB962C8B-B14F-4D97-AF65-F5344CB8AC3E}">
        <p14:creationId xmlns:p14="http://schemas.microsoft.com/office/powerpoint/2010/main" val="330672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374685"/>
            <a:ext cx="11964000" cy="506965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dirty="0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2) </a:t>
            </a:r>
            <a:r>
              <a:rPr lang="ko-KR" altLang="en-US" sz="2400" dirty="0" err="1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연속형</a:t>
            </a:r>
            <a:r>
              <a:rPr lang="ko-KR" altLang="en-US" sz="2400" dirty="0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두 변수 간에는 선형적인 관계일 것</a:t>
            </a:r>
            <a:endParaRPr lang="en-US" altLang="ko-KR" sz="2400" dirty="0" smtClean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400" dirty="0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(</a:t>
            </a:r>
            <a:r>
              <a:rPr lang="ko-KR" altLang="en-US" sz="2400" dirty="0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분석을 실시하기 전</a:t>
            </a:r>
            <a:r>
              <a:rPr lang="en-US" altLang="ko-KR" sz="2400" dirty="0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400" dirty="0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반드시 두 변수간의 </a:t>
            </a:r>
            <a:r>
              <a:rPr lang="ko-KR" altLang="en-US" sz="2400" dirty="0" err="1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산점도를</a:t>
            </a:r>
            <a:r>
              <a:rPr lang="ko-KR" altLang="en-US" sz="2400" dirty="0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통해 확인</a:t>
            </a:r>
            <a:r>
              <a:rPr lang="en-US" altLang="ko-KR" sz="2400" dirty="0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!)</a:t>
            </a:r>
          </a:p>
        </p:txBody>
      </p:sp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기본</a:t>
                      </a:r>
                      <a:r>
                        <a:rPr lang="en-US" altLang="ko-KR" sz="2400" b="1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2400" b="1" baseline="0" dirty="0" err="1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가정사항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entury" panose="02040604050505020304" pitchFamily="18" charset="0"/>
              </a:rPr>
              <a:t>- </a:t>
            </a:r>
            <a:r>
              <a:rPr lang="en-US" altLang="ko-KR" dirty="0" smtClean="0">
                <a:latin typeface="Century" panose="02040604050505020304" pitchFamily="18" charset="0"/>
              </a:rPr>
              <a:t>3</a:t>
            </a:r>
            <a:r>
              <a:rPr lang="en-US" altLang="ko-KR" sz="1400" dirty="0" smtClean="0">
                <a:latin typeface="Century" panose="02040604050505020304" pitchFamily="18" charset="0"/>
              </a:rPr>
              <a:t> </a:t>
            </a:r>
            <a:r>
              <a:rPr lang="en-US" altLang="ko-KR" sz="1400" dirty="0">
                <a:latin typeface="Century" panose="02040604050505020304" pitchFamily="18" charset="0"/>
              </a:rPr>
              <a:t>-</a:t>
            </a:r>
            <a:endParaRPr lang="ko-KR" altLang="en-US" sz="1400" dirty="0">
              <a:latin typeface="Century" panose="020406040505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450" y="6081784"/>
            <a:ext cx="109905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</a:t>
            </a:r>
            <a:r>
              <a:rPr lang="ko-KR" altLang="en-US" sz="12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출처</a:t>
            </a:r>
            <a:r>
              <a:rPr lang="en-US" altLang="ko-KR" sz="12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https://m.blog.naver.com/PostView.nhn?blogId=y4769&amp;logNo=220227007641&amp;proxyReferer=https:%2F%2Fwww.google.com%2F</a:t>
            </a:r>
            <a:endParaRPr lang="ko-KR" altLang="en-US" sz="12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가설 설정</a:t>
                      </a:r>
                      <a:endParaRPr sz="2000" b="0" i="0" u="none" strike="noStrike" cap="none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두 평균의 비교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bg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상관 분석</a:t>
                      </a:r>
                      <a:endParaRPr sz="2000" b="0" dirty="0">
                        <a:solidFill>
                          <a:schemeClr val="bg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로지스틱 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참고자료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그림 7" descr="C:\Users\w\Desktop\발표자료 준비\relationship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899" y="2719347"/>
            <a:ext cx="5615609" cy="316710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모서리가 둥근 사각형 설명선 2"/>
          <p:cNvSpPr/>
          <p:nvPr/>
        </p:nvSpPr>
        <p:spPr>
          <a:xfrm>
            <a:off x="8825947" y="3548269"/>
            <a:ext cx="2653748" cy="1331844"/>
          </a:xfrm>
          <a:prstGeom prst="wedgeRoundRectCallout">
            <a:avLst>
              <a:gd name="adj1" fmla="val -71864"/>
              <a:gd name="adj2" fmla="val 6100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아래의 두개 표는 </a:t>
            </a:r>
            <a:r>
              <a:rPr lang="ko-KR" altLang="en-US" sz="2000" dirty="0" err="1" smtClean="0"/>
              <a:t>피어슨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상관분석</a:t>
            </a:r>
            <a:r>
              <a:rPr lang="ko-KR" altLang="en-US" sz="2000" dirty="0" smtClean="0"/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시행 불가</a:t>
            </a:r>
            <a:r>
              <a:rPr lang="en-US" altLang="ko-KR" sz="2000" dirty="0" smtClean="0"/>
              <a:t>!!!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0575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○"/>
            </a:pPr>
            <a:r>
              <a:rPr lang="en-US" altLang="ko-KR" sz="2800" dirty="0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r>
              <a:rPr lang="ko-KR" altLang="en-US" sz="2800" dirty="0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개의 확률 변수의 상관 정도를 나타내는 값</a:t>
            </a:r>
            <a:endParaRPr lang="en-US" altLang="ko-KR" sz="2800" dirty="0" smtClean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○"/>
            </a:pPr>
            <a:r>
              <a:rPr lang="ko-KR" altLang="en-US" sz="2800" dirty="0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만약 하나의 값이 상승하는 경향을 보이면서 다른 값도 상승</a:t>
            </a:r>
            <a:endParaRPr lang="en-US" altLang="ko-KR" sz="2800" dirty="0" smtClean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2800" dirty="0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공분산 </a:t>
            </a:r>
            <a:r>
              <a:rPr lang="ko-KR" altLang="en-US" sz="2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값은 양수</a:t>
            </a:r>
            <a:r>
              <a:rPr lang="en-US" altLang="ko-KR" sz="2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반대면 음수를 </a:t>
            </a:r>
            <a:r>
              <a:rPr lang="ko-KR" altLang="en-US" sz="2800" dirty="0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보임</a:t>
            </a:r>
            <a:endParaRPr lang="en-US" altLang="ko-KR" sz="2800" dirty="0" smtClean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○"/>
            </a:pPr>
            <a:r>
              <a:rPr lang="ko-KR" altLang="en-US" sz="2800" dirty="0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공분산 값만으로는 상승</a:t>
            </a:r>
            <a:r>
              <a:rPr lang="en-US" altLang="ko-KR" sz="2800" dirty="0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하강 경향을 알 수는 있으나 </a:t>
            </a:r>
            <a:endParaRPr lang="en-US" altLang="ko-KR" sz="2800" dirty="0" smtClean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2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800" dirty="0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</a:t>
            </a:r>
            <a:r>
              <a:rPr lang="ko-KR" altLang="en-US" sz="2800" dirty="0" err="1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어느정도의</a:t>
            </a:r>
            <a:r>
              <a:rPr lang="ko-KR" altLang="en-US" sz="2800" dirty="0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상관관계인지는 알 수 없음</a:t>
            </a:r>
            <a:endParaRPr lang="en-US" altLang="ko-KR" sz="2800" dirty="0" smtClean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2800" dirty="0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2800" dirty="0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따라서 공분산을 표준화 시킨 </a:t>
            </a:r>
            <a:r>
              <a:rPr lang="en-US" altLang="ko-KR" sz="2800" dirty="0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“</a:t>
            </a:r>
            <a:r>
              <a:rPr lang="ko-KR" altLang="en-US" sz="2800" dirty="0" smtClean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상관계수</a:t>
            </a:r>
            <a:r>
              <a:rPr lang="en-US" altLang="ko-KR" sz="2800" dirty="0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＂</a:t>
            </a:r>
            <a:r>
              <a:rPr lang="ko-KR" altLang="en-US" sz="2800" dirty="0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를 통해 파악</a:t>
            </a:r>
            <a:r>
              <a:rPr lang="en-US" altLang="ko-KR" sz="2800" dirty="0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!</a:t>
            </a:r>
            <a:endParaRPr lang="en-US" altLang="ko-KR" sz="2800" dirty="0" smtClean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2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800" dirty="0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</a:p>
          <a:p>
            <a:pPr lvl="0">
              <a:lnSpc>
                <a:spcPct val="150000"/>
              </a:lnSpc>
            </a:pPr>
            <a:endParaRPr lang="en-US" altLang="ko-KR" sz="2800" dirty="0" smtClean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>
              <a:lnSpc>
                <a:spcPct val="150000"/>
              </a:lnSpc>
            </a:pPr>
            <a:endParaRPr lang="en-US" altLang="ko-KR" sz="2800" dirty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공분산</a:t>
                      </a:r>
                      <a:r>
                        <a:rPr lang="en-US" altLang="ko-KR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(Covariance)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452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entury" panose="02040604050505020304" pitchFamily="18" charset="0"/>
              </a:rPr>
              <a:t>- </a:t>
            </a:r>
            <a:r>
              <a:rPr lang="en-US" altLang="ko-KR" dirty="0" smtClean="0">
                <a:latin typeface="Century" panose="02040604050505020304" pitchFamily="18" charset="0"/>
              </a:rPr>
              <a:t>4</a:t>
            </a:r>
            <a:r>
              <a:rPr lang="en-US" altLang="ko-KR" sz="1400" dirty="0" smtClean="0">
                <a:latin typeface="Century" panose="02040604050505020304" pitchFamily="18" charset="0"/>
              </a:rPr>
              <a:t>-</a:t>
            </a:r>
            <a:endParaRPr lang="ko-KR" altLang="en-US" sz="1400" dirty="0">
              <a:latin typeface="Century" panose="020406040505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3850" y="6035617"/>
            <a:ext cx="3195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출처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https://ordo.tistory.com/21&gt;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가설 설정</a:t>
                      </a:r>
                      <a:endParaRPr sz="2000" b="0" i="0" u="none" strike="noStrike" cap="none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두 평균의 비교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bg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상관 분석</a:t>
                      </a:r>
                      <a:endParaRPr sz="2000" b="0" dirty="0">
                        <a:solidFill>
                          <a:schemeClr val="bg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로지스틱 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참고자료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841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○"/>
            </a:pPr>
            <a:r>
              <a:rPr lang="ko-KR" altLang="en-US" sz="2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두 변수의 선형적인 관계 정도를 나타냄</a:t>
            </a:r>
            <a:endParaRPr lang="en-US" altLang="ko-KR" sz="2800" dirty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○"/>
            </a:pPr>
            <a:r>
              <a:rPr lang="ko-KR" altLang="en-US" sz="2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일반적으로</a:t>
            </a:r>
            <a:r>
              <a:rPr lang="en-US" altLang="ko-KR" sz="2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 err="1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피어슨</a:t>
            </a:r>
            <a:r>
              <a:rPr lang="en-US" altLang="ko-KR" sz="2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800" dirty="0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상관계수를 의미</a:t>
            </a:r>
            <a:endParaRPr lang="en-US" altLang="ko-KR" sz="2600" dirty="0" smtClean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ko-KR" altLang="en-US" sz="2600" dirty="0" err="1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피어슨</a:t>
            </a:r>
            <a:r>
              <a:rPr lang="ko-KR" altLang="en-US" sz="2600" dirty="0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상관계수 공식</a:t>
            </a:r>
            <a:endParaRPr lang="en-US" altLang="ko-KR" sz="2600" dirty="0" smtClean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800" dirty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상관관계와 </a:t>
                      </a:r>
                      <a:r>
                        <a:rPr lang="ko-KR" altLang="en-US" sz="2400" b="1" dirty="0" err="1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피어슨</a:t>
                      </a:r>
                      <a:r>
                        <a:rPr lang="ko-KR" altLang="en-US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상관계수</a:t>
                      </a:r>
                      <a:r>
                        <a:rPr lang="en-US" altLang="ko-KR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(Pearson Correlation Coefficient)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entury" panose="02040604050505020304" pitchFamily="18" charset="0"/>
              </a:rPr>
              <a:t>- </a:t>
            </a:r>
            <a:r>
              <a:rPr lang="en-US" altLang="ko-KR" dirty="0" smtClean="0">
                <a:latin typeface="Century" panose="02040604050505020304" pitchFamily="18" charset="0"/>
              </a:rPr>
              <a:t>5</a:t>
            </a:r>
            <a:r>
              <a:rPr lang="en-US" altLang="ko-KR" sz="1400" dirty="0" smtClean="0">
                <a:latin typeface="Century" panose="02040604050505020304" pitchFamily="18" charset="0"/>
              </a:rPr>
              <a:t> </a:t>
            </a:r>
            <a:r>
              <a:rPr lang="en-US" altLang="ko-KR" sz="1400" dirty="0">
                <a:latin typeface="Century" panose="02040604050505020304" pitchFamily="18" charset="0"/>
              </a:rPr>
              <a:t>-</a:t>
            </a:r>
            <a:endParaRPr lang="ko-KR" altLang="en-US" sz="1400" dirty="0">
              <a:latin typeface="Century" panose="020406040505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3850" y="6035617"/>
            <a:ext cx="6522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출처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https://en.wikipedia.org/wiki/Pearson_correlation_coefficient&gt;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가설 설정</a:t>
                      </a:r>
                      <a:endParaRPr sz="2000" b="0" i="0" u="none" strike="noStrike" cap="none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두 평균의 비교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bg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상관 분석</a:t>
                      </a:r>
                      <a:endParaRPr sz="2000" b="0" dirty="0">
                        <a:solidFill>
                          <a:schemeClr val="bg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로지스틱 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참고자료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" name="그림 8"/>
          <p:cNvPicPr/>
          <p:nvPr/>
        </p:nvPicPr>
        <p:blipFill>
          <a:blip r:embed="rId3"/>
          <a:stretch>
            <a:fillRect/>
          </a:stretch>
        </p:blipFill>
        <p:spPr>
          <a:xfrm>
            <a:off x="572904" y="3685782"/>
            <a:ext cx="4829728" cy="15074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864086" y="4085556"/>
                <a:ext cx="323021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latinLnBrk="0"/>
                <a:r>
                  <a:rPr lang="en-US" altLang="ko-KR" sz="2000" dirty="0" smtClean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>
                    <a:ea typeface="나눔스퀘어_ac Light" panose="020B0600000101010101"/>
                  </a:rPr>
                  <a:t>: </a:t>
                </a:r>
                <a:r>
                  <a:rPr lang="ko-KR" altLang="ko-KR" sz="2000" dirty="0">
                    <a:ea typeface="나눔스퀘어_ac Light" panose="020B0600000101010101"/>
                  </a:rPr>
                  <a:t>표본 집단의 </a:t>
                </a:r>
                <a:r>
                  <a:rPr lang="en-US" altLang="ko-KR" sz="2000" dirty="0">
                    <a:ea typeface="나눔스퀘어_ac Light" panose="020B0600000101010101"/>
                  </a:rPr>
                  <a:t>x, y</a:t>
                </a:r>
                <a:r>
                  <a:rPr lang="ko-KR" altLang="ko-KR" sz="2000" dirty="0">
                    <a:ea typeface="나눔스퀘어_ac Light" panose="020B0600000101010101"/>
                  </a:rPr>
                  <a:t>값</a:t>
                </a:r>
              </a:p>
              <a:p>
                <a:pPr lvl="0" latinLnBrk="0"/>
                <a:r>
                  <a:rPr lang="en-US" altLang="ko-KR" sz="2000" dirty="0" smtClean="0"/>
                  <a:t>-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acc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ko-KR" sz="2000" dirty="0">
                    <a:ea typeface="나눔스퀘어_ac Light" panose="020B0600000101010101"/>
                  </a:rPr>
                  <a:t>: x, y</a:t>
                </a:r>
                <a:r>
                  <a:rPr lang="ko-KR" altLang="ko-KR" sz="2000" dirty="0">
                    <a:ea typeface="나눔스퀘어_ac Light" panose="020B0600000101010101"/>
                  </a:rPr>
                  <a:t>의 </a:t>
                </a:r>
                <a:r>
                  <a:rPr lang="ko-KR" altLang="ko-KR" sz="2000" dirty="0" err="1">
                    <a:ea typeface="나눔스퀘어_ac Light" panose="020B0600000101010101"/>
                  </a:rPr>
                  <a:t>값에대한</a:t>
                </a:r>
                <a:r>
                  <a:rPr lang="ko-KR" altLang="ko-KR" sz="2000" dirty="0">
                    <a:ea typeface="나눔스퀘어_ac Light" panose="020B0600000101010101"/>
                  </a:rPr>
                  <a:t> </a:t>
                </a:r>
                <a:r>
                  <a:rPr lang="ko-KR" altLang="ko-KR" sz="2000" dirty="0" smtClean="0">
                    <a:ea typeface="나눔스퀘어_ac Light" panose="020B0600000101010101"/>
                  </a:rPr>
                  <a:t>평균</a:t>
                </a:r>
                <a:endParaRPr lang="ko-KR" altLang="ko-KR" sz="2000" dirty="0">
                  <a:ea typeface="나눔스퀘어_ac Light" panose="020B0600000101010101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4086" y="4085556"/>
                <a:ext cx="3230217" cy="707886"/>
              </a:xfrm>
              <a:prstGeom prst="rect">
                <a:avLst/>
              </a:prstGeom>
              <a:blipFill>
                <a:blip r:embed="rId4"/>
                <a:stretch>
                  <a:fillRect l="-2075" t="-4310" r="-1887" b="-155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500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800" dirty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상관관계와 </a:t>
                      </a:r>
                      <a:r>
                        <a:rPr lang="ko-KR" altLang="en-US" sz="2400" b="1" dirty="0" err="1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피어슨</a:t>
                      </a:r>
                      <a:r>
                        <a:rPr lang="ko-KR" altLang="en-US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상관계수</a:t>
                      </a:r>
                      <a:r>
                        <a:rPr lang="en-US" altLang="ko-KR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(Pearson Correlation Coefficient)</a:t>
                      </a:r>
                      <a:endParaRPr lang="en-US" altLang="ko-KR"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entury" panose="02040604050505020304" pitchFamily="18" charset="0"/>
              </a:rPr>
              <a:t>- </a:t>
            </a:r>
            <a:r>
              <a:rPr lang="en-US" altLang="ko-KR" dirty="0" smtClean="0">
                <a:latin typeface="Century" panose="02040604050505020304" pitchFamily="18" charset="0"/>
              </a:rPr>
              <a:t>6</a:t>
            </a:r>
            <a:r>
              <a:rPr lang="en-US" altLang="ko-KR" sz="1400" dirty="0" smtClean="0">
                <a:latin typeface="Century" panose="02040604050505020304" pitchFamily="18" charset="0"/>
              </a:rPr>
              <a:t> </a:t>
            </a:r>
            <a:r>
              <a:rPr lang="en-US" altLang="ko-KR" sz="1400" dirty="0">
                <a:latin typeface="Century" panose="02040604050505020304" pitchFamily="18" charset="0"/>
              </a:rPr>
              <a:t>-</a:t>
            </a:r>
            <a:endParaRPr lang="ko-KR" altLang="en-US" sz="1400" dirty="0">
              <a:latin typeface="Century" panose="02040604050505020304" pitchFamily="18" charset="0"/>
            </a:endParaRPr>
          </a:p>
        </p:txBody>
      </p:sp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가설 설정</a:t>
                      </a:r>
                      <a:endParaRPr sz="2000" b="0" i="0" u="none" strike="noStrike" cap="none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두 평균의 비교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bg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상관 분석</a:t>
                      </a:r>
                      <a:endParaRPr sz="2000" b="0" dirty="0">
                        <a:solidFill>
                          <a:schemeClr val="bg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로지스틱 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참고자료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0" y="6512005"/>
            <a:ext cx="8329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출처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https://astinaccounts.com/easy-accounting-how-to-use-excel-for-data-analytics/&gt;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" t="-12706" b="14251"/>
          <a:stretch/>
        </p:blipFill>
        <p:spPr>
          <a:xfrm>
            <a:off x="2391660" y="1523999"/>
            <a:ext cx="6901428" cy="208068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90460" y="3920715"/>
            <a:ext cx="4681331" cy="2354491"/>
          </a:xfrm>
          <a:prstGeom prst="rect">
            <a:avLst/>
          </a:prstGeom>
          <a:noFill/>
          <a:ln w="28575">
            <a:solidFill>
              <a:srgbClr val="D70139"/>
            </a:solidFill>
          </a:ln>
        </p:spPr>
        <p:txBody>
          <a:bodyPr wrap="square" rtlCol="0">
            <a:spAutoFit/>
          </a:bodyPr>
          <a:lstStyle/>
          <a:p>
            <a:pPr lvl="0" latinLnBrk="0">
              <a:lnSpc>
                <a:spcPct val="150000"/>
              </a:lnSpc>
            </a:pPr>
            <a:r>
              <a:rPr lang="en-US" altLang="ko-KR" dirty="0"/>
              <a:t>r</a:t>
            </a:r>
            <a:r>
              <a:rPr lang="ko-KR" altLang="ko-KR" dirty="0"/>
              <a:t>이</a:t>
            </a:r>
            <a:r>
              <a:rPr lang="en-US" altLang="ko-KR" dirty="0"/>
              <a:t> -1.0</a:t>
            </a:r>
            <a:r>
              <a:rPr lang="ko-KR" altLang="ko-KR" dirty="0"/>
              <a:t>과</a:t>
            </a:r>
            <a:r>
              <a:rPr lang="en-US" altLang="ko-KR" dirty="0"/>
              <a:t> -0.7 </a:t>
            </a:r>
            <a:r>
              <a:rPr lang="ko-KR" altLang="ko-KR" dirty="0"/>
              <a:t>사이이면</a:t>
            </a:r>
            <a:r>
              <a:rPr lang="en-US" altLang="ko-KR" dirty="0"/>
              <a:t>, </a:t>
            </a:r>
            <a:r>
              <a:rPr lang="ko-KR" altLang="ko-KR" b="1" dirty="0"/>
              <a:t>강한 </a:t>
            </a:r>
            <a:r>
              <a:rPr lang="ko-KR" altLang="ko-KR" b="1" dirty="0" err="1"/>
              <a:t>음적</a:t>
            </a:r>
            <a:r>
              <a:rPr lang="ko-KR" altLang="ko-KR" b="1" dirty="0"/>
              <a:t> </a:t>
            </a:r>
            <a:r>
              <a:rPr lang="ko-KR" altLang="ko-KR" b="1" dirty="0" err="1" smtClean="0"/>
              <a:t>선형관계</a:t>
            </a:r>
            <a:endParaRPr lang="ko-KR" altLang="ko-KR" dirty="0"/>
          </a:p>
          <a:p>
            <a:pPr lvl="0" latinLnBrk="0">
              <a:lnSpc>
                <a:spcPct val="150000"/>
              </a:lnSpc>
            </a:pPr>
            <a:r>
              <a:rPr lang="en-US" altLang="ko-KR" dirty="0"/>
              <a:t>r</a:t>
            </a:r>
            <a:r>
              <a:rPr lang="ko-KR" altLang="ko-KR" dirty="0"/>
              <a:t>이</a:t>
            </a:r>
            <a:r>
              <a:rPr lang="en-US" altLang="ko-KR" dirty="0"/>
              <a:t> -0.7</a:t>
            </a:r>
            <a:r>
              <a:rPr lang="ko-KR" altLang="ko-KR" dirty="0"/>
              <a:t>과</a:t>
            </a:r>
            <a:r>
              <a:rPr lang="en-US" altLang="ko-KR" dirty="0"/>
              <a:t> -0.3 </a:t>
            </a:r>
            <a:r>
              <a:rPr lang="ko-KR" altLang="ko-KR" dirty="0"/>
              <a:t>사이이면</a:t>
            </a:r>
            <a:r>
              <a:rPr lang="en-US" altLang="ko-KR" dirty="0"/>
              <a:t>, </a:t>
            </a:r>
            <a:r>
              <a:rPr lang="ko-KR" altLang="ko-KR" b="1" dirty="0"/>
              <a:t>뚜렷한 </a:t>
            </a:r>
            <a:r>
              <a:rPr lang="ko-KR" altLang="ko-KR" b="1" dirty="0" err="1"/>
              <a:t>음적</a:t>
            </a:r>
            <a:r>
              <a:rPr lang="ko-KR" altLang="ko-KR" b="1" dirty="0"/>
              <a:t> </a:t>
            </a:r>
            <a:r>
              <a:rPr lang="ko-KR" altLang="ko-KR" b="1" dirty="0" err="1" smtClean="0"/>
              <a:t>선형관계</a:t>
            </a:r>
            <a:endParaRPr lang="ko-KR" altLang="ko-KR" dirty="0"/>
          </a:p>
          <a:p>
            <a:pPr lvl="0" latinLnBrk="0">
              <a:lnSpc>
                <a:spcPct val="150000"/>
              </a:lnSpc>
            </a:pPr>
            <a:r>
              <a:rPr lang="en-US" altLang="ko-KR" dirty="0"/>
              <a:t>r</a:t>
            </a:r>
            <a:r>
              <a:rPr lang="ko-KR" altLang="ko-KR" dirty="0"/>
              <a:t>이</a:t>
            </a:r>
            <a:r>
              <a:rPr lang="en-US" altLang="ko-KR" dirty="0"/>
              <a:t> -0.3</a:t>
            </a:r>
            <a:r>
              <a:rPr lang="ko-KR" altLang="ko-KR" dirty="0"/>
              <a:t>과</a:t>
            </a:r>
            <a:r>
              <a:rPr lang="en-US" altLang="ko-KR" dirty="0"/>
              <a:t> -0.1 </a:t>
            </a:r>
            <a:r>
              <a:rPr lang="ko-KR" altLang="ko-KR" dirty="0"/>
              <a:t>사이이면</a:t>
            </a:r>
            <a:r>
              <a:rPr lang="en-US" altLang="ko-KR" dirty="0"/>
              <a:t>, </a:t>
            </a:r>
            <a:r>
              <a:rPr lang="ko-KR" altLang="ko-KR" b="1" dirty="0"/>
              <a:t>약한 </a:t>
            </a:r>
            <a:r>
              <a:rPr lang="ko-KR" altLang="ko-KR" b="1" dirty="0" err="1"/>
              <a:t>음적</a:t>
            </a:r>
            <a:r>
              <a:rPr lang="ko-KR" altLang="ko-KR" b="1" dirty="0"/>
              <a:t> </a:t>
            </a:r>
            <a:r>
              <a:rPr lang="ko-KR" altLang="ko-KR" b="1" dirty="0" err="1" smtClean="0"/>
              <a:t>선형관계</a:t>
            </a:r>
            <a:endParaRPr lang="ko-KR" altLang="ko-KR" dirty="0"/>
          </a:p>
          <a:p>
            <a:pPr lvl="0" latinLnBrk="0">
              <a:lnSpc>
                <a:spcPct val="150000"/>
              </a:lnSpc>
            </a:pPr>
            <a:r>
              <a:rPr lang="en-US" altLang="ko-KR" dirty="0"/>
              <a:t>r</a:t>
            </a:r>
            <a:r>
              <a:rPr lang="ko-KR" altLang="ko-KR" dirty="0"/>
              <a:t>이</a:t>
            </a:r>
            <a:r>
              <a:rPr lang="en-US" altLang="ko-KR" dirty="0"/>
              <a:t> -0.1</a:t>
            </a:r>
            <a:r>
              <a:rPr lang="ko-KR" altLang="ko-KR" dirty="0"/>
              <a:t>과</a:t>
            </a:r>
            <a:r>
              <a:rPr lang="en-US" altLang="ko-KR" dirty="0"/>
              <a:t> +0.1 </a:t>
            </a:r>
            <a:r>
              <a:rPr lang="ko-KR" altLang="ko-KR" dirty="0"/>
              <a:t>사이이면</a:t>
            </a:r>
            <a:r>
              <a:rPr lang="en-US" altLang="ko-KR" dirty="0"/>
              <a:t>, </a:t>
            </a:r>
            <a:r>
              <a:rPr lang="ko-KR" altLang="ko-KR" b="1" dirty="0"/>
              <a:t>거의 무시될 수 있는 </a:t>
            </a:r>
            <a:r>
              <a:rPr lang="ko-KR" altLang="ko-KR" b="1" dirty="0" err="1" smtClean="0"/>
              <a:t>선형관계</a:t>
            </a:r>
            <a:endParaRPr lang="ko-KR" altLang="ko-KR" dirty="0"/>
          </a:p>
          <a:p>
            <a:pPr lvl="0" latinLnBrk="0">
              <a:lnSpc>
                <a:spcPct val="150000"/>
              </a:lnSpc>
            </a:pPr>
            <a:r>
              <a:rPr lang="en-US" altLang="ko-KR" dirty="0"/>
              <a:t>r</a:t>
            </a:r>
            <a:r>
              <a:rPr lang="ko-KR" altLang="ko-KR" dirty="0"/>
              <a:t>이</a:t>
            </a:r>
            <a:r>
              <a:rPr lang="en-US" altLang="ko-KR" dirty="0"/>
              <a:t> +0.1</a:t>
            </a:r>
            <a:r>
              <a:rPr lang="ko-KR" altLang="ko-KR" dirty="0"/>
              <a:t>과</a:t>
            </a:r>
            <a:r>
              <a:rPr lang="en-US" altLang="ko-KR" dirty="0"/>
              <a:t> +0.3 </a:t>
            </a:r>
            <a:r>
              <a:rPr lang="ko-KR" altLang="ko-KR" dirty="0"/>
              <a:t>사이이면</a:t>
            </a:r>
            <a:r>
              <a:rPr lang="en-US" altLang="ko-KR" dirty="0"/>
              <a:t>, </a:t>
            </a:r>
            <a:r>
              <a:rPr lang="ko-KR" altLang="ko-KR" b="1" dirty="0"/>
              <a:t>약한 양적 </a:t>
            </a:r>
            <a:r>
              <a:rPr lang="ko-KR" altLang="ko-KR" b="1" dirty="0" err="1" smtClean="0"/>
              <a:t>선형관계</a:t>
            </a:r>
            <a:endParaRPr lang="ko-KR" altLang="ko-KR" dirty="0"/>
          </a:p>
          <a:p>
            <a:pPr lvl="0" latinLnBrk="0">
              <a:lnSpc>
                <a:spcPct val="150000"/>
              </a:lnSpc>
            </a:pPr>
            <a:r>
              <a:rPr lang="en-US" altLang="ko-KR" dirty="0"/>
              <a:t>r</a:t>
            </a:r>
            <a:r>
              <a:rPr lang="ko-KR" altLang="ko-KR" dirty="0"/>
              <a:t>이</a:t>
            </a:r>
            <a:r>
              <a:rPr lang="en-US" altLang="ko-KR" dirty="0"/>
              <a:t> +0.3</a:t>
            </a:r>
            <a:r>
              <a:rPr lang="ko-KR" altLang="ko-KR" dirty="0"/>
              <a:t>과</a:t>
            </a:r>
            <a:r>
              <a:rPr lang="en-US" altLang="ko-KR" dirty="0"/>
              <a:t> +0.7 </a:t>
            </a:r>
            <a:r>
              <a:rPr lang="ko-KR" altLang="ko-KR" dirty="0"/>
              <a:t>사이이면</a:t>
            </a:r>
            <a:r>
              <a:rPr lang="en-US" altLang="ko-KR" dirty="0"/>
              <a:t>, </a:t>
            </a:r>
            <a:r>
              <a:rPr lang="ko-KR" altLang="ko-KR" b="1" dirty="0"/>
              <a:t>뚜렷한 양적 </a:t>
            </a:r>
            <a:r>
              <a:rPr lang="ko-KR" altLang="ko-KR" b="1" dirty="0" err="1" smtClean="0"/>
              <a:t>선형관계</a:t>
            </a:r>
            <a:endParaRPr lang="ko-KR" altLang="ko-KR" dirty="0"/>
          </a:p>
          <a:p>
            <a:pPr lvl="0" latinLnBrk="0">
              <a:lnSpc>
                <a:spcPct val="150000"/>
              </a:lnSpc>
            </a:pPr>
            <a:r>
              <a:rPr lang="en-US" altLang="ko-KR" dirty="0"/>
              <a:t>r</a:t>
            </a:r>
            <a:r>
              <a:rPr lang="ko-KR" altLang="ko-KR" dirty="0"/>
              <a:t>이</a:t>
            </a:r>
            <a:r>
              <a:rPr lang="en-US" altLang="ko-KR" dirty="0"/>
              <a:t> +0.7</a:t>
            </a:r>
            <a:r>
              <a:rPr lang="ko-KR" altLang="ko-KR" dirty="0"/>
              <a:t>과</a:t>
            </a:r>
            <a:r>
              <a:rPr lang="en-US" altLang="ko-KR" dirty="0"/>
              <a:t> +1.0 </a:t>
            </a:r>
            <a:r>
              <a:rPr lang="ko-KR" altLang="ko-KR" dirty="0"/>
              <a:t>사이이면</a:t>
            </a:r>
            <a:r>
              <a:rPr lang="en-US" altLang="ko-KR" dirty="0"/>
              <a:t>, </a:t>
            </a:r>
            <a:r>
              <a:rPr lang="ko-KR" altLang="ko-KR" b="1" dirty="0"/>
              <a:t>강한 양적 </a:t>
            </a:r>
            <a:r>
              <a:rPr lang="ko-KR" altLang="ko-KR" b="1" dirty="0" err="1" smtClean="0"/>
              <a:t>선형관계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74508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nts Slide Master">
  <a:themeElements>
    <a:clrScheme name="ALLPPT-409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EF5E42"/>
      </a:accent1>
      <a:accent2>
        <a:srgbClr val="AFAFAF"/>
      </a:accent2>
      <a:accent3>
        <a:srgbClr val="969696"/>
      </a:accent3>
      <a:accent4>
        <a:srgbClr val="7D7D7D"/>
      </a:accent4>
      <a:accent5>
        <a:srgbClr val="646464"/>
      </a:accent5>
      <a:accent6>
        <a:srgbClr val="4B4B4B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4015</TotalTime>
  <Words>1398</Words>
  <Application>Microsoft Office PowerPoint</Application>
  <PresentationFormat>와이드스크린</PresentationFormat>
  <Paragraphs>296</Paragraphs>
  <Slides>22</Slides>
  <Notes>22</Notes>
  <HiddenSlides>0</HiddenSlides>
  <MMClips>0</MMClips>
  <ScaleCrop>false</ScaleCrop>
  <HeadingPairs>
    <vt:vector size="8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4" baseType="lpstr">
      <vt:lpstr>나눔고딕 ExtraBold</vt:lpstr>
      <vt:lpstr>나눔스퀘어_ac Bold</vt:lpstr>
      <vt:lpstr>나눔스퀘어_ac Light</vt:lpstr>
      <vt:lpstr>나눔스퀘어라운드 ExtraBold</vt:lpstr>
      <vt:lpstr>맑은 고딕</vt:lpstr>
      <vt:lpstr>Arial</vt:lpstr>
      <vt:lpstr>Calibri</vt:lpstr>
      <vt:lpstr>Cambria Math</vt:lpstr>
      <vt:lpstr>Century</vt:lpstr>
      <vt:lpstr>Wingdings</vt:lpstr>
      <vt:lpstr>Contents Slide Master</vt:lpstr>
      <vt:lpstr>비트맵 이미지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Allppt.com</dc:creator>
  <cp:lastModifiedBy>w</cp:lastModifiedBy>
  <cp:revision>418</cp:revision>
  <dcterms:created xsi:type="dcterms:W3CDTF">2020-01-20T05:08:25Z</dcterms:created>
  <dcterms:modified xsi:type="dcterms:W3CDTF">2021-04-05T00:46:52Z</dcterms:modified>
</cp:coreProperties>
</file>