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353" r:id="rId4"/>
    <p:sldId id="376" r:id="rId5"/>
    <p:sldId id="354" r:id="rId6"/>
    <p:sldId id="367" r:id="rId7"/>
    <p:sldId id="377" r:id="rId8"/>
    <p:sldId id="369" r:id="rId9"/>
    <p:sldId id="355" r:id="rId10"/>
    <p:sldId id="356" r:id="rId11"/>
    <p:sldId id="357" r:id="rId12"/>
    <p:sldId id="358" r:id="rId13"/>
    <p:sldId id="359" r:id="rId14"/>
    <p:sldId id="364" r:id="rId15"/>
    <p:sldId id="380" r:id="rId16"/>
    <p:sldId id="371" r:id="rId17"/>
    <p:sldId id="36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97" r:id="rId26"/>
    <p:sldId id="441" r:id="rId27"/>
    <p:sldId id="388" r:id="rId28"/>
    <p:sldId id="389" r:id="rId29"/>
    <p:sldId id="442" r:id="rId30"/>
    <p:sldId id="391" r:id="rId31"/>
    <p:sldId id="392" r:id="rId32"/>
    <p:sldId id="443" r:id="rId33"/>
    <p:sldId id="394" r:id="rId34"/>
    <p:sldId id="395" r:id="rId35"/>
    <p:sldId id="444" r:id="rId36"/>
    <p:sldId id="445" r:id="rId37"/>
    <p:sldId id="446" r:id="rId38"/>
    <p:sldId id="379" r:id="rId39"/>
    <p:sldId id="375" r:id="rId40"/>
    <p:sldId id="366" r:id="rId41"/>
    <p:sldId id="398" r:id="rId42"/>
    <p:sldId id="368" r:id="rId43"/>
    <p:sldId id="399" r:id="rId44"/>
    <p:sldId id="370" r:id="rId45"/>
    <p:sldId id="400" r:id="rId46"/>
    <p:sldId id="401" r:id="rId47"/>
    <p:sldId id="431" r:id="rId48"/>
    <p:sldId id="260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374" r:id="rId57"/>
    <p:sldId id="409" r:id="rId58"/>
    <p:sldId id="410" r:id="rId59"/>
    <p:sldId id="411" r:id="rId60"/>
    <p:sldId id="378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361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2" r:id="rId82"/>
    <p:sldId id="433" r:id="rId83"/>
    <p:sldId id="434" r:id="rId84"/>
    <p:sldId id="372" r:id="rId85"/>
    <p:sldId id="435" r:id="rId86"/>
    <p:sldId id="436" r:id="rId87"/>
    <p:sldId id="437" r:id="rId88"/>
    <p:sldId id="438" r:id="rId89"/>
    <p:sldId id="362" r:id="rId90"/>
    <p:sldId id="363" r:id="rId91"/>
    <p:sldId id="373" r:id="rId92"/>
    <p:sldId id="439" r:id="rId93"/>
    <p:sldId id="447" r:id="rId94"/>
    <p:sldId id="440" r:id="rId9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C"/>
    <a:srgbClr val="F8B62A"/>
    <a:srgbClr val="FFFF99"/>
    <a:srgbClr val="FFC9D7"/>
    <a:srgbClr val="C00000"/>
    <a:srgbClr val="0000FF"/>
    <a:srgbClr val="007D00"/>
    <a:srgbClr val="993300"/>
    <a:srgbClr val="538234"/>
    <a:srgbClr val="D70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92"/>
    <p:restoredTop sz="83146"/>
  </p:normalViewPr>
  <p:slideViewPr>
    <p:cSldViewPr snapToGrid="0">
      <p:cViewPr varScale="1">
        <p:scale>
          <a:sx n="78" d="100"/>
          <a:sy n="78" d="100"/>
        </p:scale>
        <p:origin x="96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4eTDPJLkis&amp;ab_channel=%EB%B7%B0%EC%8A%A4%ED%8A%B8IT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RGB</a:t>
            </a: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24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8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7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287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50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8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61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484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84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71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6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168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43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7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64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796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218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56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8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447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107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913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992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602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54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030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1559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13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759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538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00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512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846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8973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38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38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962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791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935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546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0149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9485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1094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8455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87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970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73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5317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5129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3318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7266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899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809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24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8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302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612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252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9821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5124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68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6670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9372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5814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812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9771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3731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0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301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88013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회귀의 개념을 </a:t>
            </a:r>
            <a:r>
              <a:rPr lang="ko-KR" altLang="en-US" dirty="0" err="1"/>
              <a:t>알기전에</a:t>
            </a:r>
            <a:r>
              <a:rPr lang="en-US" altLang="ko-KR" dirty="0"/>
              <a:t>,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분석의 예시를 먼저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위의 예시를 보시면 아시겠지만 </a:t>
            </a:r>
            <a:r>
              <a:rPr lang="en-US" altLang="ko-KR" dirty="0"/>
              <a:t>“ </a:t>
            </a:r>
            <a:r>
              <a:rPr lang="ko-KR" altLang="en-US" dirty="0"/>
              <a:t>이다</a:t>
            </a:r>
            <a:r>
              <a:rPr lang="en-US" altLang="ko-KR" dirty="0"/>
              <a:t>, </a:t>
            </a:r>
            <a:r>
              <a:rPr lang="ko-KR" altLang="en-US" dirty="0"/>
              <a:t>아니다</a:t>
            </a:r>
            <a:r>
              <a:rPr lang="en-US" altLang="ko-KR" dirty="0"/>
              <a:t>＂</a:t>
            </a:r>
            <a:r>
              <a:rPr lang="ko-KR" altLang="en-US" dirty="0"/>
              <a:t>로 구분을 할</a:t>
            </a:r>
            <a:r>
              <a:rPr lang="ko-KR" altLang="en-US" baseline="0" dirty="0"/>
              <a:t> 수가 있습니다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9624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회귀모형은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반응변수가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범주형 자료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이항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다항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일반화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선형모형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(generalized linear model)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특수한 경우로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형 곡선을 그리는 함수 모형입니다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특히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회귀분석을 위한 종속변수는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이분형으로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또는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값을 가지고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독립변수는 범주형 또는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연속형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모두 가능하다고 합니다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아래에 표를 보시면 아시겠지만 </a:t>
            </a:r>
            <a:r>
              <a:rPr lang="ko-KR" altLang="en-US" dirty="0" err="1"/>
              <a:t>일반선형</a:t>
            </a:r>
            <a:r>
              <a:rPr lang="ko-KR" altLang="en-US" dirty="0"/>
              <a:t> 회귀와 </a:t>
            </a:r>
            <a:r>
              <a:rPr lang="ko-KR" altLang="en-US" dirty="0" err="1"/>
              <a:t>로지스틱</a:t>
            </a:r>
            <a:r>
              <a:rPr lang="ko-KR" altLang="en-US" dirty="0"/>
              <a:t> 회귀 그래프는 차이가 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선형회귀를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살펴보면 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선이라서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확률이 음과 양의 방향으로 무한대까지 뻗어 가지만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로지스틱회귀는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으로 판별이 납니다</a:t>
            </a:r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로지스틱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회귀가 좀 더 정확한 이유는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선형회귀는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직선양의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그래프를 이용하여 분류하는 반면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시그모이드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(sigmoid)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함수를 사용하여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자 형태를 띄고 있기 때문입니다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ko-KR" altLang="en-US" dirty="0"/>
            </a:b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5029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목적은 </a:t>
            </a:r>
            <a:r>
              <a:rPr lang="ko-KR" altLang="en-US" sz="1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독립변수와 종속변수의 관계를 찾음으로써</a:t>
            </a:r>
            <a:r>
              <a:rPr lang="en-US" altLang="ko-KR" sz="1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독립변수의 집합이 </a:t>
            </a:r>
            <a:r>
              <a:rPr lang="ko-KR" altLang="en-US" sz="12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주어졌을때</a:t>
            </a:r>
            <a:r>
              <a:rPr lang="en-US" altLang="ko-KR" sz="1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</a:t>
            </a:r>
            <a:r>
              <a:rPr lang="ko-KR" altLang="en-US" dirty="0"/>
              <a:t>변수값을 </a:t>
            </a:r>
            <a:r>
              <a:rPr lang="ko-KR" altLang="en-US" dirty="0" err="1"/>
              <a:t>예측하는것입니다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ea typeface="나눔스퀘어_ac Bold" panose="020B0600000101010101"/>
                <a:hlinkClick r:id="rId3"/>
              </a:rPr>
              <a:t>https://www.youtube.com/watch?v=14eTDPJLkis&amp;ab_channel=%EB%B7%B0%EC%8A%A4%ED%8A%B8IT</a:t>
            </a:r>
            <a:endParaRPr lang="en-US" altLang="ko-KR" sz="1200" dirty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7501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로지스틱</a:t>
            </a:r>
            <a:r>
              <a:rPr lang="ko-KR" altLang="en-US" dirty="0"/>
              <a:t> 회귀에는 이항 </a:t>
            </a:r>
            <a:r>
              <a:rPr lang="ko-KR" altLang="en-US" dirty="0" err="1"/>
              <a:t>로지스틱과</a:t>
            </a:r>
            <a:r>
              <a:rPr lang="ko-KR" altLang="en-US" dirty="0"/>
              <a:t> 다항로지스틱</a:t>
            </a:r>
            <a:r>
              <a:rPr lang="ko-KR" altLang="en-US" baseline="0" dirty="0"/>
              <a:t> 회귀가 있습니다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이항로지스틱은 </a:t>
            </a:r>
            <a:r>
              <a:rPr lang="en-US" altLang="ko-KR" baseline="0" dirty="0" err="1"/>
              <a:t>glm</a:t>
            </a:r>
            <a:r>
              <a:rPr lang="en-US" altLang="ko-KR" baseline="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다항로지스틱은 </a:t>
            </a:r>
            <a:r>
              <a:rPr lang="en-US" altLang="ko-KR" baseline="0" dirty="0" err="1"/>
              <a:t>mlogic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13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로지스틱</a:t>
            </a:r>
            <a:r>
              <a:rPr lang="ko-KR" altLang="en-US" dirty="0"/>
              <a:t> 회귀에는 </a:t>
            </a:r>
            <a:r>
              <a:rPr lang="en-US" altLang="ko-KR" dirty="0"/>
              <a:t>3</a:t>
            </a:r>
            <a:r>
              <a:rPr lang="ko-KR" altLang="en-US" dirty="0"/>
              <a:t>가지 요소로 </a:t>
            </a:r>
            <a:r>
              <a:rPr lang="ko-KR" altLang="en-US" dirty="0" err="1"/>
              <a:t>분류할수있습니다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첫번째로는 </a:t>
            </a:r>
            <a:r>
              <a:rPr lang="ko-KR" altLang="en-US" dirty="0" err="1"/>
              <a:t>승산비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 </a:t>
            </a:r>
            <a:r>
              <a:rPr lang="en-US" altLang="ko-KR" dirty="0"/>
              <a:t>logit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세번쨰로는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3684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승산비의</a:t>
            </a:r>
            <a:r>
              <a:rPr lang="ko-KR" altLang="en-US" dirty="0"/>
              <a:t> 개념이 중요한데 </a:t>
            </a:r>
            <a:r>
              <a:rPr lang="ko-KR" altLang="en-US" baseline="0" dirty="0" err="1"/>
              <a:t>교차비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ko-KR" altLang="en-US" baseline="0" dirty="0" err="1"/>
              <a:t>대응위험도</a:t>
            </a:r>
            <a:r>
              <a:rPr lang="ko-KR" altLang="en-US" baseline="0" dirty="0"/>
              <a:t> </a:t>
            </a:r>
            <a:r>
              <a:rPr lang="en-US" altLang="ko-KR" baseline="0" dirty="0"/>
              <a:t>= </a:t>
            </a:r>
            <a:r>
              <a:rPr lang="ko-KR" altLang="en-US" baseline="0" dirty="0" err="1"/>
              <a:t>오즈비라고</a:t>
            </a:r>
            <a:r>
              <a:rPr lang="ko-KR" altLang="en-US" baseline="0" dirty="0"/>
              <a:t> 부릅니다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예를 들어 성공확률 </a:t>
            </a:r>
            <a:r>
              <a:rPr lang="en-US" altLang="ko-KR" baseline="0" dirty="0"/>
              <a:t>80%</a:t>
            </a:r>
            <a:r>
              <a:rPr lang="ko-KR" altLang="en-US" baseline="0" dirty="0"/>
              <a:t>인 게임아이템 강화를 한다고 하면 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해당 </a:t>
            </a:r>
            <a:r>
              <a:rPr lang="ko-KR" altLang="en-US" baseline="0" dirty="0" err="1"/>
              <a:t>승산비의</a:t>
            </a:r>
            <a:r>
              <a:rPr lang="ko-KR" altLang="en-US" baseline="0" dirty="0"/>
              <a:t> 공식은 이렇습니다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결과값이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 되기 때문에 강화에 성공할 확률이 </a:t>
            </a:r>
            <a:r>
              <a:rPr lang="en-US" altLang="ko-KR" baseline="0" dirty="0"/>
              <a:t>4</a:t>
            </a:r>
            <a:r>
              <a:rPr lang="ko-KR" altLang="en-US" baseline="0" dirty="0"/>
              <a:t>배가 된다는 뜻입니다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914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두번째로는 </a:t>
            </a:r>
            <a:r>
              <a:rPr lang="en-US" altLang="ko-KR" dirty="0"/>
              <a:t>logit</a:t>
            </a:r>
            <a:r>
              <a:rPr lang="ko-KR" altLang="en-US" dirty="0"/>
              <a:t>인데 앞에 설명한 </a:t>
            </a:r>
            <a:r>
              <a:rPr lang="en-US" altLang="ko-KR" dirty="0"/>
              <a:t>odds</a:t>
            </a:r>
            <a:r>
              <a:rPr lang="ko-KR" altLang="en-US" dirty="0"/>
              <a:t>에 </a:t>
            </a:r>
            <a:r>
              <a:rPr lang="en-US" altLang="ko-KR" dirty="0"/>
              <a:t>log</a:t>
            </a:r>
            <a:r>
              <a:rPr lang="ko-KR" altLang="en-US" dirty="0"/>
              <a:t>인 형태를 </a:t>
            </a:r>
            <a:r>
              <a:rPr lang="en-US" altLang="ko-KR" dirty="0"/>
              <a:t>logit</a:t>
            </a:r>
            <a:r>
              <a:rPr lang="ko-KR" altLang="en-US" dirty="0"/>
              <a:t>변환이라고 합니다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</a:t>
            </a:r>
            <a:r>
              <a:rPr lang="ko-KR" altLang="en-US" dirty="0"/>
              <a:t>를 붙이면</a:t>
            </a:r>
            <a:r>
              <a:rPr lang="ko-KR" altLang="en-US" baseline="0" dirty="0"/>
              <a:t> 수식이 간단해지고 형태가 </a:t>
            </a:r>
            <a:r>
              <a:rPr lang="ko-KR" altLang="en-US" baseline="0" dirty="0" err="1"/>
              <a:t>선형형태로</a:t>
            </a:r>
            <a:r>
              <a:rPr lang="ko-KR" altLang="en-US" baseline="0" dirty="0"/>
              <a:t> 바뀐다고 합니다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세번쨰로는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</a:t>
            </a:r>
            <a:r>
              <a:rPr lang="ko-KR" altLang="en-US" dirty="0"/>
              <a:t> 함수는 </a:t>
            </a:r>
            <a:r>
              <a:rPr lang="ko-KR" altLang="en-US" dirty="0" err="1"/>
              <a:t>로지스트</a:t>
            </a:r>
            <a:r>
              <a:rPr lang="ko-KR" altLang="en-US" dirty="0"/>
              <a:t> 회귀에서 커브 모양으로 출력 시켜주는 역할을 합니다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앞의 </a:t>
            </a:r>
            <a:r>
              <a:rPr lang="en-US" altLang="ko-KR" dirty="0"/>
              <a:t>odds</a:t>
            </a:r>
            <a:r>
              <a:rPr lang="ko-KR" altLang="en-US" dirty="0"/>
              <a:t>를 </a:t>
            </a:r>
            <a:r>
              <a:rPr lang="en-US" altLang="ko-KR" dirty="0"/>
              <a:t>sigmoid</a:t>
            </a:r>
            <a:r>
              <a:rPr lang="ko-KR" altLang="en-US" dirty="0"/>
              <a:t>함수에 넣어서 사용을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28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086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로그 가능도 인데 </a:t>
            </a:r>
            <a:r>
              <a:rPr lang="ko-KR" altLang="en-US" dirty="0" err="1"/>
              <a:t>가능도는</a:t>
            </a:r>
            <a:r>
              <a:rPr lang="ko-KR" altLang="en-US" dirty="0"/>
              <a:t> </a:t>
            </a:r>
            <a:r>
              <a:rPr lang="en-US" altLang="ko-KR" dirty="0"/>
              <a:t>likelihood</a:t>
            </a:r>
            <a:r>
              <a:rPr lang="ko-KR" altLang="en-US" dirty="0"/>
              <a:t>라고도 하며 </a:t>
            </a:r>
            <a:r>
              <a:rPr lang="ko-KR" altLang="en-US" dirty="0" err="1"/>
              <a:t>우도라고도</a:t>
            </a:r>
            <a:r>
              <a:rPr lang="ko-KR" altLang="en-US" dirty="0"/>
              <a:t> 한다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/>
              <a:t>가능도는</a:t>
            </a:r>
            <a:r>
              <a:rPr lang="ko-KR" altLang="en-US" dirty="0"/>
              <a:t> </a:t>
            </a:r>
            <a:r>
              <a:rPr lang="ko-KR" altLang="en-US" sz="1200" dirty="0">
                <a:ea typeface="나눔스퀘어_ac Bold" panose="020B0600000101010101"/>
              </a:rPr>
              <a:t>가정된 분포에서 주어진 데이터가 나올 가능성입니다</a:t>
            </a:r>
            <a:endParaRPr lang="en-US" altLang="ko-KR" sz="1200" dirty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dirty="0">
                <a:ea typeface="나눔스퀘어_ac Bold" panose="020B0600000101010101"/>
              </a:rPr>
              <a:t>이 </a:t>
            </a:r>
            <a:r>
              <a:rPr lang="ko-KR" altLang="en-US" sz="1200" dirty="0" err="1">
                <a:ea typeface="나눔스퀘어_ac Bold" panose="020B0600000101010101"/>
              </a:rPr>
              <a:t>가능도에</a:t>
            </a:r>
            <a:r>
              <a:rPr lang="ko-KR" altLang="en-US" sz="1200" baseline="0" dirty="0">
                <a:ea typeface="나눔스퀘어_ac Bold" panose="020B0600000101010101"/>
              </a:rPr>
              <a:t> </a:t>
            </a:r>
            <a:r>
              <a:rPr lang="ko-KR" altLang="en-US" sz="1200" dirty="0">
                <a:ea typeface="나눔스퀘어_ac Bold" panose="020B0600000101010101"/>
              </a:rPr>
              <a:t>계산과 편의를 위해 </a:t>
            </a:r>
            <a:r>
              <a:rPr lang="ko-KR" altLang="en-US" sz="1200" dirty="0" err="1">
                <a:ea typeface="나눔스퀘어_ac Bold" panose="020B0600000101010101"/>
              </a:rPr>
              <a:t>가능도에</a:t>
            </a:r>
            <a:r>
              <a:rPr lang="ko-KR" altLang="en-US" sz="1200" dirty="0">
                <a:ea typeface="나눔스퀘어_ac Bold" panose="020B0600000101010101"/>
              </a:rPr>
              <a:t> </a:t>
            </a:r>
            <a:r>
              <a:rPr lang="ko-KR" altLang="en-US" sz="1200" dirty="0" err="1">
                <a:ea typeface="나눔스퀘어_ac Bold" panose="020B0600000101010101"/>
              </a:rPr>
              <a:t>로그함수를</a:t>
            </a:r>
            <a:r>
              <a:rPr lang="ko-KR" altLang="en-US" sz="1200" dirty="0">
                <a:ea typeface="나눔스퀘어_ac Bold" panose="020B0600000101010101"/>
              </a:rPr>
              <a:t> 씌우면 로그 가능도</a:t>
            </a:r>
            <a:r>
              <a:rPr lang="en-US" altLang="ko-KR" sz="1200" dirty="0">
                <a:ea typeface="나눔스퀘어_ac Bold" panose="020B0600000101010101"/>
              </a:rPr>
              <a:t>, </a:t>
            </a:r>
            <a:r>
              <a:rPr lang="ko-KR" altLang="en-US" sz="1200" dirty="0">
                <a:ea typeface="나눔스퀘어_ac Bold" panose="020B0600000101010101"/>
              </a:rPr>
              <a:t>로그 </a:t>
            </a:r>
            <a:r>
              <a:rPr lang="ko-KR" altLang="en-US" sz="1200" dirty="0" err="1">
                <a:ea typeface="나눔스퀘어_ac Bold" panose="020B0600000101010101"/>
              </a:rPr>
              <a:t>우도함수라고</a:t>
            </a:r>
            <a:r>
              <a:rPr lang="ko-KR" altLang="en-US" sz="1200" dirty="0">
                <a:ea typeface="나눔스퀘어_ac Bold" panose="020B0600000101010101"/>
              </a:rPr>
              <a:t> 합니다</a:t>
            </a:r>
            <a:endParaRPr lang="en-US" altLang="ko-KR" sz="1200" dirty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dirty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</a:rPr>
              <a:t>'log-likelihood'</a:t>
            </a:r>
            <a:r>
              <a:rPr lang="ko-KR" altLang="en-US" dirty="0">
                <a:effectLst/>
              </a:rPr>
              <a:t>는 통계학에서 사용하는 전문 용어로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일반적인 생활에서는 거의 사용하지 않는 단어입니다</a:t>
            </a:r>
            <a:r>
              <a:rPr lang="en-US" altLang="ko-KR" dirty="0">
                <a:effectLst/>
              </a:rPr>
              <a:t>. likelihood'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'likelihood function(</a:t>
            </a:r>
            <a:r>
              <a:rPr lang="ko-KR" altLang="en-US" dirty="0">
                <a:effectLst/>
              </a:rPr>
              <a:t>우도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尤度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함수</a:t>
            </a:r>
            <a:r>
              <a:rPr lang="en-US" altLang="ko-KR" dirty="0">
                <a:effectLst/>
              </a:rPr>
              <a:t>)'</a:t>
            </a:r>
            <a:r>
              <a:rPr lang="ko-KR" altLang="en-US" dirty="0">
                <a:effectLst/>
              </a:rPr>
              <a:t>을 말하는데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통계학에서 </a:t>
            </a:r>
            <a:r>
              <a:rPr lang="ko-KR" altLang="en-US" dirty="0" err="1">
                <a:effectLst/>
              </a:rPr>
              <a:t>파라미터</a:t>
            </a:r>
            <a:r>
              <a:rPr lang="en-US" altLang="ko-KR" dirty="0">
                <a:effectLst/>
              </a:rPr>
              <a:t>(parameter)</a:t>
            </a:r>
            <a:r>
              <a:rPr lang="ko-KR" altLang="en-US" dirty="0">
                <a:effectLst/>
              </a:rPr>
              <a:t>값을 추정하는 데 중요한 역할을 한다고 합니다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일반적인 의미의 </a:t>
            </a:r>
            <a:r>
              <a:rPr lang="en-US" altLang="ko-KR" dirty="0">
                <a:effectLst/>
              </a:rPr>
              <a:t>'likelihood'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'~</a:t>
            </a:r>
            <a:r>
              <a:rPr lang="ko-KR" altLang="en-US" dirty="0">
                <a:effectLst/>
              </a:rPr>
              <a:t>일이 일어날 가능성</a:t>
            </a:r>
            <a:r>
              <a:rPr lang="en-US" altLang="ko-KR" dirty="0">
                <a:effectLst/>
              </a:rPr>
              <a:t>'</a:t>
            </a:r>
            <a:r>
              <a:rPr lang="ko-KR" altLang="en-US" dirty="0">
                <a:effectLst/>
              </a:rPr>
              <a:t>을 말합니다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예를 들어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오늘 오후에 비가 올 가능성이 클까요</a:t>
            </a:r>
            <a:r>
              <a:rPr lang="en-US" altLang="ko-KR" dirty="0">
                <a:effectLst/>
              </a:rPr>
              <a:t>?</a:t>
            </a:r>
            <a:r>
              <a:rPr lang="ko-KR" altLang="en-US" dirty="0">
                <a:effectLst/>
              </a:rPr>
              <a:t>와 같이 사용합니다</a:t>
            </a:r>
            <a:r>
              <a:rPr lang="en-US" altLang="ko-KR" dirty="0">
                <a:effectLst/>
              </a:rPr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16621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/>
              <a:t>포화모형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관측에 </a:t>
            </a:r>
            <a:r>
              <a:rPr lang="ko-KR" altLang="en-US" dirty="0" err="1"/>
              <a:t>모수</a:t>
            </a:r>
            <a:r>
              <a:rPr lang="ko-KR" altLang="en-US" dirty="0"/>
              <a:t> 하나씩 사용한 완벽한 모형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8652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포화모형은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각 관측에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하나씩을 사용하여 완벽한 모형을 의미하며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클 경우에는 그 모형은 적합하지 않다고 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데이터를 모형에 적합하여 얻은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대응하는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p-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값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보통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&gt; 0.05)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클 때 우리는 그 모형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의미있다고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입력변수의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수가 다른 모형을 비교 평가하는 기준으로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AIC(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Akaike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Information Criterion)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를 종종 사용한다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L</a:t>
            </a:r>
            <a:r>
              <a:rPr lang="en-US" altLang="ko-KR" sz="1200" b="0" i="0" u="none" strike="noStrike" cap="none" baseline="-25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은 모형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 대한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우도함수의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최대값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p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ko-KR" altLang="en-US" dirty="0"/>
            </a:br>
            <a:endParaRPr lang="en-US" altLang="ko-KR" sz="1200" dirty="0">
              <a:ea typeface="나눔스퀘어_ac Bold" panose="020B0600000101010101"/>
              <a:hlinkClick r:id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ea typeface="나눔스퀘어_ac Bold" panose="020B0600000101010101"/>
                <a:hlinkClick r:id=""/>
              </a:rPr>
              <a:t>https://www.youtube.com/watch?v=Vh_7QttroGM&amp;ab_channel=%E2%80%8D%EA%B9%80%EC%84%B1%EB%B2%94%5B%EB%8B%A8%EC%9E%A5%2F4%EB%8B%A8%EA%B3%84BK21%EC%82%B0%EC%97%85%EA%B2%BD%EC%98%81%EA%B3%B5%ED%95%99%EA%B5%90%EC%9C%A1%EC%97%B0%EA%B5%AC%EB%8B%A8%5D</a:t>
            </a:r>
            <a:endParaRPr lang="en-US" altLang="ko-KR" sz="1200" dirty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a typeface="나눔스퀘어_ac Bold" panose="020B0600000101010101"/>
            </a:endParaRP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2033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포화모형은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각 관측에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하나씩을 사용하여 완벽한 모형을 의미하며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클 경우에는 그 모형은 적합하지 않다고 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데이터를 모형에 적합하여 얻은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이탈도에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대응하는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p-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값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보통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&gt; 0.05)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클 때 우리는 그 모형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의미있다고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입력변수의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수가 다른 모형을 비교 평가하는 기준으로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AIC(</a:t>
            </a:r>
            <a:r>
              <a:rPr lang="en-US" altLang="ko-KR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Akaike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Information Criterion)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를 종종 사용한다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L</a:t>
            </a:r>
            <a:r>
              <a:rPr lang="en-US" altLang="ko-KR" sz="1200" b="0" i="0" u="none" strike="noStrike" cap="none" baseline="-2500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은 모형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 대한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우도함수의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최대값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p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는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모수의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수이다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ko-KR" altLang="en-US" dirty="0"/>
            </a:br>
            <a:endParaRPr lang="en-US" altLang="ko-KR" sz="1200" dirty="0">
              <a:ea typeface="나눔스퀘어_ac Bold" panose="020B0600000101010101"/>
              <a:hlinkClick r:id="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ea typeface="나눔스퀘어_ac Bold" panose="020B0600000101010101"/>
                <a:hlinkClick r:id=""/>
              </a:rPr>
              <a:t>https://www.youtube.com/watch?v=Vh_7QttroGM&amp;ab_channel=%E2%80%8D%EA%B9%80%EC%84%B1%EB%B2%94%5B%EB%8B%A8%EC%9E%A5%2F4%EB%8B%A8%EA%B3%84BK21%EC%82%B0%EC%97%85%EA%B2%BD%EC%98%81%EA%B3%B5%ED%95%99%EA%B5%90%EC%9C%A1%EC%97%B0%EA%B5%AC%EB%8B%A8%5D</a:t>
            </a:r>
            <a:endParaRPr lang="en-US" altLang="ko-KR" sz="1200" dirty="0">
              <a:ea typeface="나눔스퀘어_ac Bold" panose="020B060000010101010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a typeface="나눔스퀘어_ac Bold" panose="020B0600000101010101"/>
            </a:endParaRP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1674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77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9ivx2lKFa2k" TargetMode="Externa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3UmdTCxq52k" TargetMode="Externa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contents.kocw.net/KOCW/document/2016/ust/jusejong/7.pdf" TargetMode="External"/><Relationship Id="rId13" Type="http://schemas.openxmlformats.org/officeDocument/2006/relationships/hyperlink" Target="https://ko.wikipedia.org/wiki/&#49828;&#53916;&#45912;&#53944;_t_&#48516;&#54252;" TargetMode="External"/><Relationship Id="rId3" Type="http://schemas.openxmlformats.org/officeDocument/2006/relationships/hyperlink" Target="https://ko.wikipedia.org/wiki/&#51221;&#44508;_&#48516;&#54252;" TargetMode="External"/><Relationship Id="rId7" Type="http://schemas.openxmlformats.org/officeDocument/2006/relationships/hyperlink" Target="http://contents.kocw.or.kr/contents4/document/lec/2013/Konkuk/Choijaeheon/6.pdf" TargetMode="External"/><Relationship Id="rId12" Type="http://schemas.openxmlformats.org/officeDocument/2006/relationships/hyperlink" Target="https://namu.wiki/w/&#53685;&#44228;&#51201;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bi.smartlearn.io/courses/course-v1:POSTECH+DSB112+P2101/about" TargetMode="External"/><Relationship Id="rId11" Type="http://schemas.openxmlformats.org/officeDocument/2006/relationships/hyperlink" Target="https://brunch.co.kr/@jihoonleeh9l6/34" TargetMode="External"/><Relationship Id="rId5" Type="http://schemas.openxmlformats.org/officeDocument/2006/relationships/hyperlink" Target="https://www.aladin.co.kr/shop/wproduct.aspx?ItemId=182421450" TargetMode="External"/><Relationship Id="rId10" Type="http://schemas.openxmlformats.org/officeDocument/2006/relationships/hyperlink" Target="https://yeomko.tistory.com/37" TargetMode="External"/><Relationship Id="rId4" Type="http://schemas.openxmlformats.org/officeDocument/2006/relationships/hyperlink" Target="https://www.youtube.com/watch?v=yNt3NnbsIzQ&amp;list=PLsri7w6p16vtEz_J1G7HQG-Rm8vpZPtPS&amp;index=1" TargetMode="External"/><Relationship Id="rId9" Type="http://schemas.openxmlformats.org/officeDocument/2006/relationships/hyperlink" Target="http://contents.kocw.or.kr/KOCW/document/2014/Hallym/hanyoungwook/14.pdf" TargetMode="External"/><Relationship Id="rId14" Type="http://schemas.openxmlformats.org/officeDocument/2006/relationships/hyperlink" Target="https://mansoostat.tistory.com/13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BKYh9ix6Cw" TargetMode="External"/><Relationship Id="rId4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앤디 필드의 유쾌한 R 통계학 - YES24">
            <a:extLst>
              <a:ext uri="{FF2B5EF4-FFF2-40B4-BE49-F238E27FC236}">
                <a16:creationId xmlns:a16="http://schemas.microsoft.com/office/drawing/2014/main" id="{36AFE250-A38F-49F8-8EF3-66F09D97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22" y="400788"/>
            <a:ext cx="2885549" cy="37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oogle Shape;64;gbf9ebb5319_0_18">
            <a:extLst>
              <a:ext uri="{FF2B5EF4-FFF2-40B4-BE49-F238E27FC236}">
                <a16:creationId xmlns:a16="http://schemas.microsoft.com/office/drawing/2014/main" id="{EC6BD045-6406-4406-BC83-AEE43565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317550"/>
              </p:ext>
            </p:extLst>
          </p:nvPr>
        </p:nvGraphicFramePr>
        <p:xfrm>
          <a:off x="2431497" y="4268494"/>
          <a:ext cx="7329000" cy="2324642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7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기초 통계 스터디 조별 발표 세션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&gt;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2021.04.05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한국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IT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교육원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자율주행자동차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ADAS 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실무</a:t>
                      </a:r>
                      <a:endParaRPr sz="24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모집단과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Sample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평균은 다르다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뚜렷한 증거가 있을 때 주장하고자 하는 가설로 차이가 있다는 것이 기본개념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양측 가설과 단측 가설로 나눌 수 있다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- 7 -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9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값이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귀무가설에서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지정한 값보다 크거나 작을 수 있는 가설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양측가설과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- 8 -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9CCD9FB-4AE6-454D-A17B-45E25771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71" y="3984170"/>
            <a:ext cx="1562318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ECD45-6EFE-4540-B091-F5AC15D2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36" y="2852491"/>
            <a:ext cx="5590024" cy="29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이전 데이터와 비교해 달라진 점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모수값이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귀무가설에서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지정한 값보다 크다 혹은 작다 처럼 한쪽 방향으로만 진술되는 가설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단측가설과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- 9 -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3490407-BCE7-46F9-8C28-CB9338A6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76" y="3984170"/>
            <a:ext cx="1486107" cy="1724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7FCE29-D885-4EE9-86FE-CF91A7EE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36515"/>
            <a:ext cx="2864872" cy="29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주제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카페에서 파는 커피용량이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200ml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적다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커피의 용량은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200ml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대립가설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커피의 용량은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200ml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적다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단측검정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- 10 -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9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종의 오류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귀무가설이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옳은데도 기각하게 되는 오류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종의 오류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귀무가설이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옳지 않은데도 채택하는 오류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 오류 확률의 최대 허용치를 미리 특정 값으로 지정해 놓고 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 오류의 확률을 가장 작게 하는 검정 방법이 일반적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검정통계량과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기각역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- 12 -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8">
            <a:extLst>
              <a:ext uri="{FF2B5EF4-FFF2-40B4-BE49-F238E27FC236}">
                <a16:creationId xmlns:a16="http://schemas.microsoft.com/office/drawing/2014/main" id="{E33E1C1C-C937-46A6-AB93-87CD8CC6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1577824"/>
            <a:ext cx="4581676" cy="4803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E8C7F-4486-4F3B-A53E-DA1954217F46}"/>
              </a:ext>
            </a:extLst>
          </p:cNvPr>
          <p:cNvSpPr txBox="1"/>
          <p:nvPr/>
        </p:nvSpPr>
        <p:spPr>
          <a:xfrm>
            <a:off x="4935311" y="1717976"/>
            <a:ext cx="700072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검정통계량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관찰된 표본으로부터 구하는 통계량으로 분포가 가설에서 주어지는 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모수에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의존한다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가설의 진위를 판단하는 수단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기각역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 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검정통계량의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분포에서 유의수준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크기에 해당하는 영역으로 계산된 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검정통계량의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유의성을 판정하는 기준이 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DE50E398-1262-49D4-AE2B-6DAEC838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581" y="2814940"/>
            <a:ext cx="2197553" cy="1582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F4D89-111C-4ABF-8B31-A7663FC58529}"/>
              </a:ext>
            </a:extLst>
          </p:cNvPr>
          <p:cNvSpPr txBox="1"/>
          <p:nvPr/>
        </p:nvSpPr>
        <p:spPr>
          <a:xfrm>
            <a:off x="6369353" y="449459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검정통계량 수식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B9C64-71F9-4EDA-8543-5188C1586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654" y="3055745"/>
            <a:ext cx="4273548" cy="1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유의수준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표본평균이 모평균과 같은데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표본평균이 모평균과 다르다 라고 선택하는 오류를 범할 허용한계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0.01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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의료 계통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0.05 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논문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0.10 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사회과학 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신뢰도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검정하려는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귀무가설이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참인 경우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이를 옳다고 판단하는 확률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 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유의수준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(</a:t>
                      </a:r>
                      <a:r>
                        <a:rPr lang="en-US" sz="2400" b="0" i="0" u="none" strike="noStrike" noProof="0" dirty="0"/>
                        <a:t>α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 결정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5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유의확률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(p-Value)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귀무가설이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맞다고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가정할때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 얻은 결과보다 극단적인 결과가 실제로 관측될 확률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          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 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유의확률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- 14 -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AF0F32BD-A9C5-470E-BDB6-76FC97AA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3" y="3393620"/>
            <a:ext cx="1822601" cy="1316566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3122AC3-B73F-4D8C-866C-5DD4C740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50" y="2928117"/>
            <a:ext cx="2743200" cy="3175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A2F1E-E1DF-4C3A-ABF1-77C5256103D3}"/>
              </a:ext>
            </a:extLst>
          </p:cNvPr>
          <p:cNvSpPr txBox="1"/>
          <p:nvPr/>
        </p:nvSpPr>
        <p:spPr>
          <a:xfrm>
            <a:off x="491067" y="29947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아래 수식을 통해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나온값을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366C6-EA31-4CEF-A411-0A74F10AC2CB}"/>
              </a:ext>
            </a:extLst>
          </p:cNvPr>
          <p:cNvSpPr txBox="1"/>
          <p:nvPr/>
        </p:nvSpPr>
        <p:spPr>
          <a:xfrm>
            <a:off x="7928426" y="405190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정규 분포도에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대입을하고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  -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대입한값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p-value가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C5F0F-D810-49F1-8FEE-204CF45ABFDE}"/>
              </a:ext>
            </a:extLst>
          </p:cNvPr>
          <p:cNvSpPr txBox="1"/>
          <p:nvPr/>
        </p:nvSpPr>
        <p:spPr>
          <a:xfrm>
            <a:off x="4721850" y="610325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정규 분포도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6BC23E-8E94-473F-9D26-50289BA8F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76" y="4976174"/>
            <a:ext cx="4273548" cy="1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/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303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두 평균의 비교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6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□ 검정의 종류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표본집단의 크기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’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분산 값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’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따른 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∙ z-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단일표본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 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 독립표본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∙ t-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단일표본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독립표본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대응표본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분산 값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’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따른 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∙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카이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제곱 검정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단일모집단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∙ F-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 독립모집단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- 15 -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297860" y="4168877"/>
            <a:ext cx="570271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53190" y="5378229"/>
            <a:ext cx="2275993" cy="74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☞회귀분석</a:t>
            </a:r>
          </a:p>
        </p:txBody>
      </p:sp>
    </p:spTree>
    <p:extLst>
      <p:ext uri="{BB962C8B-B14F-4D97-AF65-F5344CB8AC3E}">
        <p14:creationId xmlns:p14="http://schemas.microsoft.com/office/powerpoint/2010/main" val="13023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101826280"/>
              </p:ext>
            </p:extLst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53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가설 설정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두 평균의 비교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로지스틱 회귀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804891797"/>
              </p:ext>
            </p:extLst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□ 비모수검정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순위검정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Mann-Whitney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순위검정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Wilcoxon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Kruskal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-Wallis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H-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Freidman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반복측정검정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- 16 -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58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□ 사후검정 및 다중비교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분산분석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Tukey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HSD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카이제곱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중앙값 검정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Bonferroni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교정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Scheffe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방법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▷ 어디서든 효과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(look-elsewhere effect)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- 17 -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20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07657" y="1526465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□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분포에 의한 검정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 평균차이 검정 방법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- 18 -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113" y="2421038"/>
            <a:ext cx="1114174" cy="307777"/>
          </a:xfrm>
          <a:prstGeom prst="rect">
            <a:avLst/>
          </a:prstGeom>
          <a:noFill/>
          <a:ln w="444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632" y="3047292"/>
            <a:ext cx="1770993" cy="52322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분산의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동질성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등분산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)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365" y="3931166"/>
            <a:ext cx="1655380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한 표본 평균 검정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5364" y="4395849"/>
            <a:ext cx="165538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두 표본 평균 검정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364" y="5322521"/>
            <a:ext cx="165538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다표본 평균 검정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366" y="5885614"/>
            <a:ext cx="1655380" cy="4693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이원분산분석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(Two-way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Anova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885023" y="3324530"/>
            <a:ext cx="530982" cy="52395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자료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변환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9819" y="3931165"/>
            <a:ext cx="165538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Student 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48757" y="4393739"/>
            <a:ext cx="163644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독립표본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 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8757" y="4847144"/>
            <a:ext cx="163644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대응표본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 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9820" y="5322520"/>
            <a:ext cx="1655381" cy="4693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일원분산분석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(One-way </a:t>
            </a: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Anova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)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2742" y="5406599"/>
            <a:ext cx="165538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다중비교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9300" y="3044287"/>
            <a:ext cx="1770993" cy="52322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비모수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3788" y="4354576"/>
            <a:ext cx="165538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두 표본 평균 검정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3788" y="5281248"/>
            <a:ext cx="165538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다표본 평균 검정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3790" y="5760261"/>
            <a:ext cx="165538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Friendman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의 검정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7181" y="4352466"/>
            <a:ext cx="215415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Mann-Whitney U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7181" y="4805871"/>
            <a:ext cx="299909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Wilcoxon Paired-sample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57181" y="5307931"/>
            <a:ext cx="1655381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Kruskal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-Wallis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00655" y="5298544"/>
            <a:ext cx="1655381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Tukey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-Type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다중비교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4143" y="3585405"/>
            <a:ext cx="0" cy="2604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32636" y="3578017"/>
            <a:ext cx="1610" cy="2331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1"/>
          </p:cNvCxnSpPr>
          <p:nvPr/>
        </p:nvCxnSpPr>
        <p:spPr>
          <a:xfrm>
            <a:off x="394143" y="4084612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889" y="4541811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890" y="5477228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8887" y="6181423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0745" y="4093449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286004" y="4540136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75493" y="5486071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67352" y="5559637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32635" y="4503350"/>
            <a:ext cx="299527" cy="2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7" idx="1"/>
          </p:cNvCxnSpPr>
          <p:nvPr/>
        </p:nvCxnSpPr>
        <p:spPr>
          <a:xfrm>
            <a:off x="6240400" y="5430801"/>
            <a:ext cx="293388" cy="4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8" idx="1"/>
          </p:cNvCxnSpPr>
          <p:nvPr/>
        </p:nvCxnSpPr>
        <p:spPr>
          <a:xfrm flipV="1">
            <a:off x="6240400" y="5898761"/>
            <a:ext cx="293390" cy="3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98055" y="4503350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3"/>
            <a:endCxn id="31" idx="1"/>
          </p:cNvCxnSpPr>
          <p:nvPr/>
        </p:nvCxnSpPr>
        <p:spPr>
          <a:xfrm flipV="1">
            <a:off x="8189170" y="5434889"/>
            <a:ext cx="268011" cy="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02925" y="5449285"/>
            <a:ext cx="1854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290148" y="2590398"/>
            <a:ext cx="1" cy="43286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114407" y="2583293"/>
            <a:ext cx="1" cy="43286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" idx="1"/>
          </p:cNvCxnSpPr>
          <p:nvPr/>
        </p:nvCxnSpPr>
        <p:spPr>
          <a:xfrm flipV="1">
            <a:off x="1269128" y="2574927"/>
            <a:ext cx="2358985" cy="5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765932" y="2590907"/>
            <a:ext cx="2358985" cy="5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154625" y="3179777"/>
            <a:ext cx="4034675" cy="3005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164343" y="3538912"/>
            <a:ext cx="719528" cy="487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015300" y="3585405"/>
            <a:ext cx="8828" cy="200746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" idx="3"/>
          </p:cNvCxnSpPr>
          <p:nvPr/>
        </p:nvCxnSpPr>
        <p:spPr>
          <a:xfrm flipV="1">
            <a:off x="2022977" y="3771749"/>
            <a:ext cx="939807" cy="738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89995" y="2239646"/>
            <a:ext cx="42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예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43883" y="2219679"/>
            <a:ext cx="81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아니요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470" y="3632262"/>
            <a:ext cx="42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예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42963" y="3276039"/>
            <a:ext cx="81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아니요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73269" y="2882704"/>
            <a:ext cx="5843745" cy="366751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검정력 강함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163016" y="2882703"/>
            <a:ext cx="5843745" cy="366751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검정력 약함</a:t>
            </a:r>
          </a:p>
        </p:txBody>
      </p:sp>
    </p:spTree>
    <p:extLst>
      <p:ext uri="{BB962C8B-B14F-4D97-AF65-F5344CB8AC3E}">
        <p14:creationId xmlns:p14="http://schemas.microsoft.com/office/powerpoint/2010/main" val="36192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검정의 정의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또는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Student 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분산이나 표준편차를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알지 못할 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모집단에서 얻은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표본으로부터 추정된 분산이나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추정된 표준편차를 가지고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분포에 의거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하여 검정하는 방법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(1/2)?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자유도에 따라 형태가 달라지는 가족분포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(family distribution)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평균이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이고 좌우대칭의 분포인 정규분포이고 표준편차가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큰 분포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검정과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- 19 -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20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(2/2)?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자유도에 따른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분포의 형태는 자유도의 값이 커질수록 즉 ∞에 가까우면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분포는 표준정규분포 즉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Z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분포에 가까워지게 됨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검정과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- 20 -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8"/>
          <a:stretch/>
        </p:blipFill>
        <p:spPr>
          <a:xfrm>
            <a:off x="1269092" y="3672210"/>
            <a:ext cx="2591825" cy="2086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3501" y="5891511"/>
            <a:ext cx="2163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 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확률밀도함수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89" y="3672210"/>
            <a:ext cx="3261472" cy="20869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3652" y="5796769"/>
            <a:ext cx="235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정규분포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확률밀도함수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917" y="4417569"/>
            <a:ext cx="216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◀ 검정색 그래프가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표준정규분포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561" y="4437066"/>
            <a:ext cx="216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◀ 빨간색 그래프가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표준정규분포</a:t>
            </a:r>
          </a:p>
        </p:txBody>
      </p:sp>
    </p:spTree>
    <p:extLst>
      <p:ext uri="{BB962C8B-B14F-4D97-AF65-F5344CB8AC3E}">
        <p14:creationId xmlns:p14="http://schemas.microsoft.com/office/powerpoint/2010/main" val="76805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가설검정과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R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코드소스실행을 통해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도출된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이용해서 가설검정을 할 시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값과 유의수준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el-G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; 0.1/0.05/0.01)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값의 비교를 통해 검정 가능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값에 따른 귀무가설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또는 대립가설 채택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▶ 도출된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〈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유의수준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el-G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☞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 기각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대립가설 채택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▷ 도출된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〉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유의수준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el-G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☞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 유지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대립가설 기각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가설의 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71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대략적 이해를 위한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그래프 상의 적용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▶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 〈 </a:t>
            </a:r>
            <a:r>
              <a:rPr kumimoji="0" lang="el-G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(=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0.05) ☞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노란 영역 내에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영역 존재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▷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 〉 </a:t>
            </a:r>
            <a:r>
              <a:rPr kumimoji="0" lang="el-G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(=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0.05) ☞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노란 영역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+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흰색 영역 내에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영역 존재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- 22 -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4" y="3985928"/>
            <a:ext cx="3340143" cy="17387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573567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실행으로 도출된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값에 의거하여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존재한다고 볼 수 있는 영역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노란색 영역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▶의 경우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☞ </a:t>
            </a:r>
            <a:r>
              <a:rPr kumimoji="0" lang="ko-KR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귀무가설 기각</a:t>
            </a:r>
            <a:endParaRPr kumimoji="0" lang="en-US" altLang="ko-KR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   </a:t>
            </a:r>
            <a:r>
              <a:rPr kumimoji="0" lang="ko-KR" altLang="en-US" sz="12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대립가설 채택</a:t>
            </a:r>
            <a:endParaRPr kumimoji="0" lang="en-US" altLang="ko-KR" sz="12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91944" y="4730614"/>
            <a:ext cx="762373" cy="755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91944" y="4721921"/>
            <a:ext cx="2065656" cy="7960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56842" y="3556284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실행으로 도출된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값에 의거하여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존재한다고 볼 수 있는 영역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흰색 영역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▷의 경우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☞ </a:t>
            </a:r>
            <a:r>
              <a:rPr kumimoji="0" lang="ko-KR" altLang="en-US" sz="12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귀무가설 유지</a:t>
            </a:r>
            <a:endParaRPr kumimoji="0" lang="en-US" altLang="ko-KR" sz="12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   </a:t>
            </a:r>
            <a:r>
              <a:rPr kumimoji="0" lang="ko-KR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대립가설 기각</a:t>
            </a:r>
            <a:endParaRPr kumimoji="0" lang="en-US" altLang="ko-KR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903159" y="4698408"/>
            <a:ext cx="1452608" cy="32831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79063" y="5707704"/>
            <a:ext cx="2958126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&lt;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양측검정의 경우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&gt;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37" y="3929883"/>
            <a:ext cx="3340143" cy="177272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466146" y="5688268"/>
            <a:ext cx="2958126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&lt;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우측 단측검정의 경우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64297" y="3578824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실행으로 도출된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값에 의거하여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존재한다고 볼 수 있는 영역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노란색 영역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▶의 경우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☞ </a:t>
            </a:r>
            <a:r>
              <a:rPr kumimoji="0" lang="ko-KR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귀무가설 기각</a:t>
            </a:r>
            <a:endParaRPr kumimoji="0" lang="en-US" altLang="ko-KR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   </a:t>
            </a:r>
            <a:r>
              <a:rPr kumimoji="0" lang="ko-KR" altLang="en-US" sz="12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대립가설 채택</a:t>
            </a:r>
            <a:endParaRPr kumimoji="0" lang="en-US" altLang="ko-KR" sz="12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56241" y="4727178"/>
            <a:ext cx="1862919" cy="6977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021139" y="3561541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실행으로 도출된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값에 의거하여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P-Value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존재한다고 볼 수 있는 영역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흰색 영역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▷의 경우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☞ </a:t>
            </a:r>
            <a:r>
              <a:rPr kumimoji="0" lang="ko-KR" altLang="en-US" sz="12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귀무가설 유지</a:t>
            </a:r>
            <a:endParaRPr kumimoji="0" lang="en-US" altLang="ko-KR" sz="12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   </a:t>
            </a:r>
            <a:r>
              <a:rPr kumimoji="0" lang="ko-KR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대립가설 기각</a:t>
            </a:r>
            <a:endParaRPr kumimoji="0" lang="en-US" altLang="ko-KR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  <a:sym typeface="Arial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924954" y="4703665"/>
            <a:ext cx="1595111" cy="17097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427779" y="460353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610853" y="4270871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l-G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α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14723" y="4307659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l-G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α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/2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  <a:sym typeface="Arial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454189" y="466134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42159" y="465083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42513" y="4323422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l-GR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  <a:sym typeface="Arial"/>
              </a:rPr>
              <a:t>α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Arial"/>
              </a:rPr>
              <a:t>/2 </a:t>
            </a:r>
          </a:p>
        </p:txBody>
      </p:sp>
    </p:spTree>
    <p:extLst>
      <p:ext uri="{BB962C8B-B14F-4D97-AF65-F5344CB8AC3E}">
        <p14:creationId xmlns:p14="http://schemas.microsoft.com/office/powerpoint/2010/main" val="370241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정의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분산을 알지 못할 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「모집단에서 추출된 표본의 평균」 과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「연구자가 이론적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경험적 배경으로 설정한 수」 를 비교 검정하는 방법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47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- 24 -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93188" y="2329841"/>
          <a:ext cx="11200524" cy="3808608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92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표본을 통한 고혈압환자군의 평균적 수축기혈압 예측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08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고혈압환자들의 수축기혈압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은 평균적으로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 알려져 있음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고혈압환자들로 구성된 하나의 모집단이 있음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모집단으로부터 표본을 추출하여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단일표본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모집단의 평균적 수축기혈압도 동일하게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일지 어떨지 해석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626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- 25 -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 평균 수축기 혈압도 동일하게 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 평균 수축기 혈압은 동일한 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아니다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“1.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0.0007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작게 나옴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모집단의 평균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SBP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는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 아니라고 할 수 있다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기각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채택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9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444010118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91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가설 설정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94362740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독립표본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검정의 정의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각기 다른 두 모집단의 속성인 평균을 비교하기 위하여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모집단으로부터 표본들을 각각 독립적으로 추출한 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각 표본의 평균들을 비교해서 모집단의 유사성을 검정하는 방법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Z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검정과 유사한 방법으로 보이지만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독립표본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검정은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모집단의 분산을 알지 못한 상태에서 표본의 평균을 가지고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모집단을 비교하기에 표준오차의 계산이 상이함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(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Two-independent-samples T-test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- 26 -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79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Two-independent-samples T-test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- 27 -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69388" y="2279736"/>
          <a:ext cx="11200524" cy="3883069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9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각기 다른 치료를 받은 두 그룹 간의 수축기혈압 유사성 유무 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077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라는 치료를 받은 그룹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G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1 30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명이 있음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B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라는 치료를 받은 그룹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G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2 30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명이 있음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A, B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각각을 모집단으로 하는 두 독립표본을 추출하여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독립표본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A, B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모집단 간에 수축기혈압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서로 다를지 같을지 해석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독립표본 </a:t>
            </a: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- 28 -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그룹 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간에 수축기혈압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다르지 않다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그룹 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간에 수축기혈압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다르다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“2.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0.7391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크게 나옴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두 집단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평균은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다르다고 할 수 없다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유지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기각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32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대응표본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검정의 정의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알지 못하는 각기 다른 두 모집단의 속성인 평균을 비교하기 위하여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두 모집단으로부터 표본들을 추출하여 표본의 평균들을 비교함으로써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평균을 비교하는 통계적 방법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두 모집단에서 추출된 표본들은 서로 대응적 또는 종속적인 것이어야 함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(Two-matched-pair-samples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- 29 -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56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대응표본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(Two-matched-pair-samples T-test)</a:t>
                      </a: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- 30 -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93188" y="2279737"/>
          <a:ext cx="11200524" cy="3958225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62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 받기 전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받은 후의 몸무게 차이</a:t>
                      </a:r>
                      <a:endParaRPr lang="en-US" altLang="ko-KR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597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 대상자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그룹의 몸무게를 측정함</a:t>
                      </a:r>
                      <a:endParaRPr lang="en-US" altLang="ko-KR" sz="24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그 대상자 그룹에게 방사선 치료를 받게 함 </a:t>
                      </a:r>
                      <a:endParaRPr lang="en-US" altLang="ko-KR" sz="24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그후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동일 대상자 그룹의 몸무게를 다시 측정한 후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  <a:endParaRPr lang="en-US" altLang="ko-KR" sz="24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대상자 그룹의 몸무게가 방사선치료 받기 전과 받은 후 차이가 있는지 해석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10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○ 『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대응표본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』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예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방사선치료를 받은 후에 받기 전의 몸무게와 차이는 없다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방사선치료를 받은 후에 받기 전의 몸무게와 차이가 있다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“3.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0.0005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작게 나옴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받기 전과 받은 후 몸무게의</a:t>
                      </a:r>
                      <a:endParaRPr lang="en-US" altLang="ko-KR" sz="20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각 평균은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다르다고 할 수 있다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기각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채택</a:t>
                      </a:r>
                      <a:r>
                        <a:rPr lang="en-US" altLang="ko-KR" sz="20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5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33615709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유투브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https://youtu.be/9ivx2lKFa2k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D6EB0E71-CFC6-47C5-8A44-08F5EC7436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19655" y="1470497"/>
            <a:ext cx="8731869" cy="49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6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87930583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T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유투브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https://youtu.be/3UmdTCxq52k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id="{77229F47-7830-47E7-B17A-E912FE308B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32358" y="1508473"/>
            <a:ext cx="8596842" cy="48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02447"/>
            <a:ext cx="11964000" cy="5247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참고자료 및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자료출처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세종대학교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미래교육원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경영학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주인교수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노경섭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  <a:hlinkClick r:id="rId4"/>
              </a:rPr>
              <a:t>https://www.youtube.com/watch?v=yNt3NnbsIzQ&amp;list=PLsri7w6p16vtEz_J1G7HQG-Rm8vpZPtPS&amp;index=1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앤디 필드의 유쾌한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R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통계학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  <a:hlinkClick r:id="rId5"/>
              </a:rPr>
              <a:t>https://www.aladin.co.kr/shop/wproduct.aspx?ItemId=182421450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데이터사이언스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를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 위한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통계학입문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  <a:hlinkClick r:id="rId6"/>
              </a:rPr>
              <a:t>https://pabi.smartlearn.io/courses/course-v1:POSTECH+DSB112+P2101/about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가설설정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 참고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pdf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자료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7"/>
              </a:rPr>
              <a:t>http://contents.kocw.or.kr/contents4/document/lec/2013/Konkuk/Choijaeheon/6.pdf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가설검정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t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분포 참고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pdf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/>
                <a:cs typeface="Arial"/>
                <a:sym typeface="Arial"/>
              </a:rPr>
              <a:t>자료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8"/>
              </a:rPr>
              <a:t>http://contents.kocw.net/KOCW/document/2016/ust/jusejong/7.pdf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9"/>
              </a:rPr>
              <a:t>http://contents.kocw.or.kr/KOCW/document/2014/Hallym/hanyoungwook/14.pdf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검정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,p-value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참고 블로그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0"/>
              </a:rPr>
              <a:t>https://yeomko.tistory.com/37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1"/>
              </a:rPr>
              <a:t>https://brunch.co.kr/@jihoonleeh9l6/34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통계적방법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나무위키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2"/>
              </a:rPr>
              <a:t>https://namu.wiki/w/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2"/>
              </a:rPr>
              <a:t>통계적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2"/>
              </a:rPr>
              <a:t>%20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방법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스튜던트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 위키백과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3"/>
              </a:rPr>
              <a:t>https://ko.wikipedia.org/wiki/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3"/>
              </a:rPr>
              <a:t>스튜던트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3"/>
              </a:rPr>
              <a:t>_t_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3"/>
              </a:rPr>
              <a:t>분포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정규분포 위키백과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3"/>
              </a:rPr>
              <a:t>https://ko.wikipedia.org/wiki/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3"/>
              </a:rPr>
              <a:t>정규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3"/>
              </a:rPr>
              <a:t>_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3"/>
              </a:rPr>
              <a:t>분포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14"/>
              </a:rPr>
              <a:t>https://mansoostat.tistory.com/13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참고자료 및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자료출처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76995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- 32 -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8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/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 err="1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상관분석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6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특성을 알고자 하는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연구의 대상이 되는 모든 개체들의 전체 집합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특성을 나타내는 값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연구를 위해서 모집단에서 추출된 일부 값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표본의 특성을 나타내는 결과치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모집단과 표본설정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0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 변수로 측정된 두 변수간의 선형 관계를 분석하는 기법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x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증가함에 따라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도 증가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감소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되는지를 분석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상관분석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개념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정의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50" y="5929375"/>
            <a:ext cx="118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https://sooupforlee.tistory.com/entry/SPSS-%EB%A6%AC%EC%84%9C%EC%B9%98-11-%EC%83%81%EA%B4%80%EA%B4%80%EA%B3%84-%EB%B6%84%EC%84%9D-correlation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60" y="3099027"/>
            <a:ext cx="8270980" cy="24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arenR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변수 중 적어도 하나의 변수는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정규분포일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것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정규성 검사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shapiro.test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기본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가정사항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5195615" y="3713602"/>
            <a:ext cx="974035" cy="687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1124" y="3143830"/>
            <a:ext cx="740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*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만약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변수 모두 정규성을 만족하지 못한다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39" y="4603074"/>
            <a:ext cx="11229098" cy="1154162"/>
          </a:xfrm>
          <a:prstGeom prst="rect">
            <a:avLst/>
          </a:prstGeom>
          <a:noFill/>
          <a:ln w="28575">
            <a:solidFill>
              <a:srgbClr val="D7013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Spearman, Kendall </a:t>
            </a:r>
            <a:r>
              <a:rPr kumimoji="0" lang="ko-KR" alt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상관계수</a:t>
            </a:r>
            <a:r>
              <a:rPr kumimoji="0" lang="en-US" altLang="ko-KR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=&gt; </a:t>
            </a:r>
            <a:r>
              <a: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정규성 검정에서 정규분포를 따르지 않거나 표본의 개수가 </a:t>
            </a:r>
            <a:r>
              <a:rPr kumimoji="0" lang="en-US" altLang="ko-KR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10</a:t>
            </a:r>
            <a:r>
              <a:rPr kumimoji="0" lang="ko-KR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 미만일 때 사용</a:t>
            </a:r>
          </a:p>
        </p:txBody>
      </p:sp>
    </p:spTree>
    <p:extLst>
      <p:ext uri="{BB962C8B-B14F-4D97-AF65-F5344CB8AC3E}">
        <p14:creationId xmlns:p14="http://schemas.microsoft.com/office/powerpoint/2010/main" val="3306728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74685"/>
            <a:ext cx="11964000" cy="5069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2)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두 변수 간에는 선형적인 관계일 것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(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분석을 실시하기 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반드시 두 변수간의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산점도를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통해 확인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!)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기본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baseline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가정사항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50" y="6081784"/>
            <a:ext cx="10990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https://m.blog.naver.com/PostView.nhn?blogId=y4769&amp;logNo=220227007641&amp;proxyReferer=https:%2F%2Fwww.google.com%2F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 descr="C:\Users\w\Desktop\발표자료 준비\relationshi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99" y="2719347"/>
            <a:ext cx="5615609" cy="3167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모서리가 둥근 사각형 설명선 2"/>
          <p:cNvSpPr/>
          <p:nvPr/>
        </p:nvSpPr>
        <p:spPr>
          <a:xfrm>
            <a:off x="8825947" y="3548269"/>
            <a:ext cx="2653748" cy="1331844"/>
          </a:xfrm>
          <a:prstGeom prst="wedgeRoundRectCallout">
            <a:avLst>
              <a:gd name="adj1" fmla="val -71864"/>
              <a:gd name="adj2" fmla="val 61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아래의 두개 표는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피어슨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상관분석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시행 불가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!!!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759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개의 확률 변수의 상관 정도를 나타내는 값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만약 하나의 값이 상승하는 경향을 보이면서 다른 값도 상승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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공분산 값은 양수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반대면 음수를 보임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공분산 값만으로는 상승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하강 경향을 알 수는 있으나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어느정도의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상관관계인지는 알 수 없음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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따라서 공분산을 표준화 시킨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상관계수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＂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를 통해 파악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" panose="05000000000000000000" pitchFamily="2" charset="2"/>
              </a:rPr>
              <a:t>!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공분산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(Covariance)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- 4-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50" y="6035617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https://ordo.tistory.com/21&gt;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14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두 변수의 선형적인 관계 정도를 나타냄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일반적으로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피어슨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상관계수를 의미</a:t>
            </a:r>
            <a:endParaRPr kumimoji="0" lang="en-US" altLang="ko-KR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피어슨</a:t>
            </a:r>
            <a:r>
              <a:rPr kumimoji="0" lang="ko-KR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상관계수 공식</a:t>
            </a:r>
            <a:endParaRPr kumimoji="0" lang="en-US" altLang="ko-KR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상관관계와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피어슨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상관계수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(Pearson Correlation Coefficient)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- 5 -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850" y="6035617"/>
            <a:ext cx="652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https://en.wikipedia.org/wiki/Pearson_correlation_coefficient&gt;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72904" y="3685782"/>
            <a:ext cx="4829728" cy="1507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4086" y="4085556"/>
                <a:ext cx="32302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,  </m:t>
                    </m:r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: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표본 집단의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x, y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값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</m:e>
                    </m:acc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: x, y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의 </a:t>
                </a: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값에대한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나눔스퀘어_ac Light" panose="020B0600000101010101"/>
                    <a:cs typeface="Arial"/>
                    <a:sym typeface="Arial"/>
                  </a:rPr>
                  <a:t> 평균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86" y="4085556"/>
                <a:ext cx="3230217" cy="707886"/>
              </a:xfrm>
              <a:prstGeom prst="rect">
                <a:avLst/>
              </a:prstGeom>
              <a:blipFill>
                <a:blip r:embed="rId4"/>
                <a:stretch>
                  <a:fillRect l="-2075" t="-4310" r="-188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04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상관관계와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피어슨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상관계수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(Pearson Correlation Coefficient)</a:t>
                      </a: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- 6 -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512005"/>
            <a:ext cx="832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https://astinaccounts.com/easy-accounting-how-to-use-excel-for-data-analytics/&gt;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20" y="1670894"/>
            <a:ext cx="6901428" cy="2080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0460" y="3920715"/>
            <a:ext cx="4681331" cy="2354491"/>
          </a:xfrm>
          <a:prstGeom prst="rect">
            <a:avLst/>
          </a:prstGeom>
          <a:noFill/>
          <a:ln w="28575">
            <a:solidFill>
              <a:srgbClr val="D7013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-1.0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-0.7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강한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음적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-0.7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-0.3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뚜렷한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음적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-0.3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-0.1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약한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음적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-0.1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+0.1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거의 무시될 수 있는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+0.1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+0.3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약한 양적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+0.3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+0.7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뚜렷한 양적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+0.7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과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+1.0 </a:t>
            </a:r>
            <a:r>
              <a:rPr kumimoji="0" lang="ko-KR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사이이면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강한 양적 </a:t>
            </a:r>
            <a:r>
              <a:rPr kumimoji="0" lang="ko-KR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선형관계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085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64;gbf9ebb5319_0_18">
            <a:extLst>
              <a:ext uri="{FF2B5EF4-FFF2-40B4-BE49-F238E27FC236}">
                <a16:creationId xmlns:a16="http://schemas.microsoft.com/office/drawing/2014/main" id="{24962DF8-6634-403D-9DEA-F4F0154CE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07649"/>
              </p:ext>
            </p:extLst>
          </p:nvPr>
        </p:nvGraphicFramePr>
        <p:xfrm>
          <a:off x="34898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분석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36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/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1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회귀분석의 개념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분석의 요소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다중 회귀 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모형 가정 및 검증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실습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</a:t>
                      </a: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을 이용한 회귀분석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/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분석이란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50" y="646611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*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https://ko.wikipedia.org/wiki/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정규분포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분석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(Regression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Analaysis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하나 이상의 독립변수들이 종속변수에 미치는 영향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추정할 수 있는 통계 기법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변수들 사이의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인과관계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밝히고 모형을 적합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(Fit)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하여 관심 있는 변수를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예측하거나 추론하기 위한 분석 방법이다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 변수와 종속변수의 개수 및 특성에 따라 단순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곡선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비선형 회귀로 분류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용어 정리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분석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(Regression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Analaysis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하나 이상의 독립변수들이 종속변수에 미치는 영향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추정할 수 있는 통계 기법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변수들 사이의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인과관계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밝히고 모형을 적합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(Fit)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하여 관심 있는 변수를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예측하거나 추론하기 위한 분석 방법이다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 변수와 종속변수의 개수 및 특성에 따라 단순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곡선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비선형 회귀로 분류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" name="Google Shape;82;p4">
            <a:extLst>
              <a:ext uri="{FF2B5EF4-FFF2-40B4-BE49-F238E27FC236}">
                <a16:creationId xmlns:a16="http://schemas.microsoft.com/office/drawing/2014/main" id="{6DCD4737-7B09-46C7-B92B-BC1D7EFB34AE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회귀분석의 요소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(x) 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영향을 주는 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설명변수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예측변수라고 명명될  수 있음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(y) 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영향을 받는 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반응변수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결과변수라고 명명될 수 있음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 집단에서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회귀식을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얻고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회귀식을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통해 도출한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예측값과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실제값의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차이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 확률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):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가설이 맞다는 전제 하에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표본에서 실제로 관측된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통계치와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같거나 더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극단적인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’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통계치가 관찰 될 확률이다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관찰된 데이터가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양립하는 정도를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0~1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사이의 수치로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표현한 것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작으면 작을수록 그 정도가 약해서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기각하는 근거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	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742169F3-D49C-48A8-B886-F9FAD3D35F32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6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어떤 사실이나 현상에 대한 법칙이나 결과를 얻어내기 위해 연구모델을 설계하는 과정 중 하나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검정하고자 하는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모수에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대하여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대립가설로 설정한다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가설의 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- 2 -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13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계수의 추정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CCD7E248-E40B-4C36-9A4E-FA82CA3A4339}"/>
              </a:ext>
            </a:extLst>
          </p:cNvPr>
          <p:cNvSpPr/>
          <p:nvPr/>
        </p:nvSpPr>
        <p:spPr>
          <a:xfrm>
            <a:off x="114000" y="1476628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분석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(Regression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Analaysis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하나 이상의 독립변수들이 종속변수에 미치는 영향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추정할 수 있는 통계 기법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변수들 사이의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인과관계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밝히고 모형을 적합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(Fit)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하여 관심 있는 변수를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예측하거나 추론하기 위한 분석 방법이다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 변수와 종속변수의 개수 및 특성에 따라 단순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곡선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비선형 회귀로 분류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82;p4">
            <a:extLst>
              <a:ext uri="{FF2B5EF4-FFF2-40B4-BE49-F238E27FC236}">
                <a16:creationId xmlns:a16="http://schemas.microsoft.com/office/drawing/2014/main" id="{D455D6D9-1930-48C1-999F-89C6E8FC603F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계수는 최소제곱법을 사용하여 추정한다</a:t>
            </a:r>
            <a:endParaRPr kumimoji="0" lang="en-US" altLang="ko-KR" sz="2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최소제곱법이란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회귀분석에서 꼭 필요한 개념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자료에 가장 잘 맞는 선을 찾는 방법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방법을 통해 최량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적합선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(line of best fit)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찾는다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여기서 잘 맞는 선이란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관측된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자료점에서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이탈도가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가장 작은 직선그래프이다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측정값을 기초로 하여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제곱합을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만들고 그것을 최소로 하는 값을 구하여 측정결과를 처리하는 방법으로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오차 제곱의 합이 가장 작은 해를 구하는 것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의미한다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9" name="Google Shape;128;gbf9ebb5319_0_42">
            <a:extLst>
              <a:ext uri="{FF2B5EF4-FFF2-40B4-BE49-F238E27FC236}">
                <a16:creationId xmlns:a16="http://schemas.microsoft.com/office/drawing/2014/main" id="{D85C092F-45C6-4C9C-9803-AC1B4F636680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947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671620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모델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4" name="Google Shape;128;gbf9ebb5319_0_42">
            <a:extLst>
              <a:ext uri="{FF2B5EF4-FFF2-40B4-BE49-F238E27FC236}">
                <a16:creationId xmlns:a16="http://schemas.microsoft.com/office/drawing/2014/main" id="{75127070-060D-4522-A884-F94C3F17AF2E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82;p4"/>
          <p:cNvSpPr/>
          <p:nvPr/>
        </p:nvSpPr>
        <p:spPr>
          <a:xfrm>
            <a:off x="114000" y="1220230"/>
            <a:ext cx="11964000" cy="5579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 = b0 + b1X + e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X 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독립변수의 값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종속변수의 값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b0 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절편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(Intercept)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으로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상수값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(R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함수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lm()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함수로 피팅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b1: X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기울기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(slope)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b0,b1 :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파라미터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(Parameter)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 계수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(Coefficient)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라고도 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Wingdings 2" panose="05020102010507070707" pitchFamily="18" charset="2"/>
              </a:rPr>
              <a:t>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파라미터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예측을 수행할 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모델에 의해 요구되어지는 값들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e :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오차항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(Error Term)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으로 원래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값과 예측한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Y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값의 차이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=&gt;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오차가 최소화되는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b0,b1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최소제곱법을 이용하여 피팅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데이터사이언스에서 다루는 예측 모형에서는 우리가 모든 데이터를 갖고 있다고 가정하지 않는다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갖고 있는 데이터가 빅데이터라고 하더라도 그 많은 데이터가 전체를 설명하지 못한다는 것을 가정하고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그렇기 때문에 오차가 포함되어있다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849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적합도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82;p4">
                <a:extLst>
                  <a:ext uri="{FF2B5EF4-FFF2-40B4-BE49-F238E27FC236}">
                    <a16:creationId xmlns:a16="http://schemas.microsoft.com/office/drawing/2014/main" id="{26401F46-A54D-4969-889D-46A7DD4DB9D4}"/>
                  </a:ext>
                </a:extLst>
              </p:cNvPr>
              <p:cNvSpPr/>
              <p:nvPr/>
            </p:nvSpPr>
            <p:spPr>
              <a:xfrm>
                <a:off x="111450" y="1491597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적합도는 모형이 자료에서 벗어난 정도로 표현한다</a:t>
                </a:r>
                <a:r>
                  <a:rPr kumimoji="0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ko-KR" sz="2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R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: </a:t>
                </a: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결정계수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0~1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사이의 숫자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0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에 가까울수록 작은 설명력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1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에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가까울수록 큰 설명력을 가진다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ko-KR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ko-KR" sz="16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R</m:t>
                          </m:r>
                        </m:e>
                        <m:sup>
                          <m:r>
                            <a:rPr kumimoji="0" lang="en-US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p>
                      <m:r>
                        <a:rPr kumimoji="0" lang="en-US" altLang="ko-KR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𝑆𝑆𝑅</m:t>
                          </m:r>
                          <m:d>
                            <m:dPr>
                              <m:ctrlP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회귀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제곱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합</m:t>
                              </m:r>
                            </m:e>
                          </m:d>
                        </m:num>
                        <m:den>
                          <m:r>
                            <a:rPr kumimoji="0" lang="en-US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𝑆𝑆𝑇</m:t>
                          </m:r>
                          <m:r>
                            <a:rPr kumimoji="0" lang="en-US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총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제곱합</m:t>
                              </m:r>
                            </m:e>
                          </m:d>
                        </m:den>
                      </m:f>
                      <m:r>
                        <a:rPr kumimoji="0" lang="en-US" altLang="ko-KR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예측종속변수값</m:t>
                                  </m:r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 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예측종속변수</m:t>
                                  </m:r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  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평균</m:t>
                                  </m:r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kumimoji="0" lang="ko-KR" altLang="ko-K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관측값</m:t>
                                  </m:r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 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예측된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kumimoji="0" lang="ko-KR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종속변수값</m:t>
                                  </m:r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SSE : 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오차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</a:t>
                </a:r>
                <a:b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</a:b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         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예측값과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실제값의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차이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오차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) 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제곱의 합</a:t>
                </a:r>
                <a:b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</a:b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          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 모형 평가에 많이 사용되는 지표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SST: 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전체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</a:t>
                </a:r>
                <a:b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</a:b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        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실젯값과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평균값의 차이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의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SST = SSE + SSR</a:t>
                </a:r>
                <a:b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</a:b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SSR: 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</a:t>
                </a: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        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예측값과</a:t>
                </a:r>
                <a:r>
                  <a: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평균값의 차이 </a:t>
                </a:r>
                <a:r>
                  <a:rPr kumimoji="0" lang="ko-KR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</a:t>
                </a: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1" name="Google Shape;82;p4">
                <a:extLst>
                  <a:ext uri="{FF2B5EF4-FFF2-40B4-BE49-F238E27FC236}">
                    <a16:creationId xmlns:a16="http://schemas.microsoft.com/office/drawing/2014/main" id="{26401F46-A54D-4969-889D-46A7DD4DB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491597"/>
                <a:ext cx="11964000" cy="4920343"/>
              </a:xfrm>
              <a:prstGeom prst="rect">
                <a:avLst/>
              </a:prstGeom>
              <a:blipFill>
                <a:blip r:embed="rId4"/>
                <a:stretch>
                  <a:fillRect l="-764" t="-124" b="-23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B362FB89-EE71-4282-BFA4-7DCCD8B146A4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6580682" y="3616961"/>
            <a:ext cx="389744" cy="194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25393" y="3177915"/>
                <a:ext cx="45645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간단하게 설명하면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SST</a:t>
                </a: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는 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Y </a:t>
                </a: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전체의 </a:t>
                </a:r>
                <a:r>
                  <a:rPr kumimoji="0" lang="ko-KR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제곱합이고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SSR</a:t>
                </a: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은 우리가 설명할 수 없는 차이를 뜻합니다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ko-KR" sz="1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R</m:t>
                        </m:r>
                      </m:e>
                      <m:sup>
                        <m:r>
                          <a:rPr kumimoji="0" lang="en-US" altLang="ko-KR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은 전체 </a:t>
                </a:r>
                <a:r>
                  <a:rPr kumimoji="0" lang="ko-KR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분산중에</a:t>
                </a: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나의 회귀 모형에 의해서</a:t>
                </a: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설명되는 부분이 </a:t>
                </a:r>
                <a:r>
                  <a:rPr kumimoji="0" lang="ko-KR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얼마만큼인지를</a:t>
                </a:r>
                <a:r>
                  <a: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계산한 것이라고 말할 수 있습니다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93" y="3177915"/>
                <a:ext cx="4564544" cy="1384995"/>
              </a:xfrm>
              <a:prstGeom prst="rect">
                <a:avLst/>
              </a:prstGeom>
              <a:blipFill>
                <a:blip r:embed="rId5"/>
                <a:stretch>
                  <a:fillRect l="-401" t="-439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15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적합도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82;p4">
                <a:extLst>
                  <a:ext uri="{FF2B5EF4-FFF2-40B4-BE49-F238E27FC236}">
                    <a16:creationId xmlns:a16="http://schemas.microsoft.com/office/drawing/2014/main" id="{DBA3D909-0843-4D3D-8891-C1A58E9D0CC7}"/>
                  </a:ext>
                </a:extLst>
              </p:cNvPr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F-value : </a:t>
                </a:r>
                <a:r>
                  <a:rPr kumimoji="0" lang="ko-KR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여러 표본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간 차이의 회귀성과 유의성을 나타내는 통계적 지표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회귀식의</a:t>
                </a:r>
                <a:r>
                  <a:rPr kumimoji="0" lang="ko-KR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설명력에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대한 수치이다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endParaRPr kumimoji="0" lang="en-US" altLang="ko-KR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   </m:t>
                      </m:r>
                      <m:r>
                        <m:rPr>
                          <m:sty m:val="p"/>
                        </m:rPr>
                        <a:rPr kumimoji="0" lang="en-US" altLang="ko-KR" sz="3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F</m:t>
                      </m:r>
                      <m:r>
                        <a:rPr kumimoji="0" lang="en-US" altLang="ko-KR" sz="3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ko-KR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kumimoji="0" lang="en-US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0" lang="ko-KR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kumimoji="0" lang="en-US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  <m:r>
                                <a:rPr kumimoji="0" lang="en-US" altLang="ko-KR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−2</m:t>
                              </m:r>
                            </m:den>
                          </m:f>
                        </m:den>
                      </m:f>
                      <m:r>
                        <a:rPr kumimoji="0" lang="en-US" altLang="ko-KR" sz="32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𝑀𝑆𝑅</m:t>
                          </m:r>
                        </m:num>
                        <m:den>
                          <m:r>
                            <a:rPr kumimoji="0" lang="en-US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𝑀𝑆𝐸</m:t>
                          </m:r>
                        </m:den>
                      </m:f>
                      <m:r>
                        <a:rPr kumimoji="0" lang="en-US" altLang="ko-KR" sz="32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평균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회귀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제곱</m:t>
                          </m:r>
                        </m:num>
                        <m:den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평균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오차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kumimoji="0" lang="ko-KR" altLang="ko-KR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제곱</m:t>
                          </m:r>
                        </m:den>
                      </m:f>
                    </m:oMath>
                  </m:oMathPara>
                </a14:m>
                <a:endParaRPr kumimoji="0" lang="ko-KR" altLang="ko-K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" name="Google Shape;82;p4">
                <a:extLst>
                  <a:ext uri="{FF2B5EF4-FFF2-40B4-BE49-F238E27FC236}">
                    <a16:creationId xmlns:a16="http://schemas.microsoft.com/office/drawing/2014/main" id="{DBA3D909-0843-4D3D-8891-C1A58E9D0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4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0A3CCAE5-C41A-4AF0-8139-D8F324B6542F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540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분석의 종류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877" y="6104163"/>
            <a:ext cx="4842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출처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http://m.ddaily.co.kr/m/m_article/?no=195642&gt;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36" y="4037931"/>
            <a:ext cx="2290972" cy="1921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078" y="3616961"/>
            <a:ext cx="152068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엔비디아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GPU -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Google Shape;82;p4">
            <a:extLst>
              <a:ext uri="{FF2B5EF4-FFF2-40B4-BE49-F238E27FC236}">
                <a16:creationId xmlns:a16="http://schemas.microsoft.com/office/drawing/2014/main" id="{113FC9FE-ED62-4C59-9D7B-8A49D8C8668C}"/>
              </a:ext>
            </a:extLst>
          </p:cNvPr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개이며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종속변수와의 관계가 직선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K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개이며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종속변수와의 관계가 선형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차 함수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독립변수와 종속변수와의 관계가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차 함수 이상인 단계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개일 경우에는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차 함수 이상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곡선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개이며 종속변수와의 관계가 곡선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종속변수가 범주형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(2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진 변수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 경우 적용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 및 다중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회귀로 확장 가능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비선형 회귀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회귀식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모양이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선형관계로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이뤄져 있지 않은 모형</a:t>
            </a:r>
          </a:p>
        </p:txBody>
      </p: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34F0A34F-1B34-43A5-B23E-D82B31A74F72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7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회귀분석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분석이란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/>
              <p:nvPr/>
            </p:nvSpPr>
            <p:spPr>
              <a:xfrm>
                <a:off x="803150" y="2111487"/>
                <a:ext cx="107330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-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두개 이상의 독립 변수들과 하나의 종속 변수의 관계를 분석하는 기법으로 단순 회귀 분석을 </a:t>
                </a: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확장한것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많은 개념들이 비슷하지만 다르다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endParaRPr kumimoji="0" lang="en-US" altLang="ko-KR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-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단순회귀분석보다는 추가적인 독립변수를 도입함으로써 오차항의 값을 줄여 분석 내용을 향상시킬 수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-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 모형에서 독립변수가 추가된다는 것은 분석 그래프의 차원이 증가함을 의미하기때문에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3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차원이상의 그래프이다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3429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Char char="-"/>
                  <a:tabLst/>
                  <a:defRPr/>
                </a:pPr>
                <a:r>
                  <a:rPr kumimoji="0" lang="ko-KR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다중회귀모형은 독립변수들의 선형적 결합으로 종속변수를 예측</a:t>
                </a:r>
                <a:r>
                  <a:rPr kumimoji="0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kumimoji="0" lang="ko-KR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설명</a:t>
                </a:r>
                <a:r>
                  <a:rPr kumimoji="0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)</a:t>
                </a:r>
                <a:r>
                  <a:rPr kumimoji="0" lang="ko-KR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하는 통계기법</a:t>
                </a:r>
                <a:r>
                  <a:rPr kumimoji="0" lang="ko-KR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이다</a:t>
                </a: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3429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다중 회귀 모형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Y</m:t>
                    </m:r>
                    <m:r>
                      <a:rPr kumimoji="0" lang="en-US" altLang="ko-KR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𝛽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𝛽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𝛽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+…++</m:t>
                    </m:r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𝛽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𝑋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2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Char char="-"/>
                  <a:tabLst/>
                  <a:defRPr/>
                </a:pP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" y="2111487"/>
                <a:ext cx="10733000" cy="4832092"/>
              </a:xfrm>
              <a:prstGeom prst="rect">
                <a:avLst/>
              </a:prstGeom>
              <a:blipFill>
                <a:blip r:embed="rId3"/>
                <a:stretch>
                  <a:fillRect l="-795" r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98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5692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동시 입력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(All possible regressions)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회귀식의 추정 방법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263850" y="2251870"/>
            <a:ext cx="5029100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연구자가 고려하는 모든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독립변수들을 한꺼번에 넣고 분석하는 방법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다른 독립변수들이 통제된 상태에서 특정 독립변수의 영향력을 알 수 있음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연구자가 고려하는 모든 독립변수들이 동시에 종속 변수를 설명하는 정도를 나타냄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" name="Google Shape;82;p4">
            <a:extLst>
              <a:ext uri="{FF2B5EF4-FFF2-40B4-BE49-F238E27FC236}">
                <a16:creationId xmlns:a16="http://schemas.microsoft.com/office/drawing/2014/main" id="{575ED1BA-A45F-45E9-BCCB-519AED990108}"/>
              </a:ext>
            </a:extLst>
          </p:cNvPr>
          <p:cNvSpPr/>
          <p:nvPr/>
        </p:nvSpPr>
        <p:spPr>
          <a:xfrm>
            <a:off x="6096000" y="1523999"/>
            <a:ext cx="5979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단계적 입력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StepWise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524A-1847-4CA6-B56D-E433F438F0FB}"/>
              </a:ext>
            </a:extLst>
          </p:cNvPr>
          <p:cNvSpPr txBox="1"/>
          <p:nvPr/>
        </p:nvSpPr>
        <p:spPr>
          <a:xfrm>
            <a:off x="6299200" y="2256235"/>
            <a:ext cx="5390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다른 변수들이 회귀식에 존재할 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 변수에 영향력이 있는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변수들만을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회귀식에 포한 시키는 방식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설명력이 높은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(p-value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가장 작은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변수의 순으로 회귀식에 포함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전 단계에서 회귀식에 포함된 독립 변수들도 나중에 들어오는 변수 때문에 설명력이 매우 낮아지면 회귀식에서 제거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 변수를 설명하는 데에 있어서 설명력이 어느정도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이상되는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변수들로만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구성된 회귀식을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발견하는데에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유용하다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558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5692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후진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(Backward)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회귀식의 추정 방법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502062" y="2251870"/>
            <a:ext cx="479088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모든 독립 변수를 모두 포함 한 상태에서 기여도가 적은 변수부터 하나씩 빼기 시작한다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모델에 남아있는 변수들의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p-value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유의수준 이하가 될 때 까지 삭제하는 방법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" name="Google Shape;82;p4">
            <a:extLst>
              <a:ext uri="{FF2B5EF4-FFF2-40B4-BE49-F238E27FC236}">
                <a16:creationId xmlns:a16="http://schemas.microsoft.com/office/drawing/2014/main" id="{575ED1BA-A45F-45E9-BCCB-519AED990108}"/>
              </a:ext>
            </a:extLst>
          </p:cNvPr>
          <p:cNvSpPr/>
          <p:nvPr/>
        </p:nvSpPr>
        <p:spPr>
          <a:xfrm>
            <a:off x="6096000" y="1523999"/>
            <a:ext cx="59794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전진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(Forward)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4524A-1847-4CA6-B56D-E433F438F0FB}"/>
              </a:ext>
            </a:extLst>
          </p:cNvPr>
          <p:cNvSpPr txBox="1"/>
          <p:nvPr/>
        </p:nvSpPr>
        <p:spPr>
          <a:xfrm>
            <a:off x="6299200" y="2256235"/>
            <a:ext cx="539073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수가 하나도 포함되지 않은 모델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(NULL model)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로부터 출발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값에 가장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큰기여를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하는 변수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(p-value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가장 작은 변수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순서대로 하나씩 더해가는 방법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060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모집단에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대한  기본 가정들이 충족된다는 가정하에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				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최소제곱법을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이용하여 표본회귀선을 도출할 수 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분석의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최소제곱법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B0C896-8525-4933-8525-4234AB5DB3B9}"/>
              </a:ext>
            </a:extLst>
          </p:cNvPr>
          <p:cNvSpPr txBox="1"/>
          <p:nvPr/>
        </p:nvSpPr>
        <p:spPr>
          <a:xfrm>
            <a:off x="803150" y="2754505"/>
            <a:ext cx="1073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식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66C4C-EC04-4EE6-AE67-BA6719A660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5887" y="2870769"/>
            <a:ext cx="2867025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F2245-DAB9-4E72-A70C-1DEBF1A4EE20}"/>
              </a:ext>
            </a:extLst>
          </p:cNvPr>
          <p:cNvSpPr txBox="1"/>
          <p:nvPr/>
        </p:nvSpPr>
        <p:spPr>
          <a:xfrm>
            <a:off x="803150" y="4539608"/>
            <a:ext cx="10733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다중회귀분석은 기본식이 달라지기 때문에 식이 많이 복잡해진다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학술적으로 들어가면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최소제곱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식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F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식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R2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식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다 달라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져서 유의미하지만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통계적으로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활용할때에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기본적인 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같기에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의미하는 바는 같다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그래서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식에대한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나열은 생략한다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238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아카이케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정보기준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(AIC)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분석의 적합도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/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모형에 변수를 추가할수록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 점점 커지는 점을 보완하기 위해 나온 개념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모형에 예측 변수가 많을수록 벌점을 준다는 특징이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AIC</m:t>
                      </m:r>
                      <m: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n</m:t>
                      </m:r>
                      <m:func>
                        <m:funcPr>
                          <m:ctrlPr>
                            <a:rPr kumimoji="0" lang="ko-KR" altLang="ko-KR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ln</m:t>
                          </m:r>
                        </m:fName>
                        <m:e>
                          <m:r>
                            <a:rPr kumimoji="0" lang="en-US" altLang="ko-KR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ko-KR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kumimoji="0" lang="en-US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kumimoji="0" lang="en-US" altLang="ko-K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)+2</m:t>
                      </m:r>
                      <m:r>
                        <a:rPr kumimoji="0" lang="en-US" altLang="ko-K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𝑘</m:t>
                      </m:r>
                    </m:oMath>
                  </m:oMathPara>
                </a14:m>
                <a:endParaRPr kumimoji="0" lang="ko-K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SSE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는 </a:t>
                </a: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오차제곱합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n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은 모형 사례 수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k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는 예측 변수 개수이다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k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가 늘어나면 늘어날수록 값이 커진다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이를 통해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다중 회귀 분석에서 모형의 변수가 많아져도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합리적으로 통계를 낼 수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blipFill>
                <a:blip r:embed="rId3"/>
                <a:stretch>
                  <a:fillRect l="-511" r="-1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6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모집단의 특성에 대한 통계적 가설을 모집단으로부터 추출한 표본을 사용하여 검토하는 통계적 추론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통계적 유의성을 검정하는 것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7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아카이케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정보기준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(AIC)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회귀 분석의 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/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모형에 변수를 추가할수록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 점점 커지는 점을 보완하기 위해 나온 개념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모형에 예측 변수가 많을수록 벌점을 준다는 특징이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AIC</m:t>
                      </m:r>
                      <m: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ko-KR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n</m:t>
                      </m:r>
                      <m:func>
                        <m:funcPr>
                          <m:ctrlPr>
                            <a:rPr kumimoji="0" lang="ko-KR" altLang="ko-KR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ln</m:t>
                          </m:r>
                        </m:fName>
                        <m:e>
                          <m:r>
                            <a:rPr kumimoji="0" lang="en-US" altLang="ko-KR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ko-KR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kumimoji="0" lang="en-US" altLang="ko-KR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kumimoji="0" lang="en-US" altLang="ko-K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)+2</m:t>
                      </m:r>
                      <m:r>
                        <a:rPr kumimoji="0" lang="en-US" altLang="ko-K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𝑘</m:t>
                      </m:r>
                    </m:oMath>
                  </m:oMathPara>
                </a14:m>
                <a:endParaRPr kumimoji="0" lang="ko-K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SSE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는 </a:t>
                </a: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오차제곱합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n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은 모형 사례 수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k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는 예측 변수 개수이다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k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가 늘어나면 늘어날수록 값이 커진다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이를 통해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다중 회귀 분석에서 모형의 변수가 많아져도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합리적으로 통계를 낼 수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B0C896-8525-4933-8525-4234AB5D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0" y="2111487"/>
                <a:ext cx="10733000" cy="3499548"/>
              </a:xfrm>
              <a:prstGeom prst="rect">
                <a:avLst/>
              </a:prstGeom>
              <a:blipFill>
                <a:blip r:embed="rId3"/>
                <a:stretch>
                  <a:fillRect l="-511" r="-1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770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3312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분석은 회귀선을 그리는게 전부가 아니다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데이터가 신뢰할 수 있는 모형인지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회귀분석에 적합한 데이터인지 확인하는 과정이 필수적이다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회귀분석을 하려면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데이터가 선형성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정상성의 가정을 만족시킬 수 있어야한다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정상성이란 무엇일까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전제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5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독립변수의 각 수준에서 종속변수의 분포의 평균은 직선상에 위치한다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즉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모형은 종속변수와 독립변수들이 선형적 관계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(linear relationship)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갖는다고 가정될 수 있을 때 사용된다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선형적이란 말은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독립변수의 변화에 따라 종속변수도 일정 크기로 변화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한다는 뜻이다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잔차의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산점도를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통하여 선형성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파악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 회귀 모형의 경우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). 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종속변수들은 통계적으로 독립적이여야 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x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와 오차항이 통계적으로 상호 독립적이며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잔차는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자기상관이 없어야 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잔차의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산점도를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통하여 잔차들이 일정한 경향성 없이 일정하게 분포되었는지 확인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하기위해서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통계량으로는 더빈 왓슨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(Durbin-Watson)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 실시한다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A36916-CF57-4E20-922A-D3AFC1837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9376" y="5050302"/>
            <a:ext cx="533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33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독립변수의 모든 값에 대해 오차들의 분산이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일정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해야한다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정상성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잔차항이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정규 분포를 이뤄야 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샤피로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윌크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검정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콜모고로프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스미르노프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적합성 검정을 이용하여 검정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주로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시각화를 통함 검정 기법으로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Q-Q Plot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사용한다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50787F-5523-4B24-A167-2F9CF42D69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589" y="3320323"/>
            <a:ext cx="4601211" cy="2635977"/>
          </a:xfrm>
          <a:prstGeom prst="rect">
            <a:avLst/>
          </a:prstGeom>
        </p:spPr>
      </p:pic>
      <p:pic>
        <p:nvPicPr>
          <p:cNvPr id="9" name="그림 8" descr="https://mblogthumb-phinf.pstatic.net/MjAxODAyMjJfMjM5/MDAxNTE5MzA1NzU1MDky.Qq3Hh1ts_zb6_vamTRD6rl7ramVAuVcOaTpQE26pqRUg.eVXIWlgRMihEPcKkXisLhjqvwKGr3CeS75kvyJxErAYg.PNG.kjihoon0914/image.png?type=w800">
            <a:extLst>
              <a:ext uri="{FF2B5EF4-FFF2-40B4-BE49-F238E27FC236}">
                <a16:creationId xmlns:a16="http://schemas.microsoft.com/office/drawing/2014/main" id="{230AA6B8-8869-4431-9F74-BDB1812088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4229100"/>
            <a:ext cx="3263899" cy="2155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26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8116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 공선성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모형의 일부 예측변수가 다른 예측변수와 상관되어 있을 때 발생하는 조건이다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통계의 가정과는 관계없지만 다중회귀 결과를 해석할 때 중요하다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중대한 다중공산성은 회귀계수의 분산을 증가시켜 불안정하고 해석이 어렵게 만들어 문제가 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중대한 다중공산성 문제를 해결하기 위해 높은 상관 관계가 있는 예측변수를 모형에서 제거하는 방법을 사용한다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이러한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다중공선성을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알아내기 위해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검정을 사용한다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모형의 전제</a:t>
                      </a:r>
                      <a:endParaRPr sz="24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95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263850" y="1577759"/>
            <a:ext cx="560355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단순선형 회귀 분석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독립변수와 종속변수 간의 선형성 검증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선형성 검증을 위해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산점도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활용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 종류에 따른 가정 검증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다중선형 회귀 분석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모형 가정인 선형성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정상성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다중공선성을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모두 만족하는지 검증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5F4E43-D94D-49FB-905B-3838EA21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3429000"/>
            <a:ext cx="3461077" cy="28490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273EF-341A-4F63-91E6-A5D021B8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384" y="3517900"/>
            <a:ext cx="3243983" cy="24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4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77759"/>
            <a:ext cx="118116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적합한 모형을 선택한 후에 이것이 적절한지 확인한다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모형 검증</a:t>
                      </a:r>
                      <a:endParaRPr sz="24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7FF583-A1B5-4001-94B4-BFE931148486}"/>
              </a:ext>
            </a:extLst>
          </p:cNvPr>
          <p:cNvSpPr txBox="1"/>
          <p:nvPr/>
        </p:nvSpPr>
        <p:spPr>
          <a:xfrm>
            <a:off x="826976" y="2408882"/>
            <a:ext cx="499001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7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모형이 통계적으로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유의미한가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8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F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 확인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유의수준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5%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F-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값이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작으면 추정된 회귀식은 통계적으로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유의하다고 볼 수 있음</a:t>
            </a:r>
          </a:p>
          <a:p>
            <a:pPr marL="285750" marR="0" lvl="7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회귀계수들이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유의미한가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7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해당 계수의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통계량과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p-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 또는 이들의 신뢰구간 확인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4FB31-9535-4502-AD78-5FA3DDBC4777}"/>
              </a:ext>
            </a:extLst>
          </p:cNvPr>
          <p:cNvSpPr txBox="1"/>
          <p:nvPr/>
        </p:nvSpPr>
        <p:spPr>
          <a:xfrm>
            <a:off x="6375012" y="2408882"/>
            <a:ext cx="51478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7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모형이 데이터를 잘 적합하고 있는가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7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잔차를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그래프로 그리고 회귀진단을 한다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7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데이터가 가정을 만족 시키는가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7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비상관성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정상성 가정을 만족시켜야 함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7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모형이 얼마나 설명력을 갖는가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7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결정계수를 확인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결정계수는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0~1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가지며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높은 값을 가질수록 추정된 회귀식의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설명력이 높다</a:t>
            </a:r>
          </a:p>
          <a:p>
            <a:pPr marL="0" marR="0" lvl="7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319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263850" y="1577759"/>
                <a:ext cx="583215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○"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 직선의 적합도 검토</a:t>
                </a:r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결정계수</a:t>
                </a:r>
                <a14:m>
                  <m:oMath xmlns:m="http://schemas.openxmlformats.org/officeDocument/2006/math">
                    <m:r>
                      <a:rPr kumimoji="0" lang="en-US" altLang="ko-KR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𝑅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US" altLang="ko-KR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를 통해 추정된 회귀식이 얼마나 타당한지 검토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한다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결정계수가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1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에 가까울수록 회귀 모형이 자료를 잘 설명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한 것이다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이것으로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독립변수가 종속변수 변동의 몇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%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를 설명하는지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알 수 있다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ko-KR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다변량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회귀 분석에서는 독립변수의 수가 많아지면 결정계수가 높아지므로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독립변수가 유의하든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유의하지 않든 독립변수의 수가 많아지면 결정계수가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높아지는 단점이 있음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-&gt;AIC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로 보완</a:t>
                </a:r>
                <a:endParaRPr kumimoji="0" lang="ko-KR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ko-KR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0" y="1577759"/>
                <a:ext cx="5832150" cy="4920343"/>
              </a:xfrm>
              <a:prstGeom prst="rect">
                <a:avLst/>
              </a:prstGeom>
              <a:blipFill>
                <a:blip r:embed="rId3"/>
                <a:stretch>
                  <a:fillRect l="-1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 직선의 적합도 검토 및 모형의 통계적 유의성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모형 가정 및 검증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실습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82;p4">
            <a:extLst>
              <a:ext uri="{FF2B5EF4-FFF2-40B4-BE49-F238E27FC236}">
                <a16:creationId xmlns:a16="http://schemas.microsoft.com/office/drawing/2014/main" id="{D94F13A6-0238-40D9-98A8-86DC8A552106}"/>
              </a:ext>
            </a:extLst>
          </p:cNvPr>
          <p:cNvSpPr/>
          <p:nvPr/>
        </p:nvSpPr>
        <p:spPr>
          <a:xfrm>
            <a:off x="6324602" y="1577759"/>
            <a:ext cx="5603548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모형의 통계적 유의성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모형의 통계적 유의성은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통계량으로 확인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할 수 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유의수준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5%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하에서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F-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통계량의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작으면 추정된 회귀식은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통계적으로 유의하다고 볼 수 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통계량이 크면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작아지고 이렇게 되면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귀무가설을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기각하므로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모형이 유의하다고 결론 지을 수 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428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96093"/>
            <a:ext cx="11964000" cy="533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lm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() :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모형을 수행하는 함수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lm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 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함수는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linear regression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핵심으로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회귀분석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단일 계층 분석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 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공분산 분석에 이용할 수 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3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lm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(formula, data, subset, weights,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na.action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method = "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qr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...)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– lm()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함수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42B5A3-587A-4784-86C7-50AF041A447C}"/>
              </a:ext>
            </a:extLst>
          </p:cNvPr>
          <p:cNvSpPr txBox="1"/>
          <p:nvPr/>
        </p:nvSpPr>
        <p:spPr>
          <a:xfrm>
            <a:off x="733704" y="2915178"/>
            <a:ext cx="83300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formula : 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적용할 모델의 내용으로 보기를 들자면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x ~ 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data : 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적용할 모델의 변수를 포함하는 선택적 데이터프레임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 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리스트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 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또는 환경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subset : fitting process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사용될 관측치의 서브 세트를 지정하는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optional vector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weights : fitting process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사용될 가중치의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optional vector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0B4B50-8295-4D32-98A8-F7C284E3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99" y="4978594"/>
            <a:ext cx="4896443" cy="1210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D6C05-9CB0-4946-80DD-47228768E8E0}"/>
              </a:ext>
            </a:extLst>
          </p:cNvPr>
          <p:cNvSpPr/>
          <p:nvPr/>
        </p:nvSpPr>
        <p:spPr>
          <a:xfrm>
            <a:off x="1386899" y="4978594"/>
            <a:ext cx="2883877" cy="30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CD2B98-1A5B-4B2E-8391-0AD39A333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55" y="4186557"/>
            <a:ext cx="3511846" cy="1946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204B5-BF4B-4B93-94AB-9A3E5F161B5F}"/>
              </a:ext>
            </a:extLst>
          </p:cNvPr>
          <p:cNvSpPr txBox="1"/>
          <p:nvPr/>
        </p:nvSpPr>
        <p:spPr>
          <a:xfrm>
            <a:off x="8165763" y="618889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△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으로 그린 회귀선</a:t>
            </a:r>
          </a:p>
        </p:txBody>
      </p:sp>
    </p:spTree>
    <p:extLst>
      <p:ext uri="{BB962C8B-B14F-4D97-AF65-F5344CB8AC3E}">
        <p14:creationId xmlns:p14="http://schemas.microsoft.com/office/powerpoint/2010/main" val="1310228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Residual :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분포에 대한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기술통계치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값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Residual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45" y="2668249"/>
            <a:ext cx="7866375" cy="2989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82944" y="2956137"/>
            <a:ext cx="5173418" cy="55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3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통계적 가설 검정 절차는 5가지의 절차를 거칩니다.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1. 유의수준의 결정, 귀무가설과 대립가설 설정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2. 검정통계량 설정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3. 기각역의 설정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4. 검정통계량 계산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/>
                <a:cs typeface="Arial"/>
                <a:sym typeface="Arial"/>
              </a:rPr>
              <a:t>5. 통계적인 의사결정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가설검정의 절차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- 4 -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84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Coefficients :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모형에서 사용되는 회귀계수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          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 분석에 의해 계산된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절편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(Intercept)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와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7D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각 독립변수의 기울기 값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Coefficients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44" y="3348612"/>
            <a:ext cx="9456012" cy="19853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47232" y="4364862"/>
            <a:ext cx="1519443" cy="3578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232" y="4765346"/>
            <a:ext cx="1519443" cy="357864"/>
          </a:xfrm>
          <a:prstGeom prst="rect">
            <a:avLst/>
          </a:prstGeom>
          <a:noFill/>
          <a:ln>
            <a:solidFill>
              <a:srgbClr val="007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925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Significance stars(*) :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계산된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값에 따라 별표로 나타내는 중요도 수준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                               ***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높은 중요도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*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낮은 중요도 의미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Significance stars(*)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51" y="2914803"/>
            <a:ext cx="9104998" cy="2664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29931" y="4246972"/>
            <a:ext cx="839449" cy="71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0058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Multiple R-squared :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결정계수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모델에 의하여 해석되는 예측의 </a:t>
            </a:r>
            <a:r>
              <a:rPr kumimoji="0" lang="ko-KR" altLang="ko-KR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변동량으로</a:t>
            </a: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모델의 적합성을 평가하는 척도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최고치이므로 </a:t>
            </a: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가까운 값이 최적 </a:t>
            </a:r>
            <a:r>
              <a:rPr kumimoji="0" lang="ko-KR" altLang="ko-KR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모델임</a:t>
            </a:r>
            <a:endParaRPr kumimoji="0" lang="ko-KR" altLang="ko-KR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Multiple R-squared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49" y="3096094"/>
            <a:ext cx="7857811" cy="32360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1749" y="5642561"/>
            <a:ext cx="3376247" cy="29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497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Adjusted R-squared :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수정된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결정계수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수정된 결정계수는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독립변수의 개수가 많아짐에 따라 무조건 증가하는 결정계수의 문제점을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보완한 통계량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으로 회귀 모형에 적합하지 않은 변수를 투입 시 이에 대한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Penalty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부여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하는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특징을 가진다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Adjusted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 R-squared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42" y="3183618"/>
            <a:ext cx="8420518" cy="29892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966" y="5522082"/>
            <a:ext cx="3707842" cy="2998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031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60000"/>
                  <a:buFont typeface="나눔스퀘어_ac Bold" panose="020B0600000101010101" pitchFamily="50" charset="-127"/>
                  <a:buChar char="○"/>
                  <a:tabLst/>
                  <a:defRPr/>
                </a:pP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F-static :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회귀 모형의 적합성을 나타내는 데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위 검정 통계량을 이용해서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F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값으로 회귀모형 자체를 신뢰할 수 있는지를 판단함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F-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통계량은 모집단 분산이 서로 동일하다고 가정되는 두모집단으로부터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표본 크기가 각각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n1,n2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인 독립적인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2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개의 표본을 추출하였을 때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 2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개의 표본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ko-KR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의 비율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ko-KR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</m:t>
                        </m:r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e>
                      <m:sup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)</a:t>
                </a:r>
                <a:r>
                  <a:rPr kumimoji="0" lang="ko-KR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F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값이 클수록 두 집단간 분산의 차이가 존재한다는 의미이다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즉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,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두 표본들이 관계없는 집단이라는 정도이다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 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3"/>
                <a:stretch>
                  <a:fillRect l="-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F-statistics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797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F-statistic: 14.73 on 4(SSR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자유도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p) and 45 DF(SSE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자유도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n-p-1),  p-value: 9.133e-08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위의 그림에서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F-statistic: 99.59 on 1 and 198 DF,  p-value: &lt; 2.2e-16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만약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이상일 경우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회귀선은 모형에 부적합하다는 뜻이다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그러므로 위의 그림은 적합하다고 해석할 수 있다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F- statistics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355DCA1-7DF6-4DF4-8122-3531F44C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11" y="1879133"/>
            <a:ext cx="6761024" cy="13061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89B82A-D81C-437E-9AFC-E23BE39BA634}"/>
              </a:ext>
            </a:extLst>
          </p:cNvPr>
          <p:cNvSpPr/>
          <p:nvPr/>
        </p:nvSpPr>
        <p:spPr>
          <a:xfrm>
            <a:off x="2893777" y="2694103"/>
            <a:ext cx="6585630" cy="40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452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Residuals vs Fitted </a:t>
                      </a:r>
                      <a:endParaRPr lang="ko-KR" altLang="en-US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4" y="2232297"/>
            <a:ext cx="5086585" cy="3503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6282" y="3141505"/>
            <a:ext cx="6023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종속변수와 독립변수가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선형관계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있으면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잔차와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예측치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사이에 어떤 체계적인 관계가 있으면 안된다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그래서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그래프의 기울기가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0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일수록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이상적임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599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629880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Normal Q-Q plot</a:t>
                      </a:r>
                      <a:r>
                        <a:rPr lang="en-US" altLang="ko-KR" sz="2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2260879"/>
            <a:ext cx="6017030" cy="4049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3280" y="2982055"/>
            <a:ext cx="56146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표준화된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probablity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plot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반응변수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정규분포하면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잔차도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정규분포하고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평균은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0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정규성 가정을 만족한다면 이 그래프의 점들은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45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각도의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직선위에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있어야한다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626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scale Location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1" y="1824349"/>
            <a:ext cx="5747206" cy="4381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987" y="2906952"/>
            <a:ext cx="557395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분산이 일정하다는 가정을 만족한다면 이 그림에서 수평선 주위의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random band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형태로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나타나야한다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그래서 이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그림이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random band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하다면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등분산성을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만족한다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2217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en-US" altLang="ko-KR" sz="2400" b="1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Residuals vs Leverage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1891523"/>
            <a:ext cx="5762196" cy="4239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3714" y="3214728"/>
            <a:ext cx="539406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주의를 기울여야하는 관찰치에대한 정보를 제공한다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.y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축인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레버리지가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크면 비정상적인 값으로 추정한다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이상치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지레점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영향관측치등을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Cook's distance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라는 </a:t>
            </a:r>
            <a:r>
              <a:rPr kumimoji="0" lang="ko-KR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통계치로</a:t>
            </a:r>
            <a:r>
              <a:rPr kumimoji="0" lang="ko-KR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보여준다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 </a:t>
            </a:r>
            <a:endParaRPr kumimoji="0" lang="ko-KR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9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가설검정에 대한 예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어느 과자제품의 용량표기에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200g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이라 표기되어 있는데 질소 없이 순수하게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200g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새로 개발한 전자제품이 과거의 같은 라인의 제품보다 전성비가 좋은 것이 사실인가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가설에 대한 답을 주는 것이 가설검정이다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표본을 통해 모집단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모수에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대한 두 가지 가설을 놓고 통계적 의사결정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</a:t>
            </a: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- 5 -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146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나눔스퀘어_ac Bold" panose="020B0600000101010101" pitchFamily="50" charset="-127"/>
              <a:buChar char="○"/>
              <a:tabLst/>
              <a:defRPr/>
            </a:pP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잔차의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산점도를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통하여 잔차들이 일정한 경향성 없이 일정하게 분포되었는지 확인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하기위해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더빈 왓슨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(Durbin-Watson)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검정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실시한다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회귀분석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 해석 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 </a:t>
                      </a:r>
                      <a:r>
                        <a:rPr lang="ko-KR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더빈 왓슨</a:t>
                      </a:r>
                      <a:r>
                        <a:rPr lang="en-US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(Durbin-Watson) </a:t>
                      </a:r>
                      <a:r>
                        <a:rPr lang="ko-KR" altLang="ko-K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검정 </a:t>
                      </a:r>
                      <a:endParaRPr sz="20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 pitchFamily="50" charset="-127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분석의 요소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회귀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모형 가정 및 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6606" y="2208339"/>
            <a:ext cx="1142608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Durbin-Watson test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선형모델의 </a:t>
            </a:r>
            <a:r>
              <a:rPr kumimoji="0" lang="ko-KR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잔차가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자기상관관계가 있는지 여부를 확인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kumimoji="0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(H0)</a:t>
            </a:r>
            <a:r>
              <a:rPr kumimoji="0" lang="ko-KR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</a:t>
            </a:r>
            <a:r>
              <a:rPr kumimoji="0" lang="ko-KR" altLang="ko-KR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잔차들</a:t>
            </a:r>
            <a:r>
              <a:rPr kumimoji="0" lang="ko-KR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사이에 자기상관관계가 없다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즉 독립적이다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대립가설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(Ha)</a:t>
            </a:r>
            <a:r>
              <a:rPr kumimoji="0" lang="ko-KR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</a:t>
            </a:r>
            <a:r>
              <a:rPr kumimoji="0" lang="ko-KR" altLang="ko-KR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잔차가</a:t>
            </a:r>
            <a:r>
              <a:rPr kumimoji="0" lang="ko-KR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자기상관관계가 있다</a:t>
            </a: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0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에서 가까울수록 </a:t>
            </a:r>
            <a:r>
              <a:rPr kumimoji="0" lang="ko-KR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귀무가설을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기각할 수 있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즉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"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자기상관관계가 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"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라는 것을 의미한다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kumimoji="0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오차항의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독립성을 확인할 수 있는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DW(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더빈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왓슨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통계량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0 ~ 4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범위이며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2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근처의 값이 나와야 자기상관관계가 없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위의 코드 결과로 보자면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DW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값은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2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가까우며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p-value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는 유의수준을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이라고 하였을 때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0.9602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 매우 큰 수치이므로 대립가설이 기각된다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 </a:t>
            </a:r>
            <a:r>
              <a:rPr kumimoji="0" lang="ko-KR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귀무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가설이 채택되며 </a:t>
            </a:r>
            <a:r>
              <a:rPr kumimoji="0" lang="ko-KR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잔차들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사이에 </a:t>
            </a:r>
            <a:r>
              <a:rPr kumimoji="0" lang="ko-K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자기상관관계가 없음을 </a:t>
            </a:r>
            <a:r>
              <a:rPr kumimoji="0" lang="ko-K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알 수 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kumimoji="0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A8D27-F01D-499D-89FC-95608AF90C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837" y="4372481"/>
            <a:ext cx="10315226" cy="11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20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/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69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 err="1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로지스틱</a:t>
                      </a: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회귀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/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`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126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동전을 던져서 결과가 앞인가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메일을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수신받았는데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메일이 스팸메일인가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환자의 상태가 종양인가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암인가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44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14060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로지스틱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회귀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(Logistic Regression)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는 회귀를 사용하여 데이터가 어떤 범주에 속할 확률을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1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사이의 값으로 예측하고 그 확률에 따라 가능성이 더 높은 범주에 속하는 것으로 분류해주는 지도 학습 알고리즘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  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    ※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즉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kumimoji="0" lang="ko-KR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로지스틱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회</a:t>
            </a:r>
            <a:r>
              <a:rPr kumimoji="0" lang="ko-KR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귀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는 1,0 즉 (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이다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/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아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)로 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구별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분석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https://cdn.shortpixel.ai/client/q_glossy,ret_img,w_1017,h_467/http:/hleecaster.com/wp-content/uploads/2019/12/logre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" y="3429000"/>
            <a:ext cx="5085580" cy="287498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48930" y="5171382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일반 선형  회귀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32" name="Picture 8" descr="https://cdn.shortpixel.ai/client/q_glossy,ret_img,w_973,h_478/http:/hleecaster.com/wp-content/uploads/2019/12/logre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10" y="3428999"/>
            <a:ext cx="5085784" cy="28749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56914" y="517138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48930" y="5168089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일반 선형  회귀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6539" y="4727989"/>
            <a:ext cx="65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723" y="6383158"/>
            <a:ext cx="4942379" cy="387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참고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: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http://hleecaster.com/ml-logistic-regression-concept/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cs typeface="Arial"/>
                <a:sym typeface="Arial"/>
              </a:rPr>
              <a:t> &gt;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644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독립변수와 종속변수의 관계를 찾음으로써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새로운 독립변수의 집합이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주어졌을때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종속변수의 값을 예측할 수 있음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목적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0208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이항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     -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범주가 두개인 결과 변수 예측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다항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회귀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     - 2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 pitchFamily="50" charset="-127"/>
                <a:cs typeface="Arial"/>
                <a:sym typeface="Arial"/>
              </a:rPr>
              <a:t>개보다 많은 결과 변수 예측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이항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회귀와 다항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517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5143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Odds </a:t>
            </a:r>
          </a:p>
          <a:p>
            <a:pPr marL="5143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Logit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변환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5143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시그모이드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함수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로지스틱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회귀 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가지 요소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892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4"/>
              <p:cNvSpPr/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0000" rIns="91425" bIns="45700" anchor="t" anchorCtr="0">
                <a:noAutofit/>
              </a:bodyPr>
              <a:lstStyle/>
              <a:p>
                <a:pPr marL="457200" marR="0" lvl="3" indent="-4572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범주 </a:t>
                </a:r>
                <a:r>
                  <a:rPr kumimoji="0" lang="en-US" altLang="ko-KR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0</a:t>
                </a:r>
                <a:r>
                  <a:rPr kumimoji="0" lang="ko-KR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에 속할 확률 대비 범주 </a:t>
                </a:r>
                <a:r>
                  <a:rPr kumimoji="0" lang="en-US" altLang="ko-KR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1</a:t>
                </a:r>
                <a:r>
                  <a:rPr kumimoji="0" lang="ko-KR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에 속할 확률</a:t>
                </a:r>
                <a:endPara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 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EX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) 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게 임 아이템을 강화를 한다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.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           (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성공확률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80%, </a:t>
                </a:r>
                <a:r>
                  <a:rPr kumimoji="0" lang="ko-KR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실패확률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20%)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  </a:t>
                </a:r>
                <a:r>
                  <a:rPr kumimoji="0" lang="ko-KR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승산비</a:t>
                </a:r>
                <a:r>
                  <a:rPr kumimoji="0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Arial"/>
                    <a:sym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US" altLang="ko-KR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80%(</m:t>
                        </m:r>
                        <m:r>
                          <a:rPr kumimoji="0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성</m:t>
                        </m:r>
                        <m:r>
                          <a:rPr kumimoji="0" lang="ko-KR" alt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공</m:t>
                        </m:r>
                        <m:r>
                          <a:rPr kumimoji="0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확</m:t>
                        </m:r>
                        <m:r>
                          <a:rPr kumimoji="0" lang="ko-KR" alt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률</m:t>
                        </m:r>
                        <m:r>
                          <a:rPr kumimoji="0" lang="en-US" altLang="ko-KR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a:rPr kumimoji="0" lang="en-US" altLang="ko-KR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20%(</m:t>
                        </m:r>
                        <m:r>
                          <a:rPr kumimoji="0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실</m:t>
                        </m:r>
                        <m:r>
                          <a:rPr kumimoji="0" lang="ko-KR" alt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패</m:t>
                        </m:r>
                        <m:r>
                          <a:rPr kumimoji="0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확</m:t>
                        </m:r>
                        <m:r>
                          <a:rPr kumimoji="0" lang="ko-KR" alt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률</m:t>
                        </m:r>
                        <m:r>
                          <a:rPr kumimoji="0" lang="en-US" altLang="ko-KR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F497D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endPara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 ※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ko-KR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보다 크다는 것은 </a:t>
                </a:r>
                <a:r>
                  <a:rPr kumimoji="0" lang="ko-KR" alt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예측변수가</a:t>
                </a:r>
                <a:r>
                  <a:rPr kumimoji="0" lang="ko-KR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증가하면 결과가 발생할 승산도 증가한다</a:t>
                </a:r>
              </a:p>
            </p:txBody>
          </p:sp>
        </mc:Choice>
        <mc:Fallback xmlns="">
          <p:sp>
            <p:nvSpPr>
              <p:cNvPr id="82" name="Google Shape;82;p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" y="1523999"/>
                <a:ext cx="11964000" cy="4920343"/>
              </a:xfrm>
              <a:prstGeom prst="rect">
                <a:avLst/>
              </a:prstGeom>
              <a:blipFill>
                <a:blip r:embed="rId3"/>
                <a:stretch>
                  <a:fillRect l="-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Odds(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승산비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 ?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55" y="2682964"/>
            <a:ext cx="3143250" cy="8382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825420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odds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log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 앞에 붙인 형태를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Logit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변환이라고 함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Log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붙이면 형태가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선형형태로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바뀌고 수식도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간단해짐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  Logit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변환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562" y="1669322"/>
            <a:ext cx="3000375" cy="6858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3266" b="49544"/>
          <a:stretch/>
        </p:blipFill>
        <p:spPr>
          <a:xfrm>
            <a:off x="3938156" y="3096080"/>
            <a:ext cx="4333008" cy="1024350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2813348" y="5173105"/>
          <a:ext cx="6560204" cy="99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6" imgW="8315280" imgH="1257480" progId="Paint.Picture">
                  <p:embed/>
                </p:oleObj>
              </mc:Choice>
              <mc:Fallback>
                <p:oleObj name="비트맵 이미지" r:id="rId6" imgW="8315280" imgH="1257480" progId="Paint.Picture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3348" y="5173105"/>
                        <a:ext cx="6560204" cy="991921"/>
                      </a:xfrm>
                      <a:prstGeom prst="rect">
                        <a:avLst/>
                      </a:prstGeom>
                      <a:ln w="25400"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아래쪽 화살표 13"/>
          <p:cNvSpPr/>
          <p:nvPr/>
        </p:nvSpPr>
        <p:spPr>
          <a:xfrm>
            <a:off x="5619120" y="4264332"/>
            <a:ext cx="974035" cy="687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10155" y="5372100"/>
            <a:ext cx="863397" cy="6442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7277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확률을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사이로 커브 모양으로 나타내야 하는데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이걸 가능하게 해주는 게 바로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Sigmoid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함수다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시그모이드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함수는 결과 값을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0~1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사이의 값으로 변환해주는 역할만 한다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</a:p>
          <a:p>
            <a:pPr marL="4572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Odds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Sigmoid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함수에 넣어서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0~1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사이 값으로 변환해준다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</a:t>
                      </a:r>
                      <a:r>
                        <a:rPr lang="ko-KR" altLang="en-US" sz="2400" b="1" baseline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시그모이드</a:t>
                      </a: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함수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1" y="4514108"/>
            <a:ext cx="3816763" cy="883882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sp>
        <p:nvSpPr>
          <p:cNvPr id="4" name="직사각형 3"/>
          <p:cNvSpPr/>
          <p:nvPr/>
        </p:nvSpPr>
        <p:spPr>
          <a:xfrm>
            <a:off x="180723" y="6383158"/>
            <a:ext cx="55290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참고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: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https://shurain.net/personal-perspective/logistic-regression/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&gt;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80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모집단과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Sample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 평균은 같다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비교하는 값과 차이가 없다는 것을 기본개념으로 하는 가설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- 6 -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C3691ED-32AB-42B9-BEBE-1D7BAC1F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38" y="3952683"/>
            <a:ext cx="232442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가능도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-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가정된 분포에서 주어진 데이터가 나올 확률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계산과 편의를 위해 일반적으로 가능도함수에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로그함수를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씌어 사용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GLM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은 최소제곱법이 아닌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최대가능도추정법을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이용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로그 가능도</a:t>
                      </a:r>
                      <a:r>
                        <a:rPr lang="en-US" altLang="ko-KR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(Log-likelihood)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6" y="3797133"/>
            <a:ext cx="8296275" cy="1095375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8848042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로지스틱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회귀모형이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얼마나 데이터를 못 설명하는지에 대한 척도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어떤 모형의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a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의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최대로그우도에서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포화모형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b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의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최대로그우도를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뺀것에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-2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를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곱한것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카이제곱분포를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사용하기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때문에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이탈도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값의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유의성을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계산하기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쉽기 때문에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로그가능도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보다 더 많이 사용을 한다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이탈도가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낮을 수록 좋은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모형임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이탈도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66786" y="5629255"/>
                <a:ext cx="5543697" cy="5786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kumimoji="0" lang="ko-KR" altLang="en-US" sz="2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ko-KR" alt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이탈도</m:t>
                          </m:r>
                          <m:r>
                            <a:rPr kumimoji="0" lang="ko-KR" altLang="en-US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= −</m:t>
                          </m:r>
                          <m:r>
                            <a:rPr kumimoji="0" lang="ko-KR" altLang="en-US" sz="2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𝟐</m:t>
                          </m:r>
                          <m:r>
                            <a:rPr kumimoji="0" lang="ko-KR" altLang="en-US" sz="28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[</m:t>
                          </m:r>
                          <m:r>
                            <a:rPr kumimoji="0" lang="ko-KR" altLang="en-US" sz="2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𝐥𝐨𝐠</m:t>
                          </m:r>
                          <m:d>
                            <m:dPr>
                              <m:ctrlPr>
                                <a:rPr kumimoji="0" lang="ko-KR" altLang="en-US" sz="2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F497D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ko-KR" altLang="en-US" sz="2800" b="1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−</m:t>
                          </m:r>
                          <m:r>
                            <a:rPr kumimoji="0" lang="ko-KR" altLang="en-US" sz="28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1F497D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sym typeface="Arial"/>
                            </a:rPr>
                            <m:t>𝐥𝐨𝐠</m:t>
                          </m:r>
                          <m:d>
                            <m:dPr>
                              <m:ctrlPr>
                                <a:rPr kumimoji="0" lang="ko-KR" altLang="en-US" sz="28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1F497D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kumimoji="0" lang="ko-KR" alt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1F497D">
                                          <a:lumMod val="50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sym typeface="Arial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6" y="5629255"/>
                <a:ext cx="5543697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AIC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는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입력변수의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수가 증가한다고 항상 작아지지는 않으므로 가장 작은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AIC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를 가지는 모형을 선택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AIC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값은 낮을 수록 좋다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L</a:t>
            </a:r>
            <a:r>
              <a:rPr kumimoji="0" lang="en-US" altLang="ko-KR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M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은 모형 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M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에 대한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우도함수의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 최대값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, p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는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모수의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 수이다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나눔스퀘어_ac Bold" panose="020B0600000101010101"/>
                <a:cs typeface="Calibri"/>
                <a:sym typeface="Calibri"/>
              </a:rPr>
              <a:t>.</a:t>
            </a:r>
            <a:b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</a:b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sz="2400" b="1" spc="-1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 I C</a:t>
                      </a:r>
                      <a:endParaRPr sz="2400" b="1" spc="-1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0000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2" y="4559016"/>
            <a:ext cx="5295900" cy="108585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</p:pic>
      <p:sp>
        <p:nvSpPr>
          <p:cNvPr id="8" name="직사각형 7"/>
          <p:cNvSpPr/>
          <p:nvPr/>
        </p:nvSpPr>
        <p:spPr>
          <a:xfrm>
            <a:off x="180723" y="6383158"/>
            <a:ext cx="4487126" cy="387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참고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: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http://www.jangun.com/study/DataMining.html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/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&gt;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3099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914847410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sz="2400" b="1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spc="-1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유투브 비디오 </a:t>
                      </a:r>
                      <a:r>
                        <a:rPr lang="en-US" altLang="ko-KR" sz="2400" b="1" spc="-100" baseline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https://youtu.be/pBKYh9ix6Cw</a:t>
                      </a:r>
                      <a:endParaRPr sz="2400" b="1" spc="-100" baseline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0000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74ECF22F-0EFB-4D03-A5A1-DE55176BEA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78908" y="1584960"/>
            <a:ext cx="8274908" cy="46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22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&lt;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상관분석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참고자료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&gt;</a:t>
            </a: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https://m.blog.naver.com/PostView.nhn?blogId=y4769&amp;logNo=220227007641&amp;proxyReferer=https:%2F%2Fwww.google.com%2F </a:t>
            </a: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https://kim-mj.tistory.com/56</a:t>
            </a: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나눔스퀘어_ac Bold" panose="020B0600000101010101"/>
              <a:cs typeface="Arial"/>
              <a:sym typeface="Arial"/>
            </a:endParaRPr>
          </a:p>
          <a:p>
            <a:pPr marL="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&lt;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로지스틱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회귀 참고자료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&gt;</a:t>
            </a:r>
          </a:p>
          <a:p>
            <a:pPr marL="2857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https://nittaku.tistory.com/478</a:t>
            </a:r>
          </a:p>
          <a:p>
            <a:pPr marL="1714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 https://wikidocs.net/34034</a:t>
            </a:r>
          </a:p>
          <a:p>
            <a:pPr marL="1714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 https://www.rdocumentation.org/packages/mlogit/versions/1.1-1/topics/mlogit</a:t>
            </a:r>
          </a:p>
          <a:p>
            <a:pPr marL="1714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나눔스퀘어_ac Bold" panose="020B0600000101010101"/>
                <a:cs typeface="Arial"/>
                <a:sym typeface="Arial"/>
              </a:rPr>
              <a:t>  https://m.blog.naver.com/y4769/221851780608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참고자료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Arial"/>
                <a:sym typeface="Arial"/>
              </a:rPr>
              <a:t>- 3 -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Arial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</a:t>
                      </a: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0399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8010</Words>
  <Application>Microsoft Office PowerPoint</Application>
  <PresentationFormat>와이드스크린</PresentationFormat>
  <Paragraphs>1372</Paragraphs>
  <Slides>94</Slides>
  <Notes>94</Notes>
  <HiddenSlides>0</HiddenSlides>
  <MMClips>3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9" baseType="lpstr">
      <vt:lpstr>HY견고딕</vt:lpstr>
      <vt:lpstr>나눔고딕 ExtraBold</vt:lpstr>
      <vt:lpstr>나눔스퀘어</vt:lpstr>
      <vt:lpstr>나눔스퀘어_ac Bold</vt:lpstr>
      <vt:lpstr>나눔스퀘어_ac Light</vt:lpstr>
      <vt:lpstr>나눔스퀘어라운드 ExtraBold</vt:lpstr>
      <vt:lpstr>맑은 고딕</vt:lpstr>
      <vt:lpstr>Arial</vt:lpstr>
      <vt:lpstr>Calibri</vt:lpstr>
      <vt:lpstr>Cambria Math</vt:lpstr>
      <vt:lpstr>Century</vt:lpstr>
      <vt:lpstr>Wingdings</vt:lpstr>
      <vt:lpstr>Wingdings 2</vt:lpstr>
      <vt:lpstr>Contents Slide Master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hkit</cp:lastModifiedBy>
  <cp:revision>493</cp:revision>
  <dcterms:created xsi:type="dcterms:W3CDTF">2020-01-20T05:08:25Z</dcterms:created>
  <dcterms:modified xsi:type="dcterms:W3CDTF">2021-04-05T05:54:32Z</dcterms:modified>
</cp:coreProperties>
</file>