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347" autoAdjust="0"/>
  </p:normalViewPr>
  <p:slideViewPr>
    <p:cSldViewPr snapToGrid="0">
      <p:cViewPr varScale="1">
        <p:scale>
          <a:sx n="101" d="100"/>
          <a:sy n="101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1CA9-7964-4295-AB65-A7593D3E4120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903D4-7E5F-4E26-940C-2AABD1C32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https://jbhender.github.io/Stats506/F18/GP/Group9.html</a:t>
            </a:r>
          </a:p>
          <a:p>
            <a:r>
              <a:rPr lang="en-GB" dirty="0"/>
              <a:t>https://www.nature.com/articles/s41409-019-0679-x</a:t>
            </a:r>
          </a:p>
          <a:p>
            <a:r>
              <a:rPr lang="en-GB" dirty="0"/>
              <a:t>°https://journals.lww.com/</a:t>
            </a:r>
            <a:r>
              <a:rPr lang="en-GB" dirty="0" err="1"/>
              <a:t>cmj</a:t>
            </a:r>
            <a:r>
              <a:rPr lang="en-GB" dirty="0"/>
              <a:t>/</a:t>
            </a:r>
            <a:r>
              <a:rPr lang="en-GB" dirty="0" err="1"/>
              <a:t>fulltext</a:t>
            </a:r>
            <a:r>
              <a:rPr lang="en-GB" dirty="0"/>
              <a:t>/2022/01050/global_and_regional_trends_in_incidence_and.8.aspx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903D4-7E5F-4E26-940C-2AABD1C32B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8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04B-E364-52BA-2F31-AA7148D58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8C8F-5B11-7A2F-128C-C8C71C25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AD53-0A74-CE63-A3F0-ED3FE14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A522-DC4F-BE57-0BCF-DD1E13C7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5B20-2670-17F4-C3C1-8743E52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B3E-85BB-9DED-267B-F8A1FDC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1AD66-36FE-7240-E0F8-044EDA25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06D0-FAFD-B8E0-AFD0-69DC931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1E4C5-1AEC-2846-6B3C-CEA30F5E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1C45-2C0D-D57A-5701-4C65F929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819B6-F8B9-2FF8-80AC-0A1A750C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170D-D27B-7D1D-3A8B-4B70A0AD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F958-76C8-39FE-5526-E6D755E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0426-BC0D-5001-9F94-BABACF74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7004-F4A0-25E0-9BBB-70EFCBE8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0954-AA02-A18E-E0AE-A802DA29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C44E-7AB3-3B96-3A41-5E9C4A90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F1D5-E4BF-11B8-8643-810AB83A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8656-BBF6-6408-4C30-A6A4847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CADE8-58ED-9963-3EE6-8335C821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3C3-E446-9C1B-371C-4848756A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014F-2EEF-2271-159D-9593E724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C01D-BE61-B592-BA53-8FD32649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C9E1-7AC3-F1F8-F3F1-3B0FAA6D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9F10-2E8A-2124-87E7-FC45F79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81B-7018-6906-26AB-6E4B1D67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FE99-C735-7B91-A8D6-E4AB25C6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07DD-D83D-73D1-55FB-1227255E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3C8F-0FC2-E8E8-E0EA-FB29CB7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9ACA-96C8-7A36-37B3-D7CCB363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2D77-BB0F-5A99-85DC-979B76B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2912-175A-3514-196A-4F6ACF0A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EC65-C6B6-0F37-E5FB-33DF2906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F18DD-DC0B-D166-AA4D-6597574E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6BEE-C8C4-8473-F4ED-2BCD6E7C8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E9D5-0214-42F7-C631-479E22B75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97896-9A39-443A-92BB-5B01BF6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E61D8-673A-5BC8-6171-0C31586D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B40EB-26E3-6490-40F8-9786E68B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95AE-E668-338C-6BB4-9D4E4B5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78DA8-E471-70CA-704C-8EBE1CC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260D4-0C81-93D6-7536-BAF890A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3321-CF7E-31CD-FC87-0BA8A1C3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E98E3-4482-5976-918A-D3223D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8532F-368F-04A8-EF77-2278457D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7407-E577-9913-415F-F7EA8639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D331-CB64-40B2-3E39-68272923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13D4-A96B-6FB3-AC15-0C82AEB0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3D0B-79A2-8FE9-229F-028589A0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F702-DAA7-28A8-A6EF-27848211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04F89-E126-6056-CB7F-236EA1BA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0947-2171-DCE4-ADC7-1D10C157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7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0EAA-33B6-583F-D49D-1401A71C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2F045-9ADB-7567-7A69-0BFA88803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DFA0-7F9A-2DF2-7956-4290C7BA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0C69-3231-A9D9-C480-0D12E15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D2FB-307A-6443-8716-A986B542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830DD-E998-CCF7-C1DF-D6E19A7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9FE53-FAC5-2420-93E1-D9D0D9EB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E332-A5C9-463C-CFE8-881B7529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B01B-B5F7-6989-7D6D-332C32A2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15C0E-F8BE-46E7-AAF0-69717AF0F95D}" type="datetimeFigureOut">
              <a:rPr lang="en-GB" smtClean="0"/>
              <a:t>23/06/2024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C6C8-B5C8-B838-6893-B80E1FB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D25-51A1-288E-3E6C-A09CD573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764-6D47-63BE-461E-0E3176C2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606" y="2022811"/>
            <a:ext cx="9514788" cy="1341797"/>
          </a:xfrm>
        </p:spPr>
        <p:txBody>
          <a:bodyPr>
            <a:noAutofit/>
          </a:bodyPr>
          <a:lstStyle/>
          <a:p>
            <a:r>
              <a:rPr lang="en-GB" sz="3200" dirty="0"/>
              <a:t>Global cancer incidence and mortality and their association with socioeconomic development indicators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A40982-5983-D1CE-700C-B0350B8284F3}"/>
              </a:ext>
            </a:extLst>
          </p:cNvPr>
          <p:cNvSpPr txBox="1">
            <a:spLocks/>
          </p:cNvSpPr>
          <p:nvPr/>
        </p:nvSpPr>
        <p:spPr>
          <a:xfrm>
            <a:off x="1524000" y="3493393"/>
            <a:ext cx="9144000" cy="10095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200" dirty="0" err="1"/>
              <a:t>Incidencia</a:t>
            </a:r>
            <a:r>
              <a:rPr lang="en-GB" sz="2200" dirty="0"/>
              <a:t> y </a:t>
            </a:r>
            <a:r>
              <a:rPr lang="en-GB" sz="2200" dirty="0" err="1"/>
              <a:t>mortalidad</a:t>
            </a:r>
            <a:r>
              <a:rPr lang="en-GB" sz="2200" dirty="0"/>
              <a:t> global del cancer and </a:t>
            </a:r>
            <a:r>
              <a:rPr lang="en-GB" sz="2200" dirty="0" err="1"/>
              <a:t>su</a:t>
            </a:r>
            <a:r>
              <a:rPr lang="en-GB" sz="2200" dirty="0"/>
              <a:t> </a:t>
            </a:r>
            <a:r>
              <a:rPr lang="en-GB" sz="2200" dirty="0" err="1"/>
              <a:t>asociación</a:t>
            </a:r>
            <a:r>
              <a:rPr lang="en-GB" sz="2200" dirty="0"/>
              <a:t> con </a:t>
            </a:r>
            <a:r>
              <a:rPr lang="en-GB" sz="2200" dirty="0" err="1"/>
              <a:t>los</a:t>
            </a:r>
            <a:r>
              <a:rPr lang="en-GB" sz="2200" dirty="0"/>
              <a:t> </a:t>
            </a:r>
            <a:r>
              <a:rPr lang="en-GB" sz="2200" dirty="0" err="1"/>
              <a:t>indicadores</a:t>
            </a:r>
            <a:r>
              <a:rPr lang="en-GB" sz="2200" dirty="0"/>
              <a:t> de </a:t>
            </a:r>
            <a:r>
              <a:rPr lang="en-GB" sz="2200" dirty="0" err="1"/>
              <a:t>desarrollo</a:t>
            </a:r>
            <a:r>
              <a:rPr lang="en-GB" sz="2200" dirty="0"/>
              <a:t> </a:t>
            </a:r>
            <a:r>
              <a:rPr lang="en-GB" sz="2200" dirty="0" err="1"/>
              <a:t>socioeconómico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703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0418A-8E42-68C4-19F2-AFDEACF896C2}"/>
              </a:ext>
            </a:extLst>
          </p:cNvPr>
          <p:cNvSpPr txBox="1"/>
          <p:nvPr/>
        </p:nvSpPr>
        <p:spPr>
          <a:xfrm>
            <a:off x="2868483" y="1217719"/>
            <a:ext cx="3070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Indicadores de desarrollo socioeconómico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C6F0E-C30E-18B5-C25D-CE3074484EE3}"/>
              </a:ext>
            </a:extLst>
          </p:cNvPr>
          <p:cNvSpPr txBox="1"/>
          <p:nvPr/>
        </p:nvSpPr>
        <p:spPr>
          <a:xfrm>
            <a:off x="1331709" y="4776200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¿Alta incidencia de cáncer?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3AE9E-F924-1453-E67F-2B8CF1E4FE6C}"/>
              </a:ext>
            </a:extLst>
          </p:cNvPr>
          <p:cNvSpPr txBox="1"/>
          <p:nvPr/>
        </p:nvSpPr>
        <p:spPr>
          <a:xfrm>
            <a:off x="5238566" y="4776200"/>
            <a:ext cx="2146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¿Baja incidencia de cáncer?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F7BD-956F-ECCA-EDAF-C27BE6D64150}"/>
              </a:ext>
            </a:extLst>
          </p:cNvPr>
          <p:cNvSpPr txBox="1"/>
          <p:nvPr/>
        </p:nvSpPr>
        <p:spPr>
          <a:xfrm>
            <a:off x="3423092" y="5944014"/>
            <a:ext cx="196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¿Relación lineal?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E1A37-4BA8-9283-CA9E-048567827D73}"/>
              </a:ext>
            </a:extLst>
          </p:cNvPr>
          <p:cNvSpPr txBox="1"/>
          <p:nvPr/>
        </p:nvSpPr>
        <p:spPr>
          <a:xfrm>
            <a:off x="451874" y="304107"/>
            <a:ext cx="372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El problema, gráficamente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870E6-6645-2F39-C68C-819D1F2B343E}"/>
              </a:ext>
            </a:extLst>
          </p:cNvPr>
          <p:cNvSpPr txBox="1"/>
          <p:nvPr/>
        </p:nvSpPr>
        <p:spPr>
          <a:xfrm>
            <a:off x="2868483" y="2723080"/>
            <a:ext cx="307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Epidemiología del cáncer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0A296-136B-3924-A711-86B7A2FBDAC6}"/>
              </a:ext>
            </a:extLst>
          </p:cNvPr>
          <p:cNvSpPr txBox="1"/>
          <p:nvPr/>
        </p:nvSpPr>
        <p:spPr>
          <a:xfrm>
            <a:off x="6999905" y="1217719"/>
            <a:ext cx="385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de educación e ingreso.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de desarrollo humano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socioeconómico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984DE-2013-6247-E0FC-3A0F60A7F8A7}"/>
              </a:ext>
            </a:extLst>
          </p:cNvPr>
          <p:cNvSpPr txBox="1"/>
          <p:nvPr/>
        </p:nvSpPr>
        <p:spPr>
          <a:xfrm>
            <a:off x="6999905" y="2777472"/>
            <a:ext cx="385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~176 países, GLOBOCAN 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36 tipos de cáncer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B376C5C-B775-1E15-8D56-8DB3784EF818}"/>
              </a:ext>
            </a:extLst>
          </p:cNvPr>
          <p:cNvSpPr/>
          <p:nvPr/>
        </p:nvSpPr>
        <p:spPr>
          <a:xfrm>
            <a:off x="4220544" y="2070674"/>
            <a:ext cx="366279" cy="50733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B682781-A730-5DE7-DFF5-30391AB7E3A0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rot="5400000">
            <a:off x="2531487" y="2904003"/>
            <a:ext cx="1653010" cy="20913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F5280CF-7AC0-6577-A9A7-45E3692C600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4531212" y="2995661"/>
            <a:ext cx="1653010" cy="190806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B2382-AD3F-265E-DDC1-1FE60A17683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03683" y="3268260"/>
            <a:ext cx="0" cy="2675754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F3A8C9-CA98-3725-8AA4-4491FFDF9AC0}"/>
              </a:ext>
            </a:extLst>
          </p:cNvPr>
          <p:cNvSpPr txBox="1"/>
          <p:nvPr/>
        </p:nvSpPr>
        <p:spPr>
          <a:xfrm>
            <a:off x="1321803" y="5566649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¿Alta mortalidad por cáncer?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BB1DF-FBD7-106C-8E9E-216FBEBB460F}"/>
              </a:ext>
            </a:extLst>
          </p:cNvPr>
          <p:cNvSpPr txBox="1"/>
          <p:nvPr/>
        </p:nvSpPr>
        <p:spPr>
          <a:xfrm>
            <a:off x="5331158" y="5566649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¿Baja mortalidad por cáncer?</a:t>
            </a:r>
          </a:p>
        </p:txBody>
      </p:sp>
    </p:spTree>
    <p:extLst>
      <p:ext uri="{BB962C8B-B14F-4D97-AF65-F5344CB8AC3E}">
        <p14:creationId xmlns:p14="http://schemas.microsoft.com/office/powerpoint/2010/main" val="9188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  <p:bldP spid="9" grpId="0"/>
      <p:bldP spid="10" grpId="0"/>
      <p:bldP spid="12" grpId="0"/>
      <p:bldP spid="13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ED0E-1C8A-CE6F-9164-CE345384EB7C}"/>
              </a:ext>
            </a:extLst>
          </p:cNvPr>
          <p:cNvSpPr txBox="1"/>
          <p:nvPr/>
        </p:nvSpPr>
        <p:spPr>
          <a:xfrm>
            <a:off x="2455148" y="968967"/>
            <a:ext cx="6820828" cy="49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Obtención de datos crudos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Cálculo del Índice Educación e Ingreso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Creación de base completa (con todas las variables)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Limpieza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Exploración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Primeros análisis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Reporte de resultados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Redacción del manuscrito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F83F8D-13F1-8E1E-9C58-BF774C2411E5}"/>
              </a:ext>
            </a:extLst>
          </p:cNvPr>
          <p:cNvCxnSpPr>
            <a:cxnSpLocks/>
          </p:cNvCxnSpPr>
          <p:nvPr/>
        </p:nvCxnSpPr>
        <p:spPr>
          <a:xfrm>
            <a:off x="9313684" y="1399382"/>
            <a:ext cx="0" cy="405923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1870-A86C-F73F-CCB5-377495A06E85}"/>
              </a:ext>
            </a:extLst>
          </p:cNvPr>
          <p:cNvSpPr txBox="1"/>
          <p:nvPr/>
        </p:nvSpPr>
        <p:spPr>
          <a:xfrm>
            <a:off x="451874" y="304107"/>
            <a:ext cx="44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 que tenemos hasta ahora…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4DC57-FFF3-E73F-CDDF-4EB2A841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92" y="320604"/>
            <a:ext cx="6030384" cy="6375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12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ED0E-1C8A-CE6F-9164-CE345384EB7C}"/>
              </a:ext>
            </a:extLst>
          </p:cNvPr>
          <p:cNvSpPr txBox="1"/>
          <p:nvPr/>
        </p:nvSpPr>
        <p:spPr>
          <a:xfrm>
            <a:off x="2455148" y="968967"/>
            <a:ext cx="6820828" cy="49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Obtención de datos crudos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Cálculo del Índice Educación e Ingreso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Creación de base completa (con todas las variables)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Limpieza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Exploración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Primeros análisis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Reporte de resultados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Redacción del manuscrito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F83F8D-13F1-8E1E-9C58-BF774C2411E5}"/>
              </a:ext>
            </a:extLst>
          </p:cNvPr>
          <p:cNvCxnSpPr>
            <a:cxnSpLocks/>
          </p:cNvCxnSpPr>
          <p:nvPr/>
        </p:nvCxnSpPr>
        <p:spPr>
          <a:xfrm>
            <a:off x="9313684" y="1399382"/>
            <a:ext cx="0" cy="405923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1870-A86C-F73F-CCB5-377495A06E85}"/>
              </a:ext>
            </a:extLst>
          </p:cNvPr>
          <p:cNvSpPr txBox="1"/>
          <p:nvPr/>
        </p:nvSpPr>
        <p:spPr>
          <a:xfrm>
            <a:off x="451874" y="304107"/>
            <a:ext cx="467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 que tenemos hasta ahora…</a:t>
            </a:r>
          </a:p>
        </p:txBody>
      </p:sp>
    </p:spTree>
    <p:extLst>
      <p:ext uri="{BB962C8B-B14F-4D97-AF65-F5344CB8AC3E}">
        <p14:creationId xmlns:p14="http://schemas.microsoft.com/office/powerpoint/2010/main" val="249154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EE76E-CE42-7779-D57C-3B4A323E8DB9}"/>
              </a:ext>
            </a:extLst>
          </p:cNvPr>
          <p:cNvSpPr txBox="1"/>
          <p:nvPr/>
        </p:nvSpPr>
        <p:spPr>
          <a:xfrm>
            <a:off x="299475" y="190288"/>
            <a:ext cx="886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Education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and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Income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EdI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Index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and Human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development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Index</a:t>
            </a:r>
            <a:endParaRPr lang="es-PE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A860C-1776-3512-44C1-1AA829800B1A}"/>
              </a:ext>
            </a:extLst>
          </p:cNvPr>
          <p:cNvSpPr txBox="1"/>
          <p:nvPr/>
        </p:nvSpPr>
        <p:spPr>
          <a:xfrm>
            <a:off x="1346208" y="1213246"/>
            <a:ext cx="23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Incidence and mortality </a:t>
            </a:r>
            <a:r>
              <a:rPr lang="en-GB" sz="1400" i="1" dirty="0">
                <a:solidFill>
                  <a:srgbClr val="FF0000"/>
                </a:solidFill>
              </a:rPr>
              <a:t>vs</a:t>
            </a:r>
            <a:r>
              <a:rPr lang="en-GB" sz="1400" i="1" dirty="0"/>
              <a:t> </a:t>
            </a:r>
            <a:r>
              <a:rPr lang="en-GB" sz="1400" b="1" dirty="0" err="1"/>
              <a:t>EdI</a:t>
            </a:r>
            <a:r>
              <a:rPr lang="en-GB" sz="1400" b="1" dirty="0"/>
              <a:t>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A722-87DE-3581-4845-731A24C941F3}"/>
              </a:ext>
            </a:extLst>
          </p:cNvPr>
          <p:cNvSpPr txBox="1"/>
          <p:nvPr/>
        </p:nvSpPr>
        <p:spPr>
          <a:xfrm>
            <a:off x="656425" y="2571236"/>
            <a:ext cx="148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582B-4F59-6896-40BE-56EB023C80C5}"/>
              </a:ext>
            </a:extLst>
          </p:cNvPr>
          <p:cNvSpPr txBox="1"/>
          <p:nvPr/>
        </p:nvSpPr>
        <p:spPr>
          <a:xfrm>
            <a:off x="1233909" y="4204595"/>
            <a:ext cx="18979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~</a:t>
            </a:r>
          </a:p>
          <a:p>
            <a:r>
              <a:rPr lang="en-GB" sz="1400" i="1" dirty="0"/>
              <a:t>Cancer type</a:t>
            </a:r>
          </a:p>
          <a:p>
            <a:r>
              <a:rPr lang="en-GB" sz="1400" i="1" dirty="0"/>
              <a:t>Level of incidence</a:t>
            </a:r>
          </a:p>
          <a:p>
            <a:r>
              <a:rPr lang="en-GB" sz="1400" i="1" dirty="0"/>
              <a:t>Level of mortality</a:t>
            </a:r>
          </a:p>
          <a:p>
            <a:r>
              <a:rPr lang="en-GB" sz="1400" i="1" dirty="0"/>
              <a:t>Cancer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5E8D3-55CE-2919-D95E-B9859C7FB996}"/>
              </a:ext>
            </a:extLst>
          </p:cNvPr>
          <p:cNvSpPr txBox="1"/>
          <p:nvPr/>
        </p:nvSpPr>
        <p:spPr>
          <a:xfrm>
            <a:off x="3131903" y="4239605"/>
            <a:ext cx="977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Grouped</a:t>
            </a:r>
          </a:p>
          <a:p>
            <a:endParaRPr lang="en-GB" sz="1400" i="1" dirty="0"/>
          </a:p>
          <a:p>
            <a:r>
              <a:rPr lang="en-GB" sz="1400" i="1" dirty="0"/>
              <a:t>Global</a:t>
            </a:r>
          </a:p>
          <a:p>
            <a:r>
              <a:rPr lang="en-GB" sz="1400" i="1" dirty="0"/>
              <a:t>Regions</a:t>
            </a:r>
          </a:p>
          <a:p>
            <a:r>
              <a:rPr lang="en-GB" sz="1400" i="1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DCC43-826D-11B3-DBC7-EA2F08AE38C6}"/>
              </a:ext>
            </a:extLst>
          </p:cNvPr>
          <p:cNvSpPr txBox="1"/>
          <p:nvPr/>
        </p:nvSpPr>
        <p:spPr>
          <a:xfrm>
            <a:off x="2351974" y="2571236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Cubic Regression Spline*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C9F6D7-9088-812F-01EB-0ABDB7523461}"/>
              </a:ext>
            </a:extLst>
          </p:cNvPr>
          <p:cNvCxnSpPr>
            <a:cxnSpLocks/>
          </p:cNvCxnSpPr>
          <p:nvPr/>
        </p:nvCxnSpPr>
        <p:spPr>
          <a:xfrm flipH="1">
            <a:off x="1524995" y="1783976"/>
            <a:ext cx="1003052" cy="6902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6921A-4CC1-EF66-7BDA-46B360A99706}"/>
              </a:ext>
            </a:extLst>
          </p:cNvPr>
          <p:cNvCxnSpPr>
            <a:cxnSpLocks/>
          </p:cNvCxnSpPr>
          <p:nvPr/>
        </p:nvCxnSpPr>
        <p:spPr>
          <a:xfrm>
            <a:off x="2528046" y="1783976"/>
            <a:ext cx="702470" cy="6902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C45778-FE2E-B494-B2A3-6A14A7531974}"/>
              </a:ext>
            </a:extLst>
          </p:cNvPr>
          <p:cNvSpPr txBox="1"/>
          <p:nvPr/>
        </p:nvSpPr>
        <p:spPr>
          <a:xfrm>
            <a:off x="7904025" y="1213246"/>
            <a:ext cx="23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Incidence and mortality </a:t>
            </a:r>
            <a:r>
              <a:rPr lang="en-GB" sz="1400" i="1" dirty="0">
                <a:solidFill>
                  <a:srgbClr val="FF0000"/>
                </a:solidFill>
              </a:rPr>
              <a:t>vs</a:t>
            </a:r>
            <a:r>
              <a:rPr lang="en-GB" sz="1400" i="1" dirty="0"/>
              <a:t> </a:t>
            </a:r>
            <a:r>
              <a:rPr lang="en-GB" sz="1400" b="1" dirty="0"/>
              <a:t>HDI index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653D8-5D67-87E1-B7B9-1C1ADC5297F3}"/>
              </a:ext>
            </a:extLst>
          </p:cNvPr>
          <p:cNvSpPr txBox="1"/>
          <p:nvPr/>
        </p:nvSpPr>
        <p:spPr>
          <a:xfrm>
            <a:off x="6772831" y="2636889"/>
            <a:ext cx="148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Linear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E32A00-753A-B6BA-E582-7E272F68581A}"/>
              </a:ext>
            </a:extLst>
          </p:cNvPr>
          <p:cNvSpPr txBox="1"/>
          <p:nvPr/>
        </p:nvSpPr>
        <p:spPr>
          <a:xfrm>
            <a:off x="8041859" y="4201157"/>
            <a:ext cx="1729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~</a:t>
            </a:r>
          </a:p>
          <a:p>
            <a:r>
              <a:rPr lang="en-GB" sz="1400" i="1" dirty="0"/>
              <a:t>Cancer type</a:t>
            </a:r>
          </a:p>
          <a:p>
            <a:r>
              <a:rPr lang="en-GB" sz="1400" i="1" dirty="0"/>
              <a:t>Level of incidence</a:t>
            </a:r>
          </a:p>
          <a:p>
            <a:r>
              <a:rPr lang="en-GB" sz="1400" i="1" dirty="0"/>
              <a:t>Mortality</a:t>
            </a:r>
          </a:p>
          <a:p>
            <a:r>
              <a:rPr lang="en-GB" sz="1400" i="1" dirty="0"/>
              <a:t>Cancer </a:t>
            </a:r>
            <a:r>
              <a:rPr lang="en-GB" sz="1400" i="1" dirty="0" err="1"/>
              <a:t>classif</a:t>
            </a:r>
            <a:r>
              <a:rPr lang="en-GB" sz="1400" i="1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2A945-1F71-AFB9-0C89-2D6B40C27185}"/>
              </a:ext>
            </a:extLst>
          </p:cNvPr>
          <p:cNvSpPr txBox="1"/>
          <p:nvPr/>
        </p:nvSpPr>
        <p:spPr>
          <a:xfrm>
            <a:off x="9716026" y="4239605"/>
            <a:ext cx="977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Grouped</a:t>
            </a:r>
          </a:p>
          <a:p>
            <a:endParaRPr lang="en-GB" sz="1400" i="1" dirty="0"/>
          </a:p>
          <a:p>
            <a:r>
              <a:rPr lang="en-GB" sz="1400" i="1" dirty="0"/>
              <a:t>Global</a:t>
            </a:r>
          </a:p>
          <a:p>
            <a:r>
              <a:rPr lang="en-GB" sz="1400" i="1" dirty="0"/>
              <a:t>Regions</a:t>
            </a:r>
          </a:p>
          <a:p>
            <a:r>
              <a:rPr lang="en-GB" sz="1400" i="1" dirty="0"/>
              <a:t>Country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1BF0F-A51F-D6D2-CFBB-31BAC869DB27}"/>
              </a:ext>
            </a:extLst>
          </p:cNvPr>
          <p:cNvSpPr txBox="1"/>
          <p:nvPr/>
        </p:nvSpPr>
        <p:spPr>
          <a:xfrm>
            <a:off x="8330952" y="2646265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Cubic Regression Spline*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96CD4-E9BD-C339-10E3-953991AB4006}"/>
              </a:ext>
            </a:extLst>
          </p:cNvPr>
          <p:cNvCxnSpPr>
            <a:cxnSpLocks/>
          </p:cNvCxnSpPr>
          <p:nvPr/>
        </p:nvCxnSpPr>
        <p:spPr>
          <a:xfrm flipH="1">
            <a:off x="7515899" y="1851037"/>
            <a:ext cx="1380835" cy="62322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4B87D-C7F0-D81F-F903-4512D72C6B7A}"/>
              </a:ext>
            </a:extLst>
          </p:cNvPr>
          <p:cNvCxnSpPr>
            <a:cxnSpLocks/>
          </p:cNvCxnSpPr>
          <p:nvPr/>
        </p:nvCxnSpPr>
        <p:spPr>
          <a:xfrm>
            <a:off x="9085862" y="1851037"/>
            <a:ext cx="26778" cy="79522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95BC86-D214-9C1C-425A-CCAA85C66D71}"/>
              </a:ext>
            </a:extLst>
          </p:cNvPr>
          <p:cNvSpPr txBox="1"/>
          <p:nvPr/>
        </p:nvSpPr>
        <p:spPr>
          <a:xfrm>
            <a:off x="10047209" y="2623156"/>
            <a:ext cx="17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/>
              <a:t>Anova</a:t>
            </a:r>
            <a:r>
              <a:rPr lang="en-GB" sz="1400" b="1" dirty="0"/>
              <a:t> de </a:t>
            </a:r>
            <a:r>
              <a:rPr lang="en-GB" sz="1400" b="1" dirty="0" err="1"/>
              <a:t>una</a:t>
            </a:r>
            <a:r>
              <a:rPr lang="en-GB" sz="1400" b="1" dirty="0"/>
              <a:t> </a:t>
            </a:r>
            <a:r>
              <a:rPr lang="en-GB" sz="1400" b="1" dirty="0" err="1"/>
              <a:t>vía</a:t>
            </a:r>
            <a:endParaRPr lang="en-GB" sz="14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7BADA9-E6B1-1865-7FD8-C3E40B50E005}"/>
              </a:ext>
            </a:extLst>
          </p:cNvPr>
          <p:cNvCxnSpPr>
            <a:cxnSpLocks/>
          </p:cNvCxnSpPr>
          <p:nvPr/>
        </p:nvCxnSpPr>
        <p:spPr>
          <a:xfrm>
            <a:off x="9209494" y="1851037"/>
            <a:ext cx="1626090" cy="60011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AD6614-CE28-AF13-A036-1146A3ABAFA7}"/>
              </a:ext>
            </a:extLst>
          </p:cNvPr>
          <p:cNvSpPr txBox="1"/>
          <p:nvPr/>
        </p:nvSpPr>
        <p:spPr>
          <a:xfrm>
            <a:off x="4109059" y="2571236"/>
            <a:ext cx="17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bg1">
                    <a:lumMod val="50000"/>
                  </a:schemeClr>
                </a:solidFill>
              </a:rPr>
              <a:t>Anova</a:t>
            </a:r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GB" sz="1400" b="1" dirty="0" err="1">
                <a:solidFill>
                  <a:schemeClr val="bg1">
                    <a:lumMod val="50000"/>
                  </a:schemeClr>
                </a:solidFill>
              </a:rPr>
              <a:t>una</a:t>
            </a:r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400" b="1" dirty="0" err="1">
                <a:solidFill>
                  <a:schemeClr val="bg1">
                    <a:lumMod val="50000"/>
                  </a:schemeClr>
                </a:solidFill>
              </a:rPr>
              <a:t>vía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0A8033B-C2BF-45B8-CB57-DA13DAEF78D8}"/>
              </a:ext>
            </a:extLst>
          </p:cNvPr>
          <p:cNvSpPr/>
          <p:nvPr/>
        </p:nvSpPr>
        <p:spPr>
          <a:xfrm>
            <a:off x="2372773" y="3460986"/>
            <a:ext cx="310544" cy="60511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6812732-FC16-DF5C-35F3-2EAC4C35FC9C}"/>
              </a:ext>
            </a:extLst>
          </p:cNvPr>
          <p:cNvSpPr/>
          <p:nvPr/>
        </p:nvSpPr>
        <p:spPr>
          <a:xfrm>
            <a:off x="8930590" y="3501842"/>
            <a:ext cx="310544" cy="60511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301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Courier New</vt:lpstr>
      <vt:lpstr>Wingdings</vt:lpstr>
      <vt:lpstr>Office Theme</vt:lpstr>
      <vt:lpstr>Global cancer incidence and mortality and their association with socioeconomic development indicators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incidence and mortality and their association with socioeconomic development indicators</dc:title>
  <dc:creator>KEVIN Paez resalve</dc:creator>
  <cp:lastModifiedBy>KEVIN Paez resalve</cp:lastModifiedBy>
  <cp:revision>6</cp:revision>
  <dcterms:created xsi:type="dcterms:W3CDTF">2024-05-26T04:38:23Z</dcterms:created>
  <dcterms:modified xsi:type="dcterms:W3CDTF">2024-06-24T14:22:23Z</dcterms:modified>
</cp:coreProperties>
</file>