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2"/>
  </p:notesMasterIdLst>
  <p:handoutMasterIdLst>
    <p:handoutMasterId r:id="rId23"/>
  </p:handoutMasterIdLst>
  <p:sldIdLst>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80" r:id="rId19"/>
    <p:sldId id="281" r:id="rId20"/>
    <p:sldId id="282" r:id="rId21"/>
  </p:sldIdLst>
  <p:sldSz cx="9144000" cy="6858000" type="screen4x3"/>
  <p:notesSz cx="6858000" cy="9144000"/>
  <p:defaultTextStyle>
    <a:defPPr>
      <a:defRPr lang="zh-CN"/>
    </a:defPPr>
    <a:lvl1pPr algn="l" rtl="0" fontAlgn="base">
      <a:spcBef>
        <a:spcPct val="0"/>
      </a:spcBef>
      <a:spcAft>
        <a:spcPct val="0"/>
      </a:spcAft>
      <a:defRPr sz="1400" kern="1200">
        <a:solidFill>
          <a:schemeClr val="tx1"/>
        </a:solidFill>
        <a:latin typeface="Arial" pitchFamily="34" charset="0"/>
        <a:ea typeface="黑体" pitchFamily="2" charset="-122"/>
        <a:cs typeface="+mn-cs"/>
      </a:defRPr>
    </a:lvl1pPr>
    <a:lvl2pPr marL="457200" algn="l" rtl="0" fontAlgn="base">
      <a:spcBef>
        <a:spcPct val="0"/>
      </a:spcBef>
      <a:spcAft>
        <a:spcPct val="0"/>
      </a:spcAft>
      <a:defRPr sz="1400" kern="1200">
        <a:solidFill>
          <a:schemeClr val="tx1"/>
        </a:solidFill>
        <a:latin typeface="Arial" pitchFamily="34" charset="0"/>
        <a:ea typeface="黑体" pitchFamily="2" charset="-122"/>
        <a:cs typeface="+mn-cs"/>
      </a:defRPr>
    </a:lvl2pPr>
    <a:lvl3pPr marL="914400" algn="l" rtl="0" fontAlgn="base">
      <a:spcBef>
        <a:spcPct val="0"/>
      </a:spcBef>
      <a:spcAft>
        <a:spcPct val="0"/>
      </a:spcAft>
      <a:defRPr sz="1400" kern="1200">
        <a:solidFill>
          <a:schemeClr val="tx1"/>
        </a:solidFill>
        <a:latin typeface="Arial" pitchFamily="34" charset="0"/>
        <a:ea typeface="黑体" pitchFamily="2" charset="-122"/>
        <a:cs typeface="+mn-cs"/>
      </a:defRPr>
    </a:lvl3pPr>
    <a:lvl4pPr marL="1371600" algn="l" rtl="0" fontAlgn="base">
      <a:spcBef>
        <a:spcPct val="0"/>
      </a:spcBef>
      <a:spcAft>
        <a:spcPct val="0"/>
      </a:spcAft>
      <a:defRPr sz="1400" kern="1200">
        <a:solidFill>
          <a:schemeClr val="tx1"/>
        </a:solidFill>
        <a:latin typeface="Arial" pitchFamily="34" charset="0"/>
        <a:ea typeface="黑体" pitchFamily="2" charset="-122"/>
        <a:cs typeface="+mn-cs"/>
      </a:defRPr>
    </a:lvl4pPr>
    <a:lvl5pPr marL="1828800" algn="l" rtl="0" fontAlgn="base">
      <a:spcBef>
        <a:spcPct val="0"/>
      </a:spcBef>
      <a:spcAft>
        <a:spcPct val="0"/>
      </a:spcAft>
      <a:defRPr sz="1400" kern="1200">
        <a:solidFill>
          <a:schemeClr val="tx1"/>
        </a:solidFill>
        <a:latin typeface="Arial" pitchFamily="34" charset="0"/>
        <a:ea typeface="黑体" pitchFamily="2" charset="-122"/>
        <a:cs typeface="+mn-cs"/>
      </a:defRPr>
    </a:lvl5pPr>
    <a:lvl6pPr marL="2286000" algn="l" defTabSz="914400" rtl="0" eaLnBrk="1" latinLnBrk="0" hangingPunct="1">
      <a:defRPr sz="1400" kern="1200">
        <a:solidFill>
          <a:schemeClr val="tx1"/>
        </a:solidFill>
        <a:latin typeface="Arial" pitchFamily="34" charset="0"/>
        <a:ea typeface="黑体" pitchFamily="2" charset="-122"/>
        <a:cs typeface="+mn-cs"/>
      </a:defRPr>
    </a:lvl6pPr>
    <a:lvl7pPr marL="2743200" algn="l" defTabSz="914400" rtl="0" eaLnBrk="1" latinLnBrk="0" hangingPunct="1">
      <a:defRPr sz="1400" kern="1200">
        <a:solidFill>
          <a:schemeClr val="tx1"/>
        </a:solidFill>
        <a:latin typeface="Arial" pitchFamily="34" charset="0"/>
        <a:ea typeface="黑体" pitchFamily="2" charset="-122"/>
        <a:cs typeface="+mn-cs"/>
      </a:defRPr>
    </a:lvl7pPr>
    <a:lvl8pPr marL="3200400" algn="l" defTabSz="914400" rtl="0" eaLnBrk="1" latinLnBrk="0" hangingPunct="1">
      <a:defRPr sz="1400" kern="1200">
        <a:solidFill>
          <a:schemeClr val="tx1"/>
        </a:solidFill>
        <a:latin typeface="Arial" pitchFamily="34" charset="0"/>
        <a:ea typeface="黑体" pitchFamily="2" charset="-122"/>
        <a:cs typeface="+mn-cs"/>
      </a:defRPr>
    </a:lvl8pPr>
    <a:lvl9pPr marL="3657600" algn="l" defTabSz="914400" rtl="0" eaLnBrk="1" latinLnBrk="0" hangingPunct="1">
      <a:defRPr sz="1400" kern="1200">
        <a:solidFill>
          <a:schemeClr val="tx1"/>
        </a:solidFill>
        <a:latin typeface="Arial" pitchFamily="34" charset="0"/>
        <a:ea typeface="黑体" pitchFamily="2" charset="-122"/>
        <a:cs typeface="+mn-cs"/>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45" autoAdjust="0"/>
  </p:normalViewPr>
  <p:slideViewPr>
    <p:cSldViewPr>
      <p:cViewPr varScale="1">
        <p:scale>
          <a:sx n="75" d="100"/>
          <a:sy n="75" d="100"/>
        </p:scale>
        <p:origin x="1074" y="54"/>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598" y="-78"/>
      </p:cViewPr>
      <p:guideLst>
        <p:guide orient="horz" pos="2880"/>
        <p:guide pos="2160"/>
      </p:guideLst>
    </p:cSldViewPr>
  </p:notes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62E885-87B5-46E3-9937-8A0AFB4EF9C5}" type="datetimeFigureOut">
              <a:rPr lang="zh-CN" altLang="en-US" smtClean="0"/>
              <a:pPr/>
              <a:t>2015/11/14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FC9AA6-2AF1-405A-880F-71458E442B6A}" type="slidenum">
              <a:rPr lang="zh-CN" altLang="en-US" smtClean="0"/>
              <a:pPr/>
              <a:t>‹#›</a:t>
            </a:fld>
            <a:endParaRPr lang="zh-CN" altLang="en-US"/>
          </a:p>
        </p:txBody>
      </p:sp>
    </p:spTree>
    <p:extLst>
      <p:ext uri="{BB962C8B-B14F-4D97-AF65-F5344CB8AC3E}">
        <p14:creationId xmlns:p14="http://schemas.microsoft.com/office/powerpoint/2010/main" val="3596290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83918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buSzPct val="100000"/>
      <a:defRPr sz="1200" kern="1200">
        <a:solidFill>
          <a:schemeClr val="tx1"/>
        </a:solidFill>
        <a:latin typeface="Calibri" pitchFamily="34" charset="0"/>
        <a:ea typeface="永中宋体"/>
        <a:cs typeface="永中宋体"/>
      </a:defRPr>
    </a:lvl1pPr>
    <a:lvl2pPr marL="457200" algn="l" rtl="0" eaLnBrk="0" fontAlgn="base" hangingPunct="0">
      <a:spcBef>
        <a:spcPct val="30000"/>
      </a:spcBef>
      <a:spcAft>
        <a:spcPct val="0"/>
      </a:spcAft>
      <a:buSzPct val="100000"/>
      <a:defRPr sz="1200" kern="1200">
        <a:solidFill>
          <a:schemeClr val="tx1"/>
        </a:solidFill>
        <a:latin typeface="Calibri" pitchFamily="34" charset="0"/>
        <a:ea typeface="永中宋体"/>
        <a:cs typeface="永中宋体"/>
      </a:defRPr>
    </a:lvl2pPr>
    <a:lvl3pPr marL="914400" algn="l" rtl="0" eaLnBrk="0" fontAlgn="base" hangingPunct="0">
      <a:spcBef>
        <a:spcPct val="30000"/>
      </a:spcBef>
      <a:spcAft>
        <a:spcPct val="0"/>
      </a:spcAft>
      <a:buSzPct val="100000"/>
      <a:defRPr sz="1200" kern="1200">
        <a:solidFill>
          <a:schemeClr val="tx1"/>
        </a:solidFill>
        <a:latin typeface="Calibri" pitchFamily="34" charset="0"/>
        <a:ea typeface="永中宋体"/>
        <a:cs typeface="永中宋体"/>
      </a:defRPr>
    </a:lvl3pPr>
    <a:lvl4pPr marL="1371600" algn="l" rtl="0" eaLnBrk="0" fontAlgn="base" hangingPunct="0">
      <a:spcBef>
        <a:spcPct val="30000"/>
      </a:spcBef>
      <a:spcAft>
        <a:spcPct val="0"/>
      </a:spcAft>
      <a:buSzPct val="100000"/>
      <a:defRPr sz="1200" kern="1200">
        <a:solidFill>
          <a:schemeClr val="tx1"/>
        </a:solidFill>
        <a:latin typeface="Calibri" pitchFamily="34" charset="0"/>
        <a:ea typeface="永中宋体"/>
        <a:cs typeface="永中宋体"/>
      </a:defRPr>
    </a:lvl4pPr>
    <a:lvl5pPr marL="1828800" algn="l" rtl="0" eaLnBrk="0" fontAlgn="base" hangingPunct="0">
      <a:spcBef>
        <a:spcPct val="30000"/>
      </a:spcBef>
      <a:spcAft>
        <a:spcPct val="0"/>
      </a:spcAft>
      <a:buSzPct val="100000"/>
      <a:defRPr sz="1200" kern="1200">
        <a:solidFill>
          <a:schemeClr val="tx1"/>
        </a:solidFill>
        <a:latin typeface="Calibri" pitchFamily="34" charset="0"/>
        <a:ea typeface="永中宋体"/>
        <a:cs typeface="永中宋体"/>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19363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2191372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310589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2438167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261216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95969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079242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1116599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70026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821642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2942797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11581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25551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12112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23351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22503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983316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1838002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a:xfrm>
            <a:off x="685800" y="4343400"/>
            <a:ext cx="5486400" cy="4114800"/>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83824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676900" y="76200"/>
            <a:ext cx="1866900" cy="96361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76200"/>
            <a:ext cx="5448300" cy="9636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85800"/>
            <a:ext cx="3657600" cy="354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886200" y="685800"/>
            <a:ext cx="3657600" cy="354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676900" y="76200"/>
            <a:ext cx="1866900" cy="9636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 y="76200"/>
            <a:ext cx="5448300" cy="9636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733800" y="2590800"/>
            <a:ext cx="4038600" cy="4572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 y="685800"/>
            <a:ext cx="3657600" cy="354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3886200" y="685800"/>
            <a:ext cx="3657600" cy="354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5716588" y="6553200"/>
            <a:ext cx="3427412" cy="1588"/>
          </a:xfrm>
          <a:prstGeom prst="line">
            <a:avLst/>
          </a:prstGeom>
          <a:noFill/>
          <a:ln w="19050" cmpd="sng">
            <a:solidFill>
              <a:srgbClr val="E95504"/>
            </a:solidFill>
            <a:round/>
            <a:headEnd/>
            <a:tailEnd/>
          </a:ln>
        </p:spPr>
        <p:txBody>
          <a:bodyPr/>
          <a:lstStyle/>
          <a:p>
            <a:endParaRPr lang="zh-CN" altLang="en-US"/>
          </a:p>
        </p:txBody>
      </p:sp>
      <p:sp>
        <p:nvSpPr>
          <p:cNvPr id="1027" name="Line 3"/>
          <p:cNvSpPr>
            <a:spLocks noChangeShapeType="1"/>
          </p:cNvSpPr>
          <p:nvPr/>
        </p:nvSpPr>
        <p:spPr bwMode="auto">
          <a:xfrm>
            <a:off x="0" y="609600"/>
            <a:ext cx="9147175" cy="0"/>
          </a:xfrm>
          <a:prstGeom prst="line">
            <a:avLst/>
          </a:prstGeom>
          <a:noFill/>
          <a:ln w="19050" cmpd="sng">
            <a:solidFill>
              <a:srgbClr val="E95504"/>
            </a:solidFill>
            <a:round/>
            <a:headEnd/>
            <a:tailEnd/>
          </a:ln>
        </p:spPr>
        <p:txBody>
          <a:bodyPr/>
          <a:lstStyle/>
          <a:p>
            <a:endParaRPr lang="zh-CN" altLang="en-US"/>
          </a:p>
        </p:txBody>
      </p:sp>
      <p:sp>
        <p:nvSpPr>
          <p:cNvPr id="1029" name="Rectangle 5"/>
          <p:cNvSpPr>
            <a:spLocks noGrp="1" noChangeArrowheads="1"/>
          </p:cNvSpPr>
          <p:nvPr>
            <p:ph type="body" idx="1"/>
          </p:nvPr>
        </p:nvSpPr>
        <p:spPr bwMode="auto">
          <a:xfrm>
            <a:off x="76200" y="685800"/>
            <a:ext cx="7467600" cy="354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Subtitle</a:t>
            </a:r>
          </a:p>
          <a:p>
            <a:pPr lvl="1"/>
            <a:r>
              <a:rPr lang="zh-CN" altLang="zh-CN" smtClean="0"/>
              <a:t>Unit/measure </a:t>
            </a:r>
          </a:p>
          <a:p>
            <a:pPr lvl="2"/>
            <a:r>
              <a:rPr lang="zh-CN" altLang="zh-CN" smtClean="0"/>
              <a:t>First level  </a:t>
            </a:r>
          </a:p>
          <a:p>
            <a:pPr lvl="3"/>
            <a:r>
              <a:rPr lang="zh-CN" altLang="zh-CN" smtClean="0"/>
              <a:t>Second level</a:t>
            </a:r>
          </a:p>
          <a:p>
            <a:pPr lvl="4"/>
            <a:r>
              <a:rPr lang="zh-CN" altLang="zh-CN" smtClean="0"/>
              <a:t>Third level</a:t>
            </a:r>
          </a:p>
          <a:p>
            <a:pPr lvl="4"/>
            <a:endParaRPr lang="zh-CN" altLang="zh-CN" smtClean="0"/>
          </a:p>
        </p:txBody>
      </p:sp>
      <p:pic>
        <p:nvPicPr>
          <p:cNvPr id="1030" name="Picture 6" descr="01293420956893.png" hidden="1"/>
          <p:cNvPicPr>
            <a:picLocks noChangeAspect="1" noChangeArrowheads="1"/>
          </p:cNvPicPr>
          <p:nvPr/>
        </p:nvPicPr>
        <p:blipFill>
          <a:blip r:embed="rId13"/>
          <a:srcRect/>
          <a:stretch>
            <a:fillRect/>
          </a:stretch>
        </p:blipFill>
        <p:spPr bwMode="auto">
          <a:xfrm>
            <a:off x="0" y="0"/>
            <a:ext cx="158750" cy="158750"/>
          </a:xfrm>
          <a:prstGeom prst="rect">
            <a:avLst/>
          </a:prstGeom>
          <a:noFill/>
          <a:ln w="9525">
            <a:noFill/>
            <a:miter lim="800000"/>
            <a:headEnd/>
            <a:tailEnd/>
          </a:ln>
        </p:spPr>
      </p:pic>
      <p:sp>
        <p:nvSpPr>
          <p:cNvPr id="1031" name="Text Box 7"/>
          <p:cNvSpPr txBox="1">
            <a:spLocks noChangeArrowheads="1"/>
          </p:cNvSpPr>
          <p:nvPr/>
        </p:nvSpPr>
        <p:spPr bwMode="auto">
          <a:xfrm>
            <a:off x="5638800" y="6578820"/>
            <a:ext cx="3505200" cy="309958"/>
          </a:xfrm>
          <a:prstGeom prst="rect">
            <a:avLst/>
          </a:prstGeom>
          <a:noFill/>
          <a:ln w="9525">
            <a:noFill/>
            <a:miter lim="800000"/>
            <a:headEnd/>
            <a:tailEnd/>
          </a:ln>
        </p:spPr>
        <p:txBody>
          <a:bodyPr lIns="90000" tIns="46800" rIns="90000" bIns="46800" anchor="ctr">
            <a:spAutoFit/>
          </a:bodyPr>
          <a:lstStyle/>
          <a:p>
            <a:pPr algn="r">
              <a:buSzPct val="100000"/>
            </a:pPr>
            <a:r>
              <a:rPr lang="zh-CN" altLang="en-US" sz="1400" b="1" dirty="0" smtClean="0">
                <a:solidFill>
                  <a:srgbClr val="0070C0"/>
                </a:solidFill>
                <a:latin typeface="黑体" pitchFamily="2" charset="-122"/>
              </a:rPr>
              <a:t>浪曦精神</a:t>
            </a:r>
            <a:r>
              <a:rPr lang="zh-CN" altLang="en-US" sz="1400" b="1" baseline="0" dirty="0" smtClean="0">
                <a:solidFill>
                  <a:srgbClr val="0070C0"/>
                </a:solidFill>
                <a:latin typeface="黑体" pitchFamily="2" charset="-122"/>
              </a:rPr>
              <a:t>  技术为王</a:t>
            </a:r>
            <a:endParaRPr lang="en-US" sz="1400" dirty="0">
              <a:solidFill>
                <a:srgbClr val="0070C0"/>
              </a:solidFill>
              <a:latin typeface="Baskerville Old Face" pitchFamily="18" charset="0"/>
            </a:endParaRPr>
          </a:p>
        </p:txBody>
      </p:sp>
      <p:pic>
        <p:nvPicPr>
          <p:cNvPr id="8" name="Picture 7" descr="D:\Program Files\Tencent\QQ\Users\6668220\Image\L)QG4314O4`QT$B@[2N4D2B.jpg"/>
          <p:cNvPicPr>
            <a:picLocks noChangeAspect="1" noChangeArrowheads="1"/>
          </p:cNvPicPr>
          <p:nvPr userDrawn="1"/>
        </p:nvPicPr>
        <p:blipFill>
          <a:blip r:embed="rId14"/>
          <a:srcRect/>
          <a:stretch>
            <a:fillRect/>
          </a:stretch>
        </p:blipFill>
        <p:spPr bwMode="auto">
          <a:xfrm>
            <a:off x="0" y="0"/>
            <a:ext cx="1143000" cy="477724"/>
          </a:xfrm>
          <a:prstGeom prst="rect">
            <a:avLst/>
          </a:prstGeom>
          <a:noFill/>
          <a:ln w="9525">
            <a:noFill/>
            <a:miter lim="800000"/>
            <a:headEnd/>
            <a:tailEnd/>
          </a:ln>
        </p:spPr>
      </p:pic>
      <p:sp>
        <p:nvSpPr>
          <p:cNvPr id="9" name="TextBox 8"/>
          <p:cNvSpPr txBox="1"/>
          <p:nvPr userDrawn="1"/>
        </p:nvSpPr>
        <p:spPr>
          <a:xfrm>
            <a:off x="5638800" y="228600"/>
            <a:ext cx="3352800" cy="338554"/>
          </a:xfrm>
          <a:prstGeom prst="rect">
            <a:avLst/>
          </a:prstGeom>
          <a:noFill/>
        </p:spPr>
        <p:txBody>
          <a:bodyPr wrap="square" rtlCol="0">
            <a:spAutoFit/>
          </a:bodyPr>
          <a:lstStyle/>
          <a:p>
            <a:pPr algn="r"/>
            <a:r>
              <a:rPr lang="zh-CN" altLang="en-US" sz="1600" b="1" dirty="0" smtClean="0">
                <a:solidFill>
                  <a:srgbClr val="0070C0"/>
                </a:solidFill>
              </a:rPr>
              <a:t>追求技术改变生活</a:t>
            </a:r>
            <a:endParaRPr lang="zh-CN" altLang="en-US" sz="1600" b="1" dirty="0">
              <a:solidFill>
                <a:srgbClr val="0070C0"/>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r" rtl="0" eaLnBrk="0" fontAlgn="base" hangingPunct="0">
        <a:lnSpc>
          <a:spcPct val="90000"/>
        </a:lnSpc>
        <a:spcBef>
          <a:spcPct val="0"/>
        </a:spcBef>
        <a:spcAft>
          <a:spcPct val="0"/>
        </a:spcAft>
        <a:buSzPct val="100000"/>
        <a:defRPr sz="1600" b="1" baseline="0">
          <a:solidFill>
            <a:srgbClr val="0070C0"/>
          </a:solidFill>
          <a:latin typeface="+mj-lt"/>
          <a:ea typeface="+mj-ea"/>
          <a:cs typeface="+mj-cs"/>
        </a:defRPr>
      </a:lvl1pPr>
      <a:lvl2pPr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2pPr>
      <a:lvl3pPr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3pPr>
      <a:lvl4pPr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4pPr>
      <a:lvl5pPr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5pPr>
      <a:lvl6pPr marL="457200"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6pPr>
      <a:lvl7pPr marL="914400"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7pPr>
      <a:lvl8pPr marL="1371600"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8pPr>
      <a:lvl9pPr marL="1828800"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SzPct val="100000"/>
        <a:defRPr b="1">
          <a:solidFill>
            <a:schemeClr val="tx1"/>
          </a:solidFill>
          <a:latin typeface="+mn-lt"/>
          <a:ea typeface="+mn-ea"/>
          <a:cs typeface="+mn-cs"/>
        </a:defRPr>
      </a:lvl1pPr>
      <a:lvl2pPr marL="742950" indent="-288925" algn="l" rtl="0" eaLnBrk="0" fontAlgn="base" hangingPunct="0">
        <a:lnSpc>
          <a:spcPct val="90000"/>
        </a:lnSpc>
        <a:spcBef>
          <a:spcPct val="10000"/>
        </a:spcBef>
        <a:spcAft>
          <a:spcPct val="0"/>
        </a:spcAft>
        <a:buSzPct val="100000"/>
        <a:defRPr sz="1400">
          <a:solidFill>
            <a:schemeClr val="tx1"/>
          </a:solidFill>
          <a:latin typeface="+mn-lt"/>
          <a:ea typeface="+mn-ea"/>
        </a:defRPr>
      </a:lvl2pPr>
      <a:lvl3pPr marL="190500" indent="-187325" algn="l" rtl="0" eaLnBrk="0" fontAlgn="base" hangingPunct="0">
        <a:lnSpc>
          <a:spcPct val="90000"/>
        </a:lnSpc>
        <a:spcBef>
          <a:spcPct val="40000"/>
        </a:spcBef>
        <a:spcAft>
          <a:spcPct val="0"/>
        </a:spcAft>
        <a:buSzPct val="100000"/>
        <a:buChar char="•"/>
        <a:defRPr sz="1400">
          <a:solidFill>
            <a:schemeClr val="tx1"/>
          </a:solidFill>
          <a:latin typeface="+mn-lt"/>
          <a:ea typeface="+mn-ea"/>
        </a:defRPr>
      </a:lvl3pPr>
      <a:lvl4pPr marL="374650" indent="-180975" algn="l" rtl="0" eaLnBrk="0" fontAlgn="base" hangingPunct="0">
        <a:lnSpc>
          <a:spcPct val="90000"/>
        </a:lnSpc>
        <a:spcBef>
          <a:spcPct val="40000"/>
        </a:spcBef>
        <a:spcAft>
          <a:spcPct val="0"/>
        </a:spcAft>
        <a:buSzPct val="100000"/>
        <a:buChar char="–"/>
        <a:defRPr sz="1400">
          <a:solidFill>
            <a:schemeClr val="tx1"/>
          </a:solidFill>
          <a:latin typeface="+mn-lt"/>
          <a:ea typeface="+mn-ea"/>
        </a:defRPr>
      </a:lvl4pPr>
      <a:lvl5pPr marL="5715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5pPr>
      <a:lvl6pPr marL="10287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6pPr>
      <a:lvl7pPr marL="14859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7pPr>
      <a:lvl8pPr marL="19431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8pPr>
      <a:lvl9pPr marL="24003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539750" y="6524625"/>
            <a:ext cx="460375" cy="171450"/>
          </a:xfrm>
          <a:prstGeom prst="rect">
            <a:avLst/>
          </a:prstGeom>
          <a:noFill/>
          <a:ln w="9525">
            <a:noFill/>
            <a:miter lim="800000"/>
            <a:headEnd/>
            <a:tailEnd/>
          </a:ln>
        </p:spPr>
        <p:txBody>
          <a:bodyPr wrap="none" lIns="90000" tIns="46800" rIns="90000" bIns="46800">
            <a:spAutoFit/>
          </a:bodyPr>
          <a:lstStyle/>
          <a:p>
            <a:pPr>
              <a:lnSpc>
                <a:spcPct val="90000"/>
              </a:lnSpc>
              <a:buSzPct val="100000"/>
            </a:pPr>
            <a:r>
              <a:rPr lang="en-US" sz="600"/>
              <a:t>CE v6.3</a:t>
            </a:r>
          </a:p>
        </p:txBody>
      </p:sp>
      <p:sp>
        <p:nvSpPr>
          <p:cNvPr id="2051" name="Freeform 3"/>
          <p:cNvSpPr>
            <a:spLocks/>
          </p:cNvSpPr>
          <p:nvPr/>
        </p:nvSpPr>
        <p:spPr bwMode="auto">
          <a:xfrm>
            <a:off x="0" y="1938338"/>
            <a:ext cx="9144000" cy="4921250"/>
          </a:xfrm>
          <a:custGeom>
            <a:avLst/>
            <a:gdLst>
              <a:gd name="T0" fmla="*/ 0 w 14399"/>
              <a:gd name="T1" fmla="*/ 0 h 7750"/>
              <a:gd name="T2" fmla="*/ 14399 w 14399"/>
              <a:gd name="T3" fmla="*/ 7750 h 7750"/>
            </a:gdLst>
            <a:ahLst/>
            <a:cxnLst>
              <a:cxn ang="0">
                <a:pos x="14400" y="0"/>
              </a:cxn>
              <a:cxn ang="0">
                <a:pos x="13086" y="1072"/>
              </a:cxn>
              <a:cxn ang="0">
                <a:pos x="10671" y="1895"/>
              </a:cxn>
              <a:cxn ang="0">
                <a:pos x="5305" y="3147"/>
              </a:cxn>
              <a:cxn ang="0">
                <a:pos x="1848" y="4755"/>
              </a:cxn>
              <a:cxn ang="0">
                <a:pos x="310" y="6972"/>
              </a:cxn>
              <a:cxn ang="0">
                <a:pos x="0" y="7750"/>
              </a:cxn>
              <a:cxn ang="0">
                <a:pos x="14394" y="7745"/>
              </a:cxn>
            </a:cxnLst>
            <a:rect l="T0" t="T1" r="T2" b="T3"/>
            <a:pathLst>
              <a:path w="14399" h="7750">
                <a:moveTo>
                  <a:pt x="14400" y="0"/>
                </a:moveTo>
                <a:cubicBezTo>
                  <a:pt x="14151" y="277"/>
                  <a:pt x="13710" y="756"/>
                  <a:pt x="13086" y="1072"/>
                </a:cubicBezTo>
                <a:cubicBezTo>
                  <a:pt x="12457" y="1447"/>
                  <a:pt x="10850" y="1847"/>
                  <a:pt x="10671" y="1895"/>
                </a:cubicBezTo>
                <a:cubicBezTo>
                  <a:pt x="7746" y="2647"/>
                  <a:pt x="6558" y="2797"/>
                  <a:pt x="5305" y="3147"/>
                </a:cubicBezTo>
                <a:cubicBezTo>
                  <a:pt x="4100" y="3487"/>
                  <a:pt x="2965" y="3860"/>
                  <a:pt x="1848" y="4755"/>
                </a:cubicBezTo>
                <a:cubicBezTo>
                  <a:pt x="1089" y="5392"/>
                  <a:pt x="774" y="5977"/>
                  <a:pt x="310" y="6972"/>
                </a:cubicBezTo>
                <a:cubicBezTo>
                  <a:pt x="182" y="7260"/>
                  <a:pt x="102" y="7437"/>
                  <a:pt x="0" y="7750"/>
                </a:cubicBezTo>
                <a:cubicBezTo>
                  <a:pt x="2396" y="7750"/>
                  <a:pt x="11394" y="7745"/>
                  <a:pt x="14394" y="7745"/>
                </a:cubicBezTo>
              </a:path>
            </a:pathLst>
          </a:custGeom>
          <a:solidFill>
            <a:srgbClr val="E95504"/>
          </a:solidFill>
          <a:ln w="9525">
            <a:noFill/>
            <a:round/>
            <a:headEnd/>
            <a:tailEnd/>
          </a:ln>
        </p:spPr>
        <p:txBody>
          <a:bodyPr/>
          <a:lstStyle/>
          <a:p>
            <a:endParaRPr lang="zh-CN" altLang="en-US"/>
          </a:p>
        </p:txBody>
      </p:sp>
      <p:pic>
        <p:nvPicPr>
          <p:cNvPr id="2052" name="Picture 4" descr="21293420956893.png" hidden="1"/>
          <p:cNvPicPr>
            <a:picLocks noChangeAspect="1" noChangeArrowheads="1"/>
          </p:cNvPicPr>
          <p:nvPr/>
        </p:nvPicPr>
        <p:blipFill>
          <a:blip r:embed="rId13"/>
          <a:srcRect/>
          <a:stretch>
            <a:fillRect/>
          </a:stretch>
        </p:blipFill>
        <p:spPr bwMode="auto">
          <a:xfrm>
            <a:off x="0" y="0"/>
            <a:ext cx="158750" cy="158750"/>
          </a:xfrm>
          <a:prstGeom prst="rect">
            <a:avLst/>
          </a:prstGeom>
          <a:noFill/>
          <a:ln w="9525">
            <a:noFill/>
            <a:miter lim="800000"/>
            <a:headEnd/>
            <a:tailEnd/>
          </a:ln>
        </p:spPr>
      </p:pic>
      <p:sp>
        <p:nvSpPr>
          <p:cNvPr id="2053" name="Rectangle 6"/>
          <p:cNvSpPr>
            <a:spLocks noGrp="1" noChangeArrowheads="1"/>
          </p:cNvSpPr>
          <p:nvPr>
            <p:ph type="title"/>
          </p:nvPr>
        </p:nvSpPr>
        <p:spPr bwMode="auto">
          <a:xfrm>
            <a:off x="76200" y="76200"/>
            <a:ext cx="5638800" cy="457200"/>
          </a:xfrm>
          <a:prstGeom prst="rect">
            <a:avLst/>
          </a:prstGeom>
          <a:noFill/>
          <a:ln w="9525">
            <a:noFill/>
            <a:miter lim="800000"/>
            <a:headEnd/>
            <a:tailEnd/>
          </a:ln>
        </p:spPr>
        <p:txBody>
          <a:bodyPr vert="horz" wrap="square" lIns="75600" tIns="45720" rIns="0" bIns="45720" numCol="1" anchor="b" anchorCtr="0" compatLnSpc="1">
            <a:prstTxWarp prst="textNoShape">
              <a:avLst/>
            </a:prstTxWarp>
          </a:bodyPr>
          <a:lstStyle/>
          <a:p>
            <a:pPr lvl="0"/>
            <a:r>
              <a:rPr lang="zh-CN" altLang="zh-CN" smtClean="0"/>
              <a:t>Action title</a:t>
            </a:r>
          </a:p>
        </p:txBody>
      </p:sp>
      <p:sp>
        <p:nvSpPr>
          <p:cNvPr id="2054" name="Rectangle 7"/>
          <p:cNvSpPr>
            <a:spLocks noGrp="1" noChangeArrowheads="1"/>
          </p:cNvSpPr>
          <p:nvPr>
            <p:ph type="body" idx="1"/>
          </p:nvPr>
        </p:nvSpPr>
        <p:spPr bwMode="auto">
          <a:xfrm>
            <a:off x="76200" y="685800"/>
            <a:ext cx="7467600" cy="354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Subtitle</a:t>
            </a:r>
          </a:p>
          <a:p>
            <a:pPr lvl="1"/>
            <a:r>
              <a:rPr lang="zh-CN" altLang="zh-CN" smtClean="0"/>
              <a:t>Unit/measure </a:t>
            </a:r>
          </a:p>
          <a:p>
            <a:pPr lvl="2"/>
            <a:r>
              <a:rPr lang="zh-CN" altLang="zh-CN" smtClean="0"/>
              <a:t>First level  </a:t>
            </a:r>
          </a:p>
          <a:p>
            <a:pPr lvl="3"/>
            <a:r>
              <a:rPr lang="zh-CN" altLang="zh-CN" smtClean="0"/>
              <a:t>Second level</a:t>
            </a:r>
          </a:p>
          <a:p>
            <a:pPr lvl="4"/>
            <a:r>
              <a:rPr lang="zh-CN" altLang="zh-CN" smtClean="0"/>
              <a:t>Third level</a:t>
            </a:r>
          </a:p>
          <a:p>
            <a:pPr lvl="4"/>
            <a:endParaRPr lang="zh-CN" altLang="zh-CN" smtClean="0"/>
          </a:p>
        </p:txBody>
      </p:sp>
      <p:pic>
        <p:nvPicPr>
          <p:cNvPr id="8" name="Picture 7" descr="D:\Program Files\Tencent\QQ\Users\6668220\Image\L)QG4314O4`QT$B@[2N4D2B.jpg"/>
          <p:cNvPicPr>
            <a:picLocks noChangeAspect="1" noChangeArrowheads="1"/>
          </p:cNvPicPr>
          <p:nvPr userDrawn="1"/>
        </p:nvPicPr>
        <p:blipFill>
          <a:blip r:embed="rId14"/>
          <a:srcRect/>
          <a:stretch>
            <a:fillRect/>
          </a:stretch>
        </p:blipFill>
        <p:spPr bwMode="auto">
          <a:xfrm>
            <a:off x="7605712" y="0"/>
            <a:ext cx="1538288" cy="6429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0" fontAlgn="base" hangingPunct="0">
        <a:lnSpc>
          <a:spcPct val="90000"/>
        </a:lnSpc>
        <a:spcBef>
          <a:spcPct val="0"/>
        </a:spcBef>
        <a:spcAft>
          <a:spcPct val="0"/>
        </a:spcAft>
        <a:buSzPct val="100000"/>
        <a:defRPr sz="2400" b="1">
          <a:solidFill>
            <a:schemeClr val="tx1"/>
          </a:solidFill>
          <a:latin typeface="+mj-lt"/>
          <a:ea typeface="+mj-ea"/>
          <a:cs typeface="+mj-cs"/>
        </a:defRPr>
      </a:lvl1pPr>
      <a:lvl2pPr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2pPr>
      <a:lvl3pPr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3pPr>
      <a:lvl4pPr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4pPr>
      <a:lvl5pPr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5pPr>
      <a:lvl6pPr marL="457200"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6pPr>
      <a:lvl7pPr marL="914400"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7pPr>
      <a:lvl8pPr marL="1371600"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8pPr>
      <a:lvl9pPr marL="1828800" algn="l" rtl="0" eaLnBrk="0" fontAlgn="base" hangingPunct="0">
        <a:lnSpc>
          <a:spcPct val="90000"/>
        </a:lnSpc>
        <a:spcBef>
          <a:spcPct val="0"/>
        </a:spcBef>
        <a:spcAft>
          <a:spcPct val="0"/>
        </a:spcAft>
        <a:buSzPct val="100000"/>
        <a:defRPr sz="2400" b="1">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SzPct val="100000"/>
        <a:defRPr b="1">
          <a:solidFill>
            <a:schemeClr val="tx1"/>
          </a:solidFill>
          <a:latin typeface="+mn-lt"/>
          <a:ea typeface="+mn-ea"/>
          <a:cs typeface="+mn-cs"/>
        </a:defRPr>
      </a:lvl1pPr>
      <a:lvl2pPr marL="742950" indent="-288925" algn="l" rtl="0" eaLnBrk="0" fontAlgn="base" hangingPunct="0">
        <a:lnSpc>
          <a:spcPct val="90000"/>
        </a:lnSpc>
        <a:spcBef>
          <a:spcPct val="10000"/>
        </a:spcBef>
        <a:spcAft>
          <a:spcPct val="0"/>
        </a:spcAft>
        <a:buSzPct val="100000"/>
        <a:defRPr sz="1400">
          <a:solidFill>
            <a:schemeClr val="tx1"/>
          </a:solidFill>
          <a:latin typeface="+mn-lt"/>
          <a:ea typeface="+mn-ea"/>
        </a:defRPr>
      </a:lvl2pPr>
      <a:lvl3pPr marL="190500" indent="-187325" algn="l" rtl="0" eaLnBrk="0" fontAlgn="base" hangingPunct="0">
        <a:lnSpc>
          <a:spcPct val="90000"/>
        </a:lnSpc>
        <a:spcBef>
          <a:spcPct val="40000"/>
        </a:spcBef>
        <a:spcAft>
          <a:spcPct val="0"/>
        </a:spcAft>
        <a:buSzPct val="100000"/>
        <a:buChar char="•"/>
        <a:defRPr sz="1400">
          <a:solidFill>
            <a:schemeClr val="tx1"/>
          </a:solidFill>
          <a:latin typeface="+mn-lt"/>
          <a:ea typeface="+mn-ea"/>
        </a:defRPr>
      </a:lvl3pPr>
      <a:lvl4pPr marL="374650" indent="-180975" algn="l" rtl="0" eaLnBrk="0" fontAlgn="base" hangingPunct="0">
        <a:lnSpc>
          <a:spcPct val="90000"/>
        </a:lnSpc>
        <a:spcBef>
          <a:spcPct val="40000"/>
        </a:spcBef>
        <a:spcAft>
          <a:spcPct val="0"/>
        </a:spcAft>
        <a:buSzPct val="100000"/>
        <a:buChar char="–"/>
        <a:defRPr sz="1400">
          <a:solidFill>
            <a:schemeClr val="tx1"/>
          </a:solidFill>
          <a:latin typeface="+mn-lt"/>
          <a:ea typeface="+mn-ea"/>
        </a:defRPr>
      </a:lvl4pPr>
      <a:lvl5pPr marL="5715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5pPr>
      <a:lvl6pPr marL="10287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6pPr>
      <a:lvl7pPr marL="14859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7pPr>
      <a:lvl8pPr marL="19431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8pPr>
      <a:lvl9pPr marL="2400300" indent="-193675" algn="l" rtl="0" eaLnBrk="0" fontAlgn="base" hangingPunct="0">
        <a:lnSpc>
          <a:spcPct val="90000"/>
        </a:lnSpc>
        <a:spcBef>
          <a:spcPct val="40000"/>
        </a:spcBef>
        <a:spcAft>
          <a:spcPct val="0"/>
        </a:spcAft>
        <a:buSzPct val="10000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38318" y="762070"/>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4000" b="1" kern="0" dirty="0" smtClean="0">
                <a:latin typeface="宋体" panose="02010600030101010101" pitchFamily="2" charset="-122"/>
                <a:ea typeface="宋体" panose="02010600030101010101" pitchFamily="2" charset="-122"/>
                <a:cs typeface="+mj-cs"/>
              </a:rPr>
              <a:t>    </a:t>
            </a: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r>
              <a:rPr lang="zh-CN" altLang="en-US" sz="4000" b="1" kern="0" dirty="0" smtClean="0">
                <a:latin typeface="宋体" panose="02010600030101010101" pitchFamily="2" charset="-122"/>
                <a:ea typeface="宋体" panose="02010600030101010101" pitchFamily="2" charset="-122"/>
                <a:cs typeface="+mj-cs"/>
              </a:rPr>
              <a:t>二叉树并不全是搜索树，实际上二叉树还有很多的功能，比如数据的压缩，单词查找等等</a:t>
            </a:r>
            <a:r>
              <a:rPr lang="en-US" altLang="zh-CN" sz="4000" b="1" kern="0" dirty="0" smtClean="0">
                <a:latin typeface="宋体" panose="02010600030101010101" pitchFamily="2" charset="-122"/>
                <a:ea typeface="宋体" panose="02010600030101010101" pitchFamily="2" charset="-122"/>
                <a:cs typeface="+mj-cs"/>
              </a:rPr>
              <a:t>……</a:t>
            </a:r>
            <a:r>
              <a:rPr lang="zh-CN" altLang="en-US" sz="4000" b="1" kern="0" dirty="0" smtClean="0">
                <a:latin typeface="宋体" panose="02010600030101010101" pitchFamily="2" charset="-122"/>
                <a:ea typeface="宋体" panose="02010600030101010101" pitchFamily="2" charset="-122"/>
                <a:cs typeface="+mj-cs"/>
              </a:rPr>
              <a:t>这节课会介绍一下哈弗曼树，字典树</a:t>
            </a:r>
            <a:r>
              <a:rPr lang="zh-CN" altLang="en-US" sz="4000" b="1" kern="0" dirty="0" smtClean="0">
                <a:latin typeface="宋体" panose="02010600030101010101" pitchFamily="2" charset="-122"/>
                <a:ea typeface="宋体" panose="02010600030101010101" pitchFamily="2" charset="-122"/>
                <a:cs typeface="+mj-cs"/>
              </a:rPr>
              <a:t>以及字符串匹配的</a:t>
            </a:r>
            <a:r>
              <a:rPr lang="en-US" altLang="zh-CN" sz="4000" b="1" kern="0" dirty="0" smtClean="0">
                <a:latin typeface="宋体" panose="02010600030101010101" pitchFamily="2" charset="-122"/>
                <a:ea typeface="宋体" panose="02010600030101010101" pitchFamily="2" charset="-122"/>
                <a:cs typeface="+mj-cs"/>
              </a:rPr>
              <a:t>KMP</a:t>
            </a:r>
            <a:r>
              <a:rPr lang="zh-CN" altLang="en-US" sz="4000" b="1" kern="0" dirty="0">
                <a:latin typeface="宋体" panose="02010600030101010101" pitchFamily="2" charset="-122"/>
                <a:ea typeface="宋体" panose="02010600030101010101" pitchFamily="2" charset="-122"/>
                <a:cs typeface="+mj-cs"/>
              </a:rPr>
              <a:t>算法</a:t>
            </a:r>
            <a:r>
              <a:rPr lang="zh-CN" altLang="en-US" sz="4000" b="1" kern="0" dirty="0" smtClean="0">
                <a:latin typeface="宋体" panose="02010600030101010101" pitchFamily="2" charset="-122"/>
                <a:ea typeface="宋体" panose="02010600030101010101" pitchFamily="2" charset="-122"/>
                <a:cs typeface="+mj-cs"/>
              </a:rPr>
              <a:t>。</a:t>
            </a:r>
            <a:endParaRPr lang="en-US" altLang="zh-CN" sz="5400" b="1" kern="0" noProof="0" dirty="0" smtClean="0">
              <a:solidFill>
                <a:srgbClr val="FF0000"/>
              </a:solidFill>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336436590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16" y="762070"/>
            <a:ext cx="9351573" cy="7315008"/>
          </a:xfrm>
          <a:prstGeom prst="rect">
            <a:avLst/>
          </a:prstGeom>
        </p:spPr>
      </p:pic>
    </p:spTree>
    <p:extLst>
      <p:ext uri="{BB962C8B-B14F-4D97-AF65-F5344CB8AC3E}">
        <p14:creationId xmlns:p14="http://schemas.microsoft.com/office/powerpoint/2010/main" val="9248762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下面一个很重要的问题就是如何求解</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数组只要求出来，</a:t>
            </a:r>
            <a:r>
              <a:rPr lang="en-US" altLang="zh-CN" sz="2800" b="1" kern="0" dirty="0" smtClean="0">
                <a:latin typeface="宋体" panose="02010600030101010101" pitchFamily="2" charset="-122"/>
                <a:ea typeface="宋体" panose="02010600030101010101" pitchFamily="2" charset="-122"/>
                <a:cs typeface="+mj-cs"/>
              </a:rPr>
              <a:t>KMP</a:t>
            </a:r>
            <a:r>
              <a:rPr lang="zh-CN" altLang="en-US" sz="2800" b="1" kern="0" dirty="0" smtClean="0">
                <a:latin typeface="宋体" panose="02010600030101010101" pitchFamily="2" charset="-122"/>
                <a:ea typeface="宋体" panose="02010600030101010101" pitchFamily="2" charset="-122"/>
                <a:cs typeface="+mj-cs"/>
              </a:rPr>
              <a:t>算法就完成的差不多了。</a:t>
            </a: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通过代码的递推来求解</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已知</a:t>
            </a:r>
            <a:r>
              <a:rPr lang="en-US" altLang="zh-CN" sz="2800" b="1" kern="0" dirty="0" smtClean="0">
                <a:latin typeface="宋体" panose="02010600030101010101" pitchFamily="2" charset="-122"/>
                <a:ea typeface="宋体" panose="02010600030101010101" pitchFamily="2" charset="-122"/>
                <a:cs typeface="+mj-cs"/>
              </a:rPr>
              <a:t>next[0,…,j] </a:t>
            </a:r>
            <a:r>
              <a:rPr lang="zh-CN" altLang="en-US" sz="2800" b="1" kern="0" dirty="0" smtClean="0">
                <a:latin typeface="宋体" panose="02010600030101010101" pitchFamily="2" charset="-122"/>
                <a:ea typeface="宋体" panose="02010600030101010101" pitchFamily="2" charset="-122"/>
                <a:cs typeface="+mj-cs"/>
              </a:rPr>
              <a:t>如何求出</a:t>
            </a:r>
            <a:r>
              <a:rPr lang="en-US" altLang="zh-CN" sz="2800" b="1" kern="0" dirty="0" smtClean="0">
                <a:latin typeface="宋体" panose="02010600030101010101" pitchFamily="2" charset="-122"/>
                <a:ea typeface="宋体" panose="02010600030101010101" pitchFamily="2" charset="-122"/>
                <a:cs typeface="+mj-cs"/>
              </a:rPr>
              <a:t>next[j+1]</a:t>
            </a: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过程如下</a:t>
            </a:r>
            <a:r>
              <a:rPr lang="en-US" altLang="zh-CN" sz="2800" b="1" kern="0" dirty="0" smtClean="0">
                <a:latin typeface="宋体" panose="02010600030101010101" pitchFamily="2" charset="-122"/>
                <a:ea typeface="宋体" panose="02010600030101010101" pitchFamily="2" charset="-122"/>
                <a:cs typeface="+mj-cs"/>
              </a:rPr>
              <a:t>;</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若是</a:t>
            </a:r>
            <a:r>
              <a:rPr lang="en-US" altLang="zh-CN" sz="2800" b="1" kern="0" dirty="0" smtClean="0">
                <a:latin typeface="宋体" panose="02010600030101010101" pitchFamily="2" charset="-122"/>
                <a:ea typeface="宋体" panose="02010600030101010101" pitchFamily="2" charset="-122"/>
                <a:cs typeface="+mj-cs"/>
              </a:rPr>
              <a:t>P[k]=P[j] </a:t>
            </a:r>
            <a:r>
              <a:rPr lang="zh-CN" altLang="en-US" sz="2800" b="1" kern="0" dirty="0" smtClean="0">
                <a:latin typeface="宋体" panose="02010600030101010101" pitchFamily="2" charset="-122"/>
                <a:ea typeface="宋体" panose="02010600030101010101" pitchFamily="2" charset="-122"/>
                <a:cs typeface="+mj-cs"/>
              </a:rPr>
              <a:t>那么</a:t>
            </a:r>
            <a:r>
              <a:rPr lang="en-US" altLang="zh-CN" sz="2800" b="1" kern="0" dirty="0" smtClean="0">
                <a:latin typeface="宋体" panose="02010600030101010101" pitchFamily="2" charset="-122"/>
                <a:ea typeface="宋体" panose="02010600030101010101" pitchFamily="2" charset="-122"/>
                <a:cs typeface="+mj-cs"/>
              </a:rPr>
              <a:t>next[j+1]=next[j]+1=k+1(</a:t>
            </a:r>
            <a:r>
              <a:rPr lang="zh-CN" altLang="en-US" sz="2800" b="1" kern="0" dirty="0" smtClean="0">
                <a:latin typeface="宋体" panose="02010600030101010101" pitchFamily="2" charset="-122"/>
                <a:ea typeface="宋体" panose="02010600030101010101" pitchFamily="2" charset="-122"/>
                <a:cs typeface="+mj-cs"/>
              </a:rPr>
              <a:t>假设</a:t>
            </a:r>
            <a:r>
              <a:rPr lang="en-US" altLang="zh-CN" sz="2800" b="1" kern="0" dirty="0" smtClean="0">
                <a:latin typeface="宋体" panose="02010600030101010101" pitchFamily="2" charset="-122"/>
                <a:ea typeface="宋体" panose="02010600030101010101" pitchFamily="2" charset="-122"/>
                <a:cs typeface="+mj-cs"/>
              </a:rPr>
              <a:t>next[j]=k)</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若是不等于 如果此时</a:t>
            </a:r>
            <a:r>
              <a:rPr lang="en-US" altLang="zh-CN" sz="2800" b="1" kern="0" dirty="0" smtClean="0">
                <a:latin typeface="宋体" panose="02010600030101010101" pitchFamily="2" charset="-122"/>
                <a:ea typeface="宋体" panose="02010600030101010101" pitchFamily="2" charset="-122"/>
                <a:cs typeface="+mj-cs"/>
              </a:rPr>
              <a:t>P[next[k]]==P[j] next[j+1]=next[k]+1,</a:t>
            </a:r>
            <a:r>
              <a:rPr lang="zh-CN" altLang="en-US" sz="2800" b="1" kern="0" dirty="0" smtClean="0">
                <a:latin typeface="宋体" panose="02010600030101010101" pitchFamily="2" charset="-122"/>
                <a:ea typeface="宋体" panose="02010600030101010101" pitchFamily="2" charset="-122"/>
                <a:cs typeface="+mj-cs"/>
              </a:rPr>
              <a:t>否则递归</a:t>
            </a:r>
            <a:r>
              <a:rPr lang="en-US" altLang="zh-CN" sz="2800" b="1" kern="0" dirty="0" smtClean="0">
                <a:latin typeface="宋体" panose="02010600030101010101" pitchFamily="2" charset="-122"/>
                <a:ea typeface="宋体" panose="02010600030101010101" pitchFamily="2" charset="-122"/>
                <a:cs typeface="+mj-cs"/>
              </a:rPr>
              <a:t>k=next[k];</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15068295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a:latin typeface="宋体" panose="02010600030101010101" pitchFamily="2" charset="-122"/>
                <a:ea typeface="宋体" panose="02010600030101010101" pitchFamily="2" charset="-122"/>
                <a:cs typeface="+mj-cs"/>
              </a:rPr>
              <a:t>知道</a:t>
            </a:r>
            <a:r>
              <a:rPr lang="zh-CN" altLang="en-US" sz="2800" b="1" kern="0" dirty="0" smtClean="0">
                <a:latin typeface="宋体" panose="02010600030101010101" pitchFamily="2" charset="-122"/>
                <a:ea typeface="宋体" panose="02010600030101010101" pitchFamily="2" charset="-122"/>
                <a:cs typeface="+mj-cs"/>
              </a:rPr>
              <a:t>了遇到字符不匹配时如何利用</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数组进行跳转和如何求解</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数组，就可以写出我们的</a:t>
            </a:r>
            <a:r>
              <a:rPr lang="en-US" altLang="zh-CN" sz="2800" b="1" kern="0" dirty="0" smtClean="0">
                <a:latin typeface="宋体" panose="02010600030101010101" pitchFamily="2" charset="-122"/>
                <a:ea typeface="宋体" panose="02010600030101010101" pitchFamily="2" charset="-122"/>
                <a:cs typeface="+mj-cs"/>
              </a:rPr>
              <a:t>KMP</a:t>
            </a:r>
            <a:r>
              <a:rPr lang="zh-CN" altLang="en-US" sz="2800" b="1" kern="0" dirty="0" smtClean="0">
                <a:latin typeface="宋体" panose="02010600030101010101" pitchFamily="2" charset="-122"/>
                <a:ea typeface="宋体" panose="02010600030101010101" pitchFamily="2" charset="-122"/>
                <a:cs typeface="+mj-cs"/>
              </a:rPr>
              <a:t>算法。</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27795160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          </a:t>
            </a:r>
            <a:r>
              <a:rPr lang="zh-CN" altLang="en-US" sz="4400" b="1" kern="0" dirty="0" smtClean="0">
                <a:latin typeface="宋体" panose="02010600030101010101" pitchFamily="2" charset="-122"/>
                <a:ea typeface="宋体" panose="02010600030101010101" pitchFamily="2" charset="-122"/>
                <a:cs typeface="+mj-cs"/>
              </a:rPr>
              <a:t>字典树（</a:t>
            </a:r>
            <a:r>
              <a:rPr lang="en-US" altLang="zh-CN" sz="4400" b="1" kern="0" dirty="0" err="1" smtClean="0">
                <a:latin typeface="宋体" panose="02010600030101010101" pitchFamily="2" charset="-122"/>
                <a:ea typeface="宋体" panose="02010600030101010101" pitchFamily="2" charset="-122"/>
                <a:cs typeface="+mj-cs"/>
              </a:rPr>
              <a:t>Trie</a:t>
            </a:r>
            <a:r>
              <a:rPr lang="zh-CN" altLang="en-US" sz="4400" b="1" kern="0" dirty="0" smtClean="0">
                <a:latin typeface="宋体" panose="02010600030101010101" pitchFamily="2" charset="-122"/>
                <a:ea typeface="宋体" panose="02010600030101010101" pitchFamily="2" charset="-122"/>
                <a:cs typeface="+mj-cs"/>
              </a:rPr>
              <a:t>树）</a:t>
            </a:r>
            <a:endParaRPr lang="en-US" altLang="zh-CN" sz="44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29804923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3200" b="1" kern="0" dirty="0" smtClean="0">
                <a:latin typeface="宋体" panose="02010600030101010101" pitchFamily="2" charset="-122"/>
                <a:ea typeface="宋体" panose="02010600030101010101" pitchFamily="2" charset="-122"/>
                <a:cs typeface="+mj-cs"/>
              </a:rPr>
              <a:t>什么是字典树？</a:t>
            </a: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字典树是一种特殊的树结构，有如下三个基本性质：</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2800" b="1" kern="0" dirty="0" smtClean="0">
                <a:latin typeface="宋体" panose="02010600030101010101" pitchFamily="2" charset="-122"/>
                <a:ea typeface="宋体" panose="02010600030101010101" pitchFamily="2" charset="-122"/>
                <a:cs typeface="+mj-cs"/>
              </a:rPr>
              <a:t>1.</a:t>
            </a:r>
            <a:r>
              <a:rPr lang="zh-CN" altLang="en-US" sz="2800" b="1" kern="0" dirty="0" smtClean="0">
                <a:latin typeface="宋体" panose="02010600030101010101" pitchFamily="2" charset="-122"/>
                <a:ea typeface="宋体" panose="02010600030101010101" pitchFamily="2" charset="-122"/>
                <a:cs typeface="+mj-cs"/>
              </a:rPr>
              <a:t>根节点不包含字符，除根节点外每一个节点都包含一个字符</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2800" b="1" kern="0" dirty="0" smtClean="0">
                <a:latin typeface="宋体" panose="02010600030101010101" pitchFamily="2" charset="-122"/>
                <a:ea typeface="宋体" panose="02010600030101010101" pitchFamily="2" charset="-122"/>
                <a:cs typeface="+mj-cs"/>
              </a:rPr>
              <a:t>2.</a:t>
            </a:r>
            <a:r>
              <a:rPr lang="zh-CN" altLang="en-US" sz="2800" b="1" kern="0" dirty="0" smtClean="0">
                <a:latin typeface="宋体" panose="02010600030101010101" pitchFamily="2" charset="-122"/>
                <a:ea typeface="宋体" panose="02010600030101010101" pitchFamily="2" charset="-122"/>
                <a:cs typeface="+mj-cs"/>
              </a:rPr>
              <a:t>从根节点到某一个节点，路径上经过的字符连接起来就是该节点对应的字符串</a:t>
            </a: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2800" b="1" kern="0" dirty="0" smtClean="0">
                <a:latin typeface="宋体" panose="02010600030101010101" pitchFamily="2" charset="-122"/>
                <a:ea typeface="宋体" panose="02010600030101010101" pitchFamily="2" charset="-122"/>
                <a:cs typeface="+mj-cs"/>
              </a:rPr>
              <a:t>3.</a:t>
            </a:r>
            <a:r>
              <a:rPr lang="zh-CN" altLang="en-US" sz="2800" b="1" kern="0" dirty="0" smtClean="0">
                <a:latin typeface="宋体" panose="02010600030101010101" pitchFamily="2" charset="-122"/>
                <a:ea typeface="宋体" panose="02010600030101010101" pitchFamily="2" charset="-122"/>
                <a:cs typeface="+mj-cs"/>
              </a:rPr>
              <a:t>每个节点的所有子节点包含的字符都不同</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347006978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如下图，便是一颗已经构建好的字典树：</a:t>
            </a: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pic>
        <p:nvPicPr>
          <p:cNvPr id="2" name="图片 1"/>
          <p:cNvPicPr>
            <a:picLocks noChangeAspect="1"/>
          </p:cNvPicPr>
          <p:nvPr/>
        </p:nvPicPr>
        <p:blipFill>
          <a:blip r:embed="rId3"/>
          <a:stretch>
            <a:fillRect/>
          </a:stretch>
        </p:blipFill>
        <p:spPr>
          <a:xfrm>
            <a:off x="381110" y="2209832"/>
            <a:ext cx="8076988" cy="3400425"/>
          </a:xfrm>
          <a:prstGeom prst="rect">
            <a:avLst/>
          </a:prstGeom>
        </p:spPr>
      </p:pic>
    </p:spTree>
    <p:extLst>
      <p:ext uri="{BB962C8B-B14F-4D97-AF65-F5344CB8AC3E}">
        <p14:creationId xmlns:p14="http://schemas.microsoft.com/office/powerpoint/2010/main" val="37749272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a:latin typeface="宋体" panose="02010600030101010101" pitchFamily="2" charset="-122"/>
              <a:ea typeface="宋体" panose="02010600030101010101" pitchFamily="2" charset="-122"/>
              <a:cs typeface="+mj-cs"/>
            </a:endParaRPr>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r>
              <a:rPr lang="en-US" altLang="zh-CN" sz="2800" dirty="0" smtClean="0"/>
              <a:t>ok</a:t>
            </a:r>
            <a:r>
              <a:rPr lang="zh-CN" altLang="en-US" sz="2800" dirty="0"/>
              <a:t>，如上图所示，对于每一个节点，从根遍历到他的过程就是一个单词，如果这个节点被标记为红色，就表示这个单词存在，否则不存在。</a:t>
            </a:r>
            <a:r>
              <a:rPr lang="zh-CN" altLang="en-US" sz="2800" dirty="0"/>
              <a:t/>
            </a:r>
            <a:br>
              <a:rPr lang="zh-CN" altLang="en-US" sz="2800" dirty="0"/>
            </a:br>
            <a:r>
              <a:rPr lang="zh-CN" altLang="en-US" sz="2800" dirty="0"/>
              <a:t>    那么，对于一个单词，我只要顺着他从根走到对应的节点，再看这个节点是否被标记为红色就可以知道它是否出现过了。把这个节点标记为红色，就相当于插入了这个单词。</a:t>
            </a:r>
            <a:r>
              <a:rPr lang="zh-CN" altLang="en-US" sz="2800" dirty="0"/>
              <a:t/>
            </a:r>
            <a:br>
              <a:rPr lang="zh-CN" altLang="en-US" sz="2800" dirty="0"/>
            </a:br>
            <a:r>
              <a:rPr lang="zh-CN" altLang="en-US" sz="2800" dirty="0"/>
              <a:t>   </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193601559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a:latin typeface="宋体" panose="02010600030101010101" pitchFamily="2" charset="-122"/>
              <a:ea typeface="宋体" panose="02010600030101010101" pitchFamily="2" charset="-122"/>
              <a:cs typeface="+mj-cs"/>
            </a:endParaRPr>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r>
              <a:rPr lang="zh-CN" altLang="en-US" sz="2800" dirty="0" smtClean="0"/>
              <a:t>问题：已知</a:t>
            </a:r>
            <a:r>
              <a:rPr lang="en-US" altLang="zh-CN" sz="2800" dirty="0"/>
              <a:t>n</a:t>
            </a:r>
            <a:r>
              <a:rPr lang="zh-CN" altLang="en-US" sz="2800" dirty="0"/>
              <a:t>个由小写字母构成的平均长度为</a:t>
            </a:r>
            <a:r>
              <a:rPr lang="en-US" altLang="zh-CN" sz="2800" dirty="0"/>
              <a:t>10</a:t>
            </a:r>
            <a:r>
              <a:rPr lang="zh-CN" altLang="en-US" sz="2800" dirty="0"/>
              <a:t>的单词</a:t>
            </a:r>
            <a:r>
              <a:rPr lang="en-US" altLang="zh-CN" sz="2800" dirty="0"/>
              <a:t>,</a:t>
            </a:r>
            <a:r>
              <a:rPr lang="zh-CN" altLang="en-US" sz="2800" dirty="0"/>
              <a:t>判断其中</a:t>
            </a:r>
            <a:r>
              <a:rPr lang="zh-CN" altLang="en-US" sz="2800" b="1" dirty="0"/>
              <a:t>是否存在某个串为另一个串的前缀子串</a:t>
            </a:r>
            <a:r>
              <a:rPr lang="zh-CN" altLang="en-US" sz="2800" dirty="0" smtClean="0"/>
              <a:t>。</a:t>
            </a:r>
            <a:endParaRPr lang="en-US" altLang="zh-CN" sz="2800" dirty="0" smtClean="0"/>
          </a:p>
          <a:p>
            <a:pPr lvl="0">
              <a:lnSpc>
                <a:spcPct val="90000"/>
              </a:lnSpc>
              <a:buSzPct val="100000"/>
              <a:defRPr/>
            </a:pPr>
            <a:r>
              <a:rPr lang="zh-CN" altLang="en-US" sz="2800" dirty="0"/>
              <a:t>   </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46677919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241354" y="990664"/>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a:latin typeface="宋体" panose="02010600030101010101" pitchFamily="2" charset="-122"/>
              <a:ea typeface="宋体" panose="02010600030101010101" pitchFamily="2" charset="-122"/>
              <a:cs typeface="+mj-cs"/>
            </a:endParaRPr>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r>
              <a:rPr lang="en-US" altLang="zh-CN" sz="2400" dirty="0" smtClean="0"/>
              <a:t>1.</a:t>
            </a:r>
            <a:r>
              <a:rPr lang="zh-CN" altLang="en-US" sz="2400" dirty="0" smtClean="0"/>
              <a:t>最</a:t>
            </a:r>
            <a:r>
              <a:rPr lang="zh-CN" altLang="en-US" sz="2400" dirty="0"/>
              <a:t>容易想到的：即从字符串集中从头往后搜，看每个字符串是否为字符串集中某个字符串的前缀，复杂度为</a:t>
            </a:r>
            <a:r>
              <a:rPr lang="en-US" altLang="zh-CN" sz="2400" dirty="0"/>
              <a:t>O(n^2)</a:t>
            </a:r>
            <a:r>
              <a:rPr lang="zh-CN" altLang="en-US" sz="2400" dirty="0"/>
              <a:t>。</a:t>
            </a:r>
          </a:p>
          <a:p>
            <a:r>
              <a:rPr lang="en-US" altLang="zh-CN" sz="2400" dirty="0" smtClean="0"/>
              <a:t>2.</a:t>
            </a:r>
            <a:r>
              <a:rPr lang="zh-CN" altLang="en-US" sz="2400" dirty="0" smtClean="0"/>
              <a:t>使用</a:t>
            </a:r>
            <a:r>
              <a:rPr lang="en-US" altLang="zh-CN" sz="2400" dirty="0"/>
              <a:t>hash</a:t>
            </a:r>
            <a:r>
              <a:rPr lang="zh-CN" altLang="en-US" sz="2400" dirty="0"/>
              <a:t>：我们用</a:t>
            </a:r>
            <a:r>
              <a:rPr lang="en-US" altLang="zh-CN" sz="2400" dirty="0"/>
              <a:t>hash</a:t>
            </a:r>
            <a:r>
              <a:rPr lang="zh-CN" altLang="en-US" sz="2400" dirty="0"/>
              <a:t>存下所有字符串的所有的前缀子串，建立存有子串</a:t>
            </a:r>
            <a:r>
              <a:rPr lang="en-US" altLang="zh-CN" sz="2400" dirty="0"/>
              <a:t>hash</a:t>
            </a:r>
            <a:r>
              <a:rPr lang="zh-CN" altLang="en-US" sz="2400" dirty="0"/>
              <a:t>的复杂度为</a:t>
            </a:r>
            <a:r>
              <a:rPr lang="en-US" altLang="zh-CN" sz="2400" dirty="0"/>
              <a:t>O(n*</a:t>
            </a:r>
            <a:r>
              <a:rPr lang="en-US" altLang="zh-CN" sz="2400" dirty="0" err="1"/>
              <a:t>len</a:t>
            </a:r>
            <a:r>
              <a:rPr lang="en-US" altLang="zh-CN" sz="2400" dirty="0"/>
              <a:t>)</a:t>
            </a:r>
            <a:r>
              <a:rPr lang="zh-CN" altLang="en-US" sz="2400" dirty="0"/>
              <a:t>，而查询的复杂度为</a:t>
            </a:r>
            <a:r>
              <a:rPr lang="en-US" altLang="zh-CN" sz="2400" dirty="0"/>
              <a:t>O(n)* O(1)= O(n)</a:t>
            </a:r>
            <a:r>
              <a:rPr lang="zh-CN" altLang="en-US" sz="2400" dirty="0"/>
              <a:t>。</a:t>
            </a:r>
          </a:p>
          <a:p>
            <a:r>
              <a:rPr lang="en-US" altLang="zh-CN" sz="2400" dirty="0" smtClean="0"/>
              <a:t>3.</a:t>
            </a:r>
            <a:r>
              <a:rPr lang="zh-CN" altLang="en-US" sz="2400" dirty="0" smtClean="0"/>
              <a:t>使用</a:t>
            </a:r>
            <a:r>
              <a:rPr lang="en-US" altLang="zh-CN" sz="2400" dirty="0" err="1"/>
              <a:t>trie</a:t>
            </a:r>
            <a:r>
              <a:rPr lang="zh-CN" altLang="en-US" sz="2400" dirty="0"/>
              <a:t>：因为当查询如字符串</a:t>
            </a:r>
            <a:r>
              <a:rPr lang="en-US" altLang="zh-CN" sz="2400" dirty="0" err="1"/>
              <a:t>abc</a:t>
            </a:r>
            <a:r>
              <a:rPr lang="zh-CN" altLang="en-US" sz="2400" dirty="0"/>
              <a:t>是否为某个字符串的前缀时，显然以</a:t>
            </a:r>
            <a:r>
              <a:rPr lang="en-US" altLang="zh-CN" sz="2400" dirty="0" err="1"/>
              <a:t>b,c,d</a:t>
            </a:r>
            <a:r>
              <a:rPr lang="en-US" altLang="zh-CN" sz="2400" dirty="0"/>
              <a:t>....</a:t>
            </a:r>
            <a:r>
              <a:rPr lang="zh-CN" altLang="en-US" sz="2400" dirty="0"/>
              <a:t>等不是以</a:t>
            </a:r>
            <a:r>
              <a:rPr lang="en-US" altLang="zh-CN" sz="2400" dirty="0"/>
              <a:t>a</a:t>
            </a:r>
            <a:r>
              <a:rPr lang="zh-CN" altLang="en-US" sz="2400" dirty="0"/>
              <a:t>开头的字符串就不用查找了。所以建立</a:t>
            </a:r>
            <a:r>
              <a:rPr lang="en-US" altLang="zh-CN" sz="2400" dirty="0" err="1"/>
              <a:t>trie</a:t>
            </a:r>
            <a:r>
              <a:rPr lang="zh-CN" altLang="en-US" sz="2400" dirty="0"/>
              <a:t>的复杂度为</a:t>
            </a:r>
            <a:r>
              <a:rPr lang="en-US" altLang="zh-CN" sz="2400" dirty="0"/>
              <a:t>O(n*</a:t>
            </a:r>
            <a:r>
              <a:rPr lang="en-US" altLang="zh-CN" sz="2400" dirty="0" err="1"/>
              <a:t>len</a:t>
            </a:r>
            <a:r>
              <a:rPr lang="en-US" altLang="zh-CN" sz="2400" dirty="0"/>
              <a:t>)</a:t>
            </a:r>
            <a:r>
              <a:rPr lang="zh-CN" altLang="en-US" sz="2400" dirty="0"/>
              <a:t>，而</a:t>
            </a:r>
            <a:r>
              <a:rPr lang="zh-CN" altLang="en-US" sz="2400" b="1" dirty="0"/>
              <a:t>建立</a:t>
            </a:r>
            <a:r>
              <a:rPr lang="en-US" altLang="zh-CN" sz="2400" b="1" dirty="0"/>
              <a:t>+</a:t>
            </a:r>
            <a:r>
              <a:rPr lang="zh-CN" altLang="en-US" sz="2400" b="1" dirty="0"/>
              <a:t>查询在</a:t>
            </a:r>
            <a:r>
              <a:rPr lang="en-US" altLang="zh-CN" sz="2400" b="1" dirty="0" err="1"/>
              <a:t>trie</a:t>
            </a:r>
            <a:r>
              <a:rPr lang="zh-CN" altLang="en-US" sz="2400" b="1" dirty="0"/>
              <a:t>中是可以同时执行的</a:t>
            </a:r>
            <a:r>
              <a:rPr lang="zh-CN" altLang="en-US" sz="2400" dirty="0"/>
              <a:t>，建立的过程也就可以成为查询的过程，</a:t>
            </a:r>
            <a:r>
              <a:rPr lang="en-US" altLang="zh-CN" sz="2400" dirty="0"/>
              <a:t>hash</a:t>
            </a:r>
            <a:r>
              <a:rPr lang="zh-CN" altLang="en-US" sz="2400" dirty="0"/>
              <a:t>就不能实现这个功能。所以总的复杂度为</a:t>
            </a:r>
            <a:r>
              <a:rPr lang="en-US" altLang="zh-CN" sz="2400" dirty="0"/>
              <a:t>O(n*</a:t>
            </a:r>
            <a:r>
              <a:rPr lang="en-US" altLang="zh-CN" sz="2400" dirty="0" err="1"/>
              <a:t>len</a:t>
            </a:r>
            <a:r>
              <a:rPr lang="en-US" altLang="zh-CN" sz="2400" dirty="0"/>
              <a:t>)</a:t>
            </a:r>
            <a:r>
              <a:rPr lang="zh-CN" altLang="en-US" sz="2400" dirty="0"/>
              <a:t>，实际查询的复杂度也只是</a:t>
            </a:r>
            <a:r>
              <a:rPr lang="en-US" altLang="zh-CN" sz="2400" dirty="0"/>
              <a:t>O(</a:t>
            </a:r>
            <a:r>
              <a:rPr lang="en-US" altLang="zh-CN" sz="2400" dirty="0" err="1"/>
              <a:t>len</a:t>
            </a:r>
            <a:r>
              <a:rPr lang="en-US" altLang="zh-CN" sz="2400" dirty="0"/>
              <a:t>)</a:t>
            </a:r>
            <a:r>
              <a:rPr lang="zh-CN" altLang="en-US" sz="2400" dirty="0"/>
              <a:t>。（说白了，就是</a:t>
            </a:r>
            <a:r>
              <a:rPr lang="en-US" altLang="zh-CN" sz="2400" dirty="0" err="1"/>
              <a:t>Trie</a:t>
            </a:r>
            <a:r>
              <a:rPr lang="zh-CN" altLang="en-US" sz="2400" dirty="0"/>
              <a:t>树的平均高度</a:t>
            </a:r>
            <a:r>
              <a:rPr lang="en-US" altLang="zh-CN" sz="2400" dirty="0"/>
              <a:t>h</a:t>
            </a:r>
            <a:r>
              <a:rPr lang="zh-CN" altLang="en-US" sz="2400" dirty="0"/>
              <a:t>为</a:t>
            </a:r>
            <a:r>
              <a:rPr lang="en-US" altLang="zh-CN" sz="2400" dirty="0" err="1"/>
              <a:t>len</a:t>
            </a:r>
            <a:r>
              <a:rPr lang="zh-CN" altLang="en-US" sz="2400" dirty="0"/>
              <a:t>，所以</a:t>
            </a:r>
            <a:r>
              <a:rPr lang="en-US" altLang="zh-CN" sz="2400" dirty="0" err="1"/>
              <a:t>Trie</a:t>
            </a:r>
            <a:r>
              <a:rPr lang="zh-CN" altLang="en-US" sz="2400" dirty="0"/>
              <a:t>树的查询复杂度为</a:t>
            </a:r>
            <a:r>
              <a:rPr lang="en-US" altLang="zh-CN" sz="2400" dirty="0"/>
              <a:t>O</a:t>
            </a:r>
            <a:r>
              <a:rPr lang="zh-CN" altLang="en-US" sz="2400" dirty="0"/>
              <a:t>（</a:t>
            </a:r>
            <a:r>
              <a:rPr lang="en-US" altLang="zh-CN" sz="2400" dirty="0"/>
              <a:t>h</a:t>
            </a:r>
            <a:r>
              <a:rPr lang="zh-CN" altLang="en-US" sz="2400" dirty="0"/>
              <a:t>）</a:t>
            </a:r>
            <a:r>
              <a:rPr lang="en-US" altLang="zh-CN" sz="2400" dirty="0"/>
              <a:t>=O</a:t>
            </a:r>
            <a:r>
              <a:rPr lang="zh-CN" altLang="en-US" sz="2400" dirty="0"/>
              <a:t>（</a:t>
            </a:r>
            <a:r>
              <a:rPr lang="en-US" altLang="zh-CN" sz="2400" dirty="0" err="1"/>
              <a:t>len</a:t>
            </a:r>
            <a:r>
              <a:rPr lang="zh-CN" altLang="en-US" sz="2400" dirty="0" smtClean="0"/>
              <a:t>））</a:t>
            </a:r>
            <a:r>
              <a:rPr lang="zh-CN" altLang="en-US" sz="2400" dirty="0"/>
              <a:t>。</a:t>
            </a:r>
          </a:p>
          <a:p>
            <a:pPr lvl="0">
              <a:lnSpc>
                <a:spcPct val="90000"/>
              </a:lnSpc>
              <a:buSzPct val="100000"/>
              <a:defRPr/>
            </a:pPr>
            <a:r>
              <a:rPr lang="zh-CN" altLang="en-US" sz="2400" dirty="0"/>
              <a:t>   </a:t>
            </a:r>
            <a:endParaRPr lang="en-US" altLang="zh-CN" sz="24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282714775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241354" y="990664"/>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3200" b="1" kern="0" dirty="0">
              <a:latin typeface="宋体" panose="02010600030101010101" pitchFamily="2" charset="-122"/>
              <a:ea typeface="宋体" panose="02010600030101010101" pitchFamily="2" charset="-122"/>
              <a:cs typeface="+mj-cs"/>
            </a:endParaRPr>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pPr lvl="0">
              <a:lnSpc>
                <a:spcPct val="90000"/>
              </a:lnSpc>
              <a:buSzPct val="100000"/>
              <a:defRPr/>
            </a:pPr>
            <a:endParaRPr lang="en-US" altLang="zh-CN" sz="2800" dirty="0"/>
          </a:p>
          <a:p>
            <a:pPr lvl="0">
              <a:lnSpc>
                <a:spcPct val="90000"/>
              </a:lnSpc>
              <a:buSzPct val="100000"/>
              <a:defRPr/>
            </a:pPr>
            <a:endParaRPr lang="en-US" altLang="zh-CN" sz="2800" dirty="0" smtClean="0"/>
          </a:p>
          <a:p>
            <a:r>
              <a:rPr lang="zh-CN" altLang="en-US" sz="2400" dirty="0"/>
              <a:t>下面解释下</a:t>
            </a:r>
            <a:r>
              <a:rPr lang="zh-CN" altLang="en-US" sz="2400"/>
              <a:t>上述</a:t>
            </a:r>
            <a:r>
              <a:rPr lang="zh-CN" altLang="en-US" sz="2400" smtClean="0"/>
              <a:t>方法中</a:t>
            </a:r>
            <a:r>
              <a:rPr lang="zh-CN" altLang="en-US" sz="2400" dirty="0"/>
              <a:t>所说的为什么</a:t>
            </a:r>
            <a:r>
              <a:rPr lang="en-US" altLang="zh-CN" sz="2400" dirty="0"/>
              <a:t>hash</a:t>
            </a:r>
            <a:r>
              <a:rPr lang="zh-CN" altLang="en-US" sz="2400" dirty="0"/>
              <a:t>不能将建立与查询同时执行，而</a:t>
            </a:r>
            <a:r>
              <a:rPr lang="en-US" altLang="zh-CN" sz="2400" dirty="0" err="1"/>
              <a:t>Trie</a:t>
            </a:r>
            <a:r>
              <a:rPr lang="zh-CN" altLang="en-US" sz="2400" dirty="0"/>
              <a:t>树却可以：</a:t>
            </a:r>
          </a:p>
          <a:p>
            <a:r>
              <a:rPr lang="zh-CN" altLang="en-US" sz="2400" dirty="0"/>
              <a:t>在</a:t>
            </a:r>
            <a:r>
              <a:rPr lang="en-US" altLang="zh-CN" sz="2400" dirty="0"/>
              <a:t>hash</a:t>
            </a:r>
            <a:r>
              <a:rPr lang="zh-CN" altLang="en-US" sz="2400" dirty="0"/>
              <a:t>中，例如现在要输入两个串</a:t>
            </a:r>
            <a:r>
              <a:rPr lang="en-US" altLang="zh-CN" sz="2400" dirty="0"/>
              <a:t>911</a:t>
            </a:r>
            <a:r>
              <a:rPr lang="zh-CN" altLang="en-US" sz="2400" dirty="0"/>
              <a:t>，</a:t>
            </a:r>
            <a:r>
              <a:rPr lang="en-US" altLang="zh-CN" sz="2400" dirty="0"/>
              <a:t>911456</a:t>
            </a:r>
            <a:r>
              <a:rPr lang="zh-CN" altLang="en-US" sz="2400" dirty="0"/>
              <a:t>，如果要同时查询这两个串，且查询串的同时若</a:t>
            </a:r>
            <a:r>
              <a:rPr lang="en-US" altLang="zh-CN" sz="2400" dirty="0"/>
              <a:t>hash</a:t>
            </a:r>
            <a:r>
              <a:rPr lang="zh-CN" altLang="en-US" sz="2400" dirty="0"/>
              <a:t>中没有则存入。那么，这个查询与建立的过程就是先查询其中一个串</a:t>
            </a:r>
            <a:r>
              <a:rPr lang="en-US" altLang="zh-CN" sz="2400" dirty="0"/>
              <a:t>911</a:t>
            </a:r>
            <a:r>
              <a:rPr lang="zh-CN" altLang="en-US" sz="2400" dirty="0"/>
              <a:t>，没有，然后存入</a:t>
            </a:r>
            <a:r>
              <a:rPr lang="en-US" altLang="zh-CN" sz="2400" dirty="0"/>
              <a:t>9</a:t>
            </a:r>
            <a:r>
              <a:rPr lang="zh-CN" altLang="en-US" sz="2400" dirty="0"/>
              <a:t>、</a:t>
            </a:r>
            <a:r>
              <a:rPr lang="en-US" altLang="zh-CN" sz="2400" dirty="0"/>
              <a:t>91</a:t>
            </a:r>
            <a:r>
              <a:rPr lang="zh-CN" altLang="en-US" sz="2400" dirty="0"/>
              <a:t>、</a:t>
            </a:r>
            <a:r>
              <a:rPr lang="en-US" altLang="zh-CN" sz="2400" dirty="0"/>
              <a:t>911</a:t>
            </a:r>
            <a:r>
              <a:rPr lang="zh-CN" altLang="en-US" sz="2400" dirty="0"/>
              <a:t>；而后查询第二个串</a:t>
            </a:r>
            <a:r>
              <a:rPr lang="en-US" altLang="zh-CN" sz="2400" dirty="0"/>
              <a:t>911456</a:t>
            </a:r>
            <a:r>
              <a:rPr lang="zh-CN" altLang="en-US" sz="2400" dirty="0"/>
              <a:t>，没有然后存入</a:t>
            </a:r>
            <a:r>
              <a:rPr lang="en-US" altLang="zh-CN" sz="2400" b="1" dirty="0"/>
              <a:t>9</a:t>
            </a:r>
            <a:r>
              <a:rPr lang="zh-CN" altLang="en-US" sz="2400" b="1" dirty="0"/>
              <a:t>、</a:t>
            </a:r>
            <a:r>
              <a:rPr lang="en-US" altLang="zh-CN" sz="2400" b="1" dirty="0"/>
              <a:t>91</a:t>
            </a:r>
            <a:r>
              <a:rPr lang="zh-CN" altLang="en-US" sz="2400" b="1" dirty="0"/>
              <a:t>、</a:t>
            </a:r>
            <a:r>
              <a:rPr lang="en-US" altLang="zh-CN" sz="2400" b="1" dirty="0"/>
              <a:t>911</a:t>
            </a:r>
            <a:r>
              <a:rPr lang="zh-CN" altLang="en-US" sz="2400" dirty="0"/>
              <a:t>、</a:t>
            </a:r>
            <a:r>
              <a:rPr lang="en-US" altLang="zh-CN" sz="2400" dirty="0"/>
              <a:t>9114</a:t>
            </a:r>
            <a:r>
              <a:rPr lang="zh-CN" altLang="en-US" sz="2400" dirty="0"/>
              <a:t>、</a:t>
            </a:r>
            <a:r>
              <a:rPr lang="en-US" altLang="zh-CN" sz="2400" dirty="0"/>
              <a:t>91145</a:t>
            </a:r>
            <a:r>
              <a:rPr lang="zh-CN" altLang="en-US" sz="2400" dirty="0"/>
              <a:t>、</a:t>
            </a:r>
            <a:r>
              <a:rPr lang="en-US" altLang="zh-CN" sz="2400" dirty="0"/>
              <a:t>911456</a:t>
            </a:r>
            <a:r>
              <a:rPr lang="zh-CN" altLang="en-US" sz="2400" dirty="0"/>
              <a:t>。因为程序没有记忆功能，所以并不知道</a:t>
            </a:r>
            <a:r>
              <a:rPr lang="en-US" altLang="zh-CN" sz="2400" dirty="0"/>
              <a:t>911</a:t>
            </a:r>
            <a:r>
              <a:rPr lang="zh-CN" altLang="en-US" sz="2400" dirty="0"/>
              <a:t>在输入数据中出现过，只是照常以例行事，存入</a:t>
            </a:r>
            <a:r>
              <a:rPr lang="en-US" altLang="zh-CN" sz="2400" dirty="0"/>
              <a:t>9</a:t>
            </a:r>
            <a:r>
              <a:rPr lang="zh-CN" altLang="en-US" sz="2400" dirty="0"/>
              <a:t>、</a:t>
            </a:r>
            <a:r>
              <a:rPr lang="en-US" altLang="zh-CN" sz="2400" dirty="0"/>
              <a:t>91</a:t>
            </a:r>
            <a:r>
              <a:rPr lang="zh-CN" altLang="en-US" sz="2400" dirty="0"/>
              <a:t>、</a:t>
            </a:r>
            <a:r>
              <a:rPr lang="en-US" altLang="zh-CN" sz="2400" dirty="0"/>
              <a:t>911</a:t>
            </a:r>
            <a:r>
              <a:rPr lang="zh-CN" altLang="en-US" sz="2400" dirty="0"/>
              <a:t>、</a:t>
            </a:r>
            <a:r>
              <a:rPr lang="en-US" altLang="zh-CN" sz="2400" dirty="0"/>
              <a:t>9114</a:t>
            </a:r>
            <a:r>
              <a:rPr lang="zh-CN" altLang="en-US" sz="2400" dirty="0"/>
              <a:t>、</a:t>
            </a:r>
            <a:r>
              <a:rPr lang="en-US" altLang="zh-CN" sz="2400" dirty="0"/>
              <a:t>911...</a:t>
            </a:r>
            <a:r>
              <a:rPr lang="zh-CN" altLang="en-US" sz="2400" dirty="0"/>
              <a:t>。也就是说用</a:t>
            </a:r>
            <a:r>
              <a:rPr lang="en-US" altLang="zh-CN" sz="2400" dirty="0"/>
              <a:t>hash</a:t>
            </a:r>
            <a:r>
              <a:rPr lang="zh-CN" altLang="en-US" sz="2400" dirty="0"/>
              <a:t>必须先存入所有子串，然后</a:t>
            </a:r>
            <a:r>
              <a:rPr lang="en-US" altLang="zh-CN" sz="2400" dirty="0"/>
              <a:t>for</a:t>
            </a:r>
            <a:r>
              <a:rPr lang="zh-CN" altLang="en-US" sz="2400" dirty="0"/>
              <a:t>循环查询。</a:t>
            </a:r>
          </a:p>
          <a:p>
            <a:r>
              <a:rPr lang="zh-CN" altLang="en-US" sz="2400" dirty="0"/>
              <a:t>而</a:t>
            </a:r>
            <a:r>
              <a:rPr lang="en-US" altLang="zh-CN" sz="2400" dirty="0" err="1"/>
              <a:t>trie</a:t>
            </a:r>
            <a:r>
              <a:rPr lang="zh-CN" altLang="en-US" sz="2400" dirty="0"/>
              <a:t>树中，存入</a:t>
            </a:r>
            <a:r>
              <a:rPr lang="en-US" altLang="zh-CN" sz="2400" dirty="0"/>
              <a:t>911</a:t>
            </a:r>
            <a:r>
              <a:rPr lang="zh-CN" altLang="en-US" sz="2400" dirty="0"/>
              <a:t>后，已经记录</a:t>
            </a:r>
            <a:r>
              <a:rPr lang="en-US" altLang="zh-CN" sz="2400" dirty="0"/>
              <a:t>911</a:t>
            </a:r>
            <a:r>
              <a:rPr lang="zh-CN" altLang="en-US" sz="2400" dirty="0"/>
              <a:t>为出现的字符串，在存入</a:t>
            </a:r>
            <a:r>
              <a:rPr lang="en-US" altLang="zh-CN" sz="2400" dirty="0"/>
              <a:t>911456</a:t>
            </a:r>
            <a:r>
              <a:rPr lang="zh-CN" altLang="en-US" sz="2400" dirty="0"/>
              <a:t>的过程中就能发现而输出答案；倒过来亦可以，先存入</a:t>
            </a:r>
            <a:r>
              <a:rPr lang="en-US" altLang="zh-CN" sz="2400" dirty="0"/>
              <a:t>911456</a:t>
            </a:r>
            <a:r>
              <a:rPr lang="zh-CN" altLang="en-US" sz="2400" dirty="0"/>
              <a:t>，在存入</a:t>
            </a:r>
            <a:r>
              <a:rPr lang="en-US" altLang="zh-CN" sz="2400" dirty="0"/>
              <a:t>911</a:t>
            </a:r>
            <a:r>
              <a:rPr lang="zh-CN" altLang="en-US" sz="2400" dirty="0"/>
              <a:t>时，当指针指向最后一个</a:t>
            </a:r>
            <a:r>
              <a:rPr lang="en-US" altLang="zh-CN" sz="2400" dirty="0"/>
              <a:t>1</a:t>
            </a:r>
            <a:r>
              <a:rPr lang="zh-CN" altLang="en-US" sz="2400" dirty="0"/>
              <a:t>时，程序会发现这个</a:t>
            </a:r>
            <a:r>
              <a:rPr lang="en-US" altLang="zh-CN" sz="2400" dirty="0"/>
              <a:t>1</a:t>
            </a:r>
            <a:r>
              <a:rPr lang="zh-CN" altLang="en-US" sz="2400" dirty="0"/>
              <a:t>已经存在，说明</a:t>
            </a:r>
            <a:r>
              <a:rPr lang="en-US" altLang="zh-CN" sz="2400" dirty="0"/>
              <a:t>911</a:t>
            </a:r>
            <a:r>
              <a:rPr lang="zh-CN" altLang="en-US" sz="2400" dirty="0"/>
              <a:t>必定是某个字符串的前缀。</a:t>
            </a:r>
          </a:p>
          <a:p>
            <a:pPr lvl="0">
              <a:lnSpc>
                <a:spcPct val="90000"/>
              </a:lnSpc>
              <a:buSzPct val="100000"/>
              <a:defRPr/>
            </a:pPr>
            <a:r>
              <a:rPr lang="zh-CN" altLang="en-US" sz="2400" dirty="0"/>
              <a:t>   </a:t>
            </a:r>
            <a:endParaRPr lang="en-US" altLang="zh-CN" sz="24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170842484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38318" y="762070"/>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4000" b="1" kern="0" dirty="0" smtClean="0">
                <a:latin typeface="宋体" panose="02010600030101010101" pitchFamily="2" charset="-122"/>
                <a:ea typeface="宋体" panose="02010600030101010101" pitchFamily="2" charset="-122"/>
                <a:cs typeface="+mj-cs"/>
              </a:rPr>
              <a:t>    </a:t>
            </a: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a:lnSpc>
                <a:spcPct val="90000"/>
              </a:lnSpc>
              <a:buSzPct val="100000"/>
              <a:defRPr/>
            </a:pPr>
            <a:r>
              <a:rPr lang="en-US" altLang="zh-CN" sz="4000" b="1" kern="0" dirty="0" smtClean="0">
                <a:latin typeface="宋体" panose="02010600030101010101" pitchFamily="2" charset="-122"/>
                <a:ea typeface="宋体" panose="02010600030101010101" pitchFamily="2" charset="-122"/>
                <a:cs typeface="+mj-cs"/>
              </a:rPr>
              <a:t>	      </a:t>
            </a:r>
            <a:r>
              <a:rPr lang="zh-CN" altLang="en-US" sz="4000" b="1" kern="0" dirty="0" smtClean="0">
                <a:latin typeface="宋体" panose="02010600030101010101" pitchFamily="2" charset="-122"/>
                <a:ea typeface="宋体" panose="02010600030101010101" pitchFamily="2" charset="-122"/>
                <a:cs typeface="+mj-cs"/>
              </a:rPr>
              <a:t>哈弗曼树 </a:t>
            </a:r>
            <a:r>
              <a:rPr lang="en-US" altLang="zh-CN" sz="4000" b="1" kern="0" dirty="0" smtClean="0">
                <a:latin typeface="宋体" panose="02010600030101010101" pitchFamily="2" charset="-122"/>
                <a:ea typeface="宋体" panose="02010600030101010101" pitchFamily="2" charset="-122"/>
              </a:rPr>
              <a:t>P335</a:t>
            </a:r>
            <a:endParaRPr lang="en-US" altLang="zh-CN" sz="4000" b="1" kern="0" dirty="0">
              <a:latin typeface="宋体" panose="02010600030101010101" pitchFamily="2" charset="-122"/>
              <a:ea typeface="宋体" panose="02010600030101010101" pitchFamily="2" charset="-122"/>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solidFill>
                <a:srgbClr val="FF0000"/>
              </a:solidFill>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solidFill>
                <a:srgbClr val="FF0000"/>
              </a:solidFill>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184942764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r>
              <a:rPr lang="en-US" altLang="zh-CN" sz="4000" b="1" kern="0" dirty="0" smtClean="0">
                <a:latin typeface="宋体" panose="02010600030101010101" pitchFamily="2" charset="-122"/>
                <a:ea typeface="宋体" panose="02010600030101010101" pitchFamily="2" charset="-122"/>
                <a:cs typeface="+mj-cs"/>
              </a:rPr>
              <a:t>1.</a:t>
            </a:r>
            <a:r>
              <a:rPr lang="zh-CN" altLang="en-US" sz="4000" b="1" kern="0" dirty="0" smtClean="0">
                <a:latin typeface="宋体" panose="02010600030101010101" pitchFamily="2" charset="-122"/>
                <a:ea typeface="宋体" panose="02010600030101010101" pitchFamily="2" charset="-122"/>
                <a:cs typeface="+mj-cs"/>
              </a:rPr>
              <a:t>字符编码问题</a:t>
            </a: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r>
              <a:rPr lang="en-US" altLang="zh-CN" sz="4000" b="1" kern="0" dirty="0" smtClean="0">
                <a:latin typeface="宋体" panose="02010600030101010101" pitchFamily="2" charset="-122"/>
                <a:ea typeface="宋体" panose="02010600030101010101" pitchFamily="2" charset="-122"/>
                <a:cs typeface="+mj-cs"/>
              </a:rPr>
              <a:t>2.</a:t>
            </a:r>
            <a:r>
              <a:rPr lang="zh-CN" altLang="en-US" sz="4000" b="1" kern="0" dirty="0" smtClean="0">
                <a:latin typeface="宋体" panose="02010600030101010101" pitchFamily="2" charset="-122"/>
                <a:ea typeface="宋体" panose="02010600030101010101" pitchFamily="2" charset="-122"/>
                <a:cs typeface="+mj-cs"/>
              </a:rPr>
              <a:t>哈弗曼树解码</a:t>
            </a: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仿宋" panose="02010609060101010101" pitchFamily="49" charset="-122"/>
                <a:ea typeface="仿宋" panose="02010609060101010101" pitchFamily="49" charset="-122"/>
                <a:cs typeface="+mj-cs"/>
              </a:rPr>
              <a:t>	3.</a:t>
            </a:r>
            <a:r>
              <a:rPr lang="zh-CN" altLang="en-US" sz="4000" b="1" kern="0" dirty="0" smtClean="0">
                <a:latin typeface="宋体" panose="02010600030101010101" pitchFamily="2" charset="-122"/>
                <a:ea typeface="宋体" panose="02010600030101010101" pitchFamily="2" charset="-122"/>
                <a:cs typeface="+mj-cs"/>
              </a:rPr>
              <a:t>信息编码</a:t>
            </a: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noProof="0" dirty="0" smtClean="0">
                <a:latin typeface="宋体" panose="02010600030101010101" pitchFamily="2" charset="-122"/>
                <a:ea typeface="宋体" panose="02010600030101010101" pitchFamily="2" charset="-122"/>
                <a:cs typeface="+mj-cs"/>
              </a:rPr>
              <a:t>	4.</a:t>
            </a:r>
            <a:r>
              <a:rPr lang="zh-CN" altLang="en-US" sz="4000" b="1" kern="0" noProof="0" dirty="0" smtClean="0">
                <a:latin typeface="宋体" panose="02010600030101010101" pitchFamily="2" charset="-122"/>
                <a:ea typeface="宋体" panose="02010600030101010101" pitchFamily="2" charset="-122"/>
                <a:cs typeface="+mj-cs"/>
              </a:rPr>
              <a:t>哈弗曼编码</a:t>
            </a:r>
            <a:endParaRPr lang="en-US" altLang="zh-CN" sz="4000" b="1" kern="0" noProof="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21308110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4000" b="1" kern="0" dirty="0" smtClean="0">
                <a:latin typeface="宋体" panose="02010600030101010101" pitchFamily="2" charset="-122"/>
                <a:ea typeface="宋体" panose="02010600030101010101" pitchFamily="2" charset="-122"/>
                <a:cs typeface="+mj-cs"/>
              </a:rPr>
              <a:t>问题引入：假设现在有一个文本</a:t>
            </a:r>
            <a:r>
              <a:rPr lang="en-US" altLang="zh-CN" sz="4000" b="1" kern="0" dirty="0" smtClean="0">
                <a:latin typeface="宋体" panose="02010600030101010101" pitchFamily="2" charset="-122"/>
                <a:ea typeface="宋体" panose="02010600030101010101" pitchFamily="2" charset="-122"/>
                <a:cs typeface="+mj-cs"/>
              </a:rPr>
              <a:t>S</a:t>
            </a:r>
            <a:r>
              <a:rPr lang="zh-CN" altLang="en-US" sz="4000" b="1" kern="0" dirty="0" smtClean="0">
                <a:latin typeface="宋体" panose="02010600030101010101" pitchFamily="2" charset="-122"/>
                <a:ea typeface="宋体" panose="02010600030101010101" pitchFamily="2" charset="-122"/>
                <a:cs typeface="+mj-cs"/>
              </a:rPr>
              <a:t>和一个字符串</a:t>
            </a:r>
            <a:r>
              <a:rPr lang="en-US" altLang="zh-CN" sz="4000" b="1" kern="0" dirty="0" smtClean="0">
                <a:latin typeface="宋体" panose="02010600030101010101" pitchFamily="2" charset="-122"/>
                <a:ea typeface="宋体" panose="02010600030101010101" pitchFamily="2" charset="-122"/>
                <a:cs typeface="+mj-cs"/>
              </a:rPr>
              <a:t>P</a:t>
            </a:r>
            <a:r>
              <a:rPr lang="zh-CN" altLang="en-US" sz="4000" b="1" kern="0" dirty="0" smtClean="0">
                <a:latin typeface="宋体" panose="02010600030101010101" pitchFamily="2" charset="-122"/>
                <a:ea typeface="宋体" panose="02010600030101010101" pitchFamily="2" charset="-122"/>
                <a:cs typeface="+mj-cs"/>
              </a:rPr>
              <a:t>，如何快速找出</a:t>
            </a:r>
            <a:r>
              <a:rPr lang="en-US" altLang="zh-CN" sz="4000" b="1" kern="0" dirty="0" smtClean="0">
                <a:latin typeface="宋体" panose="02010600030101010101" pitchFamily="2" charset="-122"/>
                <a:ea typeface="宋体" panose="02010600030101010101" pitchFamily="2" charset="-122"/>
                <a:cs typeface="+mj-cs"/>
              </a:rPr>
              <a:t>P</a:t>
            </a:r>
            <a:r>
              <a:rPr lang="zh-CN" altLang="en-US" sz="4000" b="1" kern="0" dirty="0" smtClean="0">
                <a:latin typeface="宋体" panose="02010600030101010101" pitchFamily="2" charset="-122"/>
                <a:ea typeface="宋体" panose="02010600030101010101" pitchFamily="2" charset="-122"/>
                <a:cs typeface="+mj-cs"/>
              </a:rPr>
              <a:t>在</a:t>
            </a:r>
            <a:r>
              <a:rPr lang="en-US" altLang="zh-CN" sz="4000" b="1" kern="0" dirty="0" smtClean="0">
                <a:latin typeface="宋体" panose="02010600030101010101" pitchFamily="2" charset="-122"/>
                <a:ea typeface="宋体" panose="02010600030101010101" pitchFamily="2" charset="-122"/>
                <a:cs typeface="+mj-cs"/>
              </a:rPr>
              <a:t>S</a:t>
            </a:r>
            <a:r>
              <a:rPr lang="zh-CN" altLang="en-US" sz="4000" b="1" kern="0" dirty="0" smtClean="0">
                <a:latin typeface="宋体" panose="02010600030101010101" pitchFamily="2" charset="-122"/>
                <a:ea typeface="宋体" panose="02010600030101010101" pitchFamily="2" charset="-122"/>
                <a:cs typeface="+mj-cs"/>
              </a:rPr>
              <a:t>中的位置？</a:t>
            </a: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267568787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4000" b="1" kern="0" dirty="0" smtClean="0">
                <a:latin typeface="宋体" panose="02010600030101010101" pitchFamily="2" charset="-122"/>
                <a:ea typeface="宋体" panose="02010600030101010101" pitchFamily="2" charset="-122"/>
                <a:cs typeface="+mj-cs"/>
              </a:rPr>
              <a:t>暴力匹配思路</a:t>
            </a: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假设现在</a:t>
            </a:r>
            <a:r>
              <a:rPr lang="en-US" altLang="zh-CN" sz="2800" b="1" kern="0" dirty="0" smtClean="0">
                <a:latin typeface="宋体" panose="02010600030101010101" pitchFamily="2" charset="-122"/>
                <a:ea typeface="宋体" panose="02010600030101010101" pitchFamily="2" charset="-122"/>
                <a:cs typeface="+mj-cs"/>
              </a:rPr>
              <a:t>S</a:t>
            </a:r>
            <a:r>
              <a:rPr lang="zh-CN" altLang="en-US" sz="2800" b="1" kern="0" dirty="0" smtClean="0">
                <a:latin typeface="宋体" panose="02010600030101010101" pitchFamily="2" charset="-122"/>
                <a:ea typeface="宋体" panose="02010600030101010101" pitchFamily="2" charset="-122"/>
                <a:cs typeface="+mj-cs"/>
              </a:rPr>
              <a:t>匹配到了</a:t>
            </a:r>
            <a:r>
              <a:rPr lang="en-US" altLang="zh-CN" sz="2800" b="1" kern="0" dirty="0" err="1" smtClean="0">
                <a:latin typeface="宋体" panose="02010600030101010101" pitchFamily="2" charset="-122"/>
                <a:ea typeface="宋体" panose="02010600030101010101" pitchFamily="2" charset="-122"/>
                <a:cs typeface="+mj-cs"/>
              </a:rPr>
              <a:t>i</a:t>
            </a:r>
            <a:r>
              <a:rPr lang="zh-CN" altLang="en-US" sz="2800" b="1" kern="0" dirty="0" smtClean="0">
                <a:latin typeface="宋体" panose="02010600030101010101" pitchFamily="2" charset="-122"/>
                <a:ea typeface="宋体" panose="02010600030101010101" pitchFamily="2" charset="-122"/>
                <a:cs typeface="+mj-cs"/>
              </a:rPr>
              <a:t>位置，</a:t>
            </a:r>
            <a:r>
              <a:rPr lang="en-US" altLang="zh-CN" sz="2800" b="1" kern="0" dirty="0" smtClean="0">
                <a:latin typeface="宋体" panose="02010600030101010101" pitchFamily="2" charset="-122"/>
                <a:ea typeface="宋体" panose="02010600030101010101" pitchFamily="2" charset="-122"/>
                <a:cs typeface="+mj-cs"/>
              </a:rPr>
              <a:t>P</a:t>
            </a:r>
            <a:r>
              <a:rPr lang="zh-CN" altLang="en-US" sz="2800" b="1" kern="0" dirty="0" smtClean="0">
                <a:latin typeface="宋体" panose="02010600030101010101" pitchFamily="2" charset="-122"/>
                <a:ea typeface="宋体" panose="02010600030101010101" pitchFamily="2" charset="-122"/>
                <a:cs typeface="+mj-cs"/>
              </a:rPr>
              <a:t>匹配到了</a:t>
            </a:r>
            <a:r>
              <a:rPr lang="en-US" altLang="zh-CN" sz="2800" b="1" kern="0" dirty="0" smtClean="0">
                <a:latin typeface="宋体" panose="02010600030101010101" pitchFamily="2" charset="-122"/>
                <a:ea typeface="宋体" panose="02010600030101010101" pitchFamily="2" charset="-122"/>
                <a:cs typeface="+mj-cs"/>
              </a:rPr>
              <a:t>j</a:t>
            </a:r>
            <a:r>
              <a:rPr lang="zh-CN" altLang="en-US" sz="2800" b="1" kern="0" dirty="0" smtClean="0">
                <a:latin typeface="宋体" panose="02010600030101010101" pitchFamily="2" charset="-122"/>
                <a:ea typeface="宋体" panose="02010600030101010101" pitchFamily="2" charset="-122"/>
                <a:cs typeface="+mj-cs"/>
              </a:rPr>
              <a:t>位置，若是使用蛮力匹配的方式，思路如下：</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2800" b="1" kern="0" dirty="0" smtClean="0">
                <a:latin typeface="宋体" panose="02010600030101010101" pitchFamily="2" charset="-122"/>
                <a:ea typeface="宋体" panose="02010600030101010101" pitchFamily="2" charset="-122"/>
                <a:cs typeface="+mj-cs"/>
              </a:rPr>
              <a:t>1.</a:t>
            </a:r>
            <a:r>
              <a:rPr lang="zh-CN" altLang="en-US" sz="2800" b="1" kern="0" dirty="0" smtClean="0">
                <a:latin typeface="宋体" panose="02010600030101010101" pitchFamily="2" charset="-122"/>
                <a:ea typeface="宋体" panose="02010600030101010101" pitchFamily="2" charset="-122"/>
                <a:cs typeface="+mj-cs"/>
              </a:rPr>
              <a:t>如果当前字符串匹配成功</a:t>
            </a:r>
            <a:r>
              <a:rPr lang="en-US" altLang="zh-CN" sz="2800" b="1" kern="0" dirty="0" smtClean="0">
                <a:latin typeface="宋体" panose="02010600030101010101" pitchFamily="2" charset="-122"/>
                <a:ea typeface="宋体" panose="02010600030101010101" pitchFamily="2" charset="-122"/>
                <a:cs typeface="+mj-cs"/>
              </a:rPr>
              <a:t>(</a:t>
            </a:r>
            <a:r>
              <a:rPr lang="zh-CN" altLang="en-US" sz="2800" b="1" kern="0" dirty="0" smtClean="0">
                <a:latin typeface="宋体" panose="02010600030101010101" pitchFamily="2" charset="-122"/>
                <a:ea typeface="宋体" panose="02010600030101010101" pitchFamily="2" charset="-122"/>
                <a:cs typeface="+mj-cs"/>
              </a:rPr>
              <a:t>即</a:t>
            </a:r>
            <a:r>
              <a:rPr lang="en-US" altLang="zh-CN" sz="2800" b="1" kern="0" dirty="0" smtClean="0">
                <a:latin typeface="宋体" panose="02010600030101010101" pitchFamily="2" charset="-122"/>
                <a:ea typeface="宋体" panose="02010600030101010101" pitchFamily="2" charset="-122"/>
                <a:cs typeface="+mj-cs"/>
              </a:rPr>
              <a:t>s[</a:t>
            </a:r>
            <a:r>
              <a:rPr lang="en-US" altLang="zh-CN" sz="2800" b="1" kern="0" dirty="0" err="1" smtClean="0">
                <a:latin typeface="宋体" panose="02010600030101010101" pitchFamily="2" charset="-122"/>
                <a:ea typeface="宋体" panose="02010600030101010101" pitchFamily="2" charset="-122"/>
                <a:cs typeface="+mj-cs"/>
              </a:rPr>
              <a:t>i</a:t>
            </a:r>
            <a:r>
              <a:rPr lang="en-US" altLang="zh-CN" sz="2800" b="1" kern="0" dirty="0" smtClean="0">
                <a:latin typeface="宋体" panose="02010600030101010101" pitchFamily="2" charset="-122"/>
                <a:ea typeface="宋体" panose="02010600030101010101" pitchFamily="2" charset="-122"/>
                <a:cs typeface="+mj-cs"/>
              </a:rPr>
              <a:t>]==p[j]),</a:t>
            </a:r>
            <a:r>
              <a:rPr lang="zh-CN" altLang="en-US" sz="2800" b="1" kern="0" dirty="0" smtClean="0">
                <a:latin typeface="宋体" panose="02010600030101010101" pitchFamily="2" charset="-122"/>
                <a:ea typeface="宋体" panose="02010600030101010101" pitchFamily="2" charset="-122"/>
                <a:cs typeface="+mj-cs"/>
              </a:rPr>
              <a:t>那么</a:t>
            </a:r>
            <a:r>
              <a:rPr lang="en-US" altLang="zh-CN" sz="2800" b="1" kern="0" dirty="0" err="1" smtClean="0">
                <a:latin typeface="宋体" panose="02010600030101010101" pitchFamily="2" charset="-122"/>
                <a:ea typeface="宋体" panose="02010600030101010101" pitchFamily="2" charset="-122"/>
                <a:cs typeface="+mj-cs"/>
              </a:rPr>
              <a:t>i</a:t>
            </a:r>
            <a:r>
              <a:rPr lang="en-US" altLang="zh-CN" sz="2800" b="1" kern="0" dirty="0" smtClean="0">
                <a:latin typeface="宋体" panose="02010600030101010101" pitchFamily="2" charset="-122"/>
                <a:ea typeface="宋体" panose="02010600030101010101" pitchFamily="2" charset="-122"/>
                <a:cs typeface="+mj-cs"/>
              </a:rPr>
              <a:t>++</a:t>
            </a:r>
            <a:r>
              <a:rPr lang="zh-CN" altLang="en-US" sz="2800" b="1" kern="0" dirty="0" smtClean="0">
                <a:latin typeface="宋体" panose="02010600030101010101" pitchFamily="2" charset="-122"/>
                <a:ea typeface="宋体" panose="02010600030101010101" pitchFamily="2" charset="-122"/>
                <a:cs typeface="+mj-cs"/>
              </a:rPr>
              <a:t>，</a:t>
            </a:r>
            <a:r>
              <a:rPr lang="en-US" altLang="zh-CN" sz="2800" b="1" kern="0" dirty="0" smtClean="0">
                <a:latin typeface="宋体" panose="02010600030101010101" pitchFamily="2" charset="-122"/>
                <a:ea typeface="宋体" panose="02010600030101010101" pitchFamily="2" charset="-122"/>
                <a:cs typeface="+mj-cs"/>
              </a:rPr>
              <a:t>j++</a:t>
            </a:r>
            <a:r>
              <a:rPr lang="zh-CN" altLang="en-US" sz="2800" b="1" kern="0" dirty="0" smtClean="0">
                <a:latin typeface="宋体" panose="02010600030101010101" pitchFamily="2" charset="-122"/>
                <a:ea typeface="宋体" panose="02010600030101010101" pitchFamily="2" charset="-122"/>
                <a:cs typeface="+mj-cs"/>
              </a:rPr>
              <a:t>，继续匹配下一个字符。</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2800" b="1" kern="0" dirty="0" smtClean="0">
                <a:latin typeface="宋体" panose="02010600030101010101" pitchFamily="2" charset="-122"/>
                <a:ea typeface="宋体" panose="02010600030101010101" pitchFamily="2" charset="-122"/>
                <a:cs typeface="+mj-cs"/>
              </a:rPr>
              <a:t>2.</a:t>
            </a:r>
            <a:r>
              <a:rPr lang="zh-CN" altLang="en-US" sz="2800" b="1" kern="0" dirty="0" smtClean="0">
                <a:latin typeface="宋体" panose="02010600030101010101" pitchFamily="2" charset="-122"/>
                <a:ea typeface="宋体" panose="02010600030101010101" pitchFamily="2" charset="-122"/>
                <a:cs typeface="+mj-cs"/>
              </a:rPr>
              <a:t>如果匹配失败，那么令</a:t>
            </a:r>
            <a:r>
              <a:rPr lang="en-US" altLang="zh-CN" sz="2800" b="1" kern="0" dirty="0" err="1" smtClean="0">
                <a:latin typeface="宋体" panose="02010600030101010101" pitchFamily="2" charset="-122"/>
                <a:ea typeface="宋体" panose="02010600030101010101" pitchFamily="2" charset="-122"/>
                <a:cs typeface="+mj-cs"/>
              </a:rPr>
              <a:t>i</a:t>
            </a:r>
            <a:r>
              <a:rPr lang="en-US" altLang="zh-CN" sz="2800" b="1" kern="0" dirty="0" smtClean="0">
                <a:latin typeface="宋体" panose="02010600030101010101" pitchFamily="2" charset="-122"/>
                <a:ea typeface="宋体" panose="02010600030101010101" pitchFamily="2" charset="-122"/>
                <a:cs typeface="+mj-cs"/>
              </a:rPr>
              <a:t>=i-j+1</a:t>
            </a:r>
            <a:r>
              <a:rPr lang="zh-CN" altLang="en-US" sz="2800" b="1" kern="0" dirty="0" smtClean="0">
                <a:latin typeface="宋体" panose="02010600030101010101" pitchFamily="2" charset="-122"/>
                <a:ea typeface="宋体" panose="02010600030101010101" pitchFamily="2" charset="-122"/>
                <a:cs typeface="+mj-cs"/>
              </a:rPr>
              <a:t>，</a:t>
            </a:r>
            <a:r>
              <a:rPr lang="en-US" altLang="zh-CN" sz="2800" b="1" kern="0" dirty="0" smtClean="0">
                <a:latin typeface="宋体" panose="02010600030101010101" pitchFamily="2" charset="-122"/>
                <a:ea typeface="宋体" panose="02010600030101010101" pitchFamily="2" charset="-122"/>
                <a:cs typeface="+mj-cs"/>
              </a:rPr>
              <a:t>j=0</a:t>
            </a:r>
            <a:r>
              <a:rPr lang="zh-CN" altLang="en-US" sz="2800" b="1" kern="0" dirty="0" smtClean="0">
                <a:latin typeface="宋体" panose="02010600030101010101" pitchFamily="2" charset="-122"/>
                <a:ea typeface="宋体" panose="02010600030101010101" pitchFamily="2" charset="-122"/>
                <a:cs typeface="+mj-cs"/>
              </a:rPr>
              <a:t>，相当于每次匹配失败时，</a:t>
            </a:r>
            <a:r>
              <a:rPr lang="en-US" altLang="zh-CN" sz="2800" b="1" kern="0" dirty="0" err="1" smtClean="0">
                <a:latin typeface="宋体" panose="02010600030101010101" pitchFamily="2" charset="-122"/>
                <a:ea typeface="宋体" panose="02010600030101010101" pitchFamily="2" charset="-122"/>
                <a:cs typeface="+mj-cs"/>
              </a:rPr>
              <a:t>i</a:t>
            </a:r>
            <a:r>
              <a:rPr lang="zh-CN" altLang="en-US" sz="2800" b="1" kern="0" dirty="0" smtClean="0">
                <a:latin typeface="宋体" panose="02010600030101010101" pitchFamily="2" charset="-122"/>
                <a:ea typeface="宋体" panose="02010600030101010101" pitchFamily="2" charset="-122"/>
                <a:cs typeface="+mj-cs"/>
              </a:rPr>
              <a:t>回溯，</a:t>
            </a:r>
            <a:r>
              <a:rPr lang="en-US" altLang="zh-CN" sz="2800" b="1" kern="0" dirty="0" smtClean="0">
                <a:latin typeface="宋体" panose="02010600030101010101" pitchFamily="2" charset="-122"/>
                <a:ea typeface="宋体" panose="02010600030101010101" pitchFamily="2" charset="-122"/>
                <a:cs typeface="+mj-cs"/>
              </a:rPr>
              <a:t>j</a:t>
            </a:r>
            <a:r>
              <a:rPr lang="zh-CN" altLang="en-US" sz="2800" b="1" kern="0" dirty="0" smtClean="0">
                <a:latin typeface="宋体" panose="02010600030101010101" pitchFamily="2" charset="-122"/>
                <a:ea typeface="宋体" panose="02010600030101010101" pitchFamily="2" charset="-122"/>
                <a:cs typeface="+mj-cs"/>
              </a:rPr>
              <a:t>置为</a:t>
            </a:r>
            <a:r>
              <a:rPr lang="en-US" altLang="zh-CN" sz="2800" b="1" kern="0" dirty="0" smtClean="0">
                <a:latin typeface="宋体" panose="02010600030101010101" pitchFamily="2" charset="-122"/>
                <a:ea typeface="宋体" panose="02010600030101010101" pitchFamily="2" charset="-122"/>
                <a:cs typeface="+mj-cs"/>
              </a:rPr>
              <a:t>0</a:t>
            </a:r>
            <a:r>
              <a:rPr lang="zh-CN" altLang="en-US" sz="2800" b="1" kern="0" dirty="0" smtClean="0">
                <a:latin typeface="宋体" panose="02010600030101010101" pitchFamily="2" charset="-122"/>
                <a:ea typeface="宋体" panose="02010600030101010101" pitchFamily="2" charset="-122"/>
                <a:cs typeface="+mj-cs"/>
              </a:rPr>
              <a:t>；</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234543747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上述思路虽然也能解决字符串匹配的问题，但是效率较差，因此必须找出更为有效的方式来解决字符串匹配的问题。</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2800" b="1" kern="0" dirty="0" smtClean="0">
                <a:latin typeface="宋体" panose="02010600030101010101" pitchFamily="2" charset="-122"/>
                <a:ea typeface="宋体" panose="02010600030101010101" pitchFamily="2" charset="-122"/>
                <a:cs typeface="+mj-cs"/>
              </a:rPr>
              <a:t>KMP</a:t>
            </a:r>
            <a:r>
              <a:rPr lang="zh-CN" altLang="en-US" sz="2800" b="1" kern="0" dirty="0" smtClean="0">
                <a:latin typeface="宋体" panose="02010600030101010101" pitchFamily="2" charset="-122"/>
                <a:ea typeface="宋体" panose="02010600030101010101" pitchFamily="2" charset="-122"/>
                <a:cs typeface="+mj-cs"/>
              </a:rPr>
              <a:t>字符串查找算法便可以解决这种问题，它使得</a:t>
            </a:r>
            <a:r>
              <a:rPr lang="en-US" altLang="zh-CN" sz="2800" b="1" kern="0" dirty="0" err="1" smtClean="0">
                <a:latin typeface="宋体" panose="02010600030101010101" pitchFamily="2" charset="-122"/>
                <a:ea typeface="宋体" panose="02010600030101010101" pitchFamily="2" charset="-122"/>
                <a:cs typeface="+mj-cs"/>
              </a:rPr>
              <a:t>i</a:t>
            </a:r>
            <a:r>
              <a:rPr lang="zh-CN" altLang="en-US" sz="2800" b="1" kern="0" dirty="0" smtClean="0">
                <a:latin typeface="宋体" panose="02010600030101010101" pitchFamily="2" charset="-122"/>
                <a:ea typeface="宋体" panose="02010600030101010101" pitchFamily="2" charset="-122"/>
                <a:cs typeface="+mj-cs"/>
              </a:rPr>
              <a:t>每次不需要回避，而仅仅需要改变</a:t>
            </a:r>
            <a:r>
              <a:rPr lang="en-US" altLang="zh-CN" sz="2800" b="1" kern="0" dirty="0" smtClean="0">
                <a:latin typeface="宋体" panose="02010600030101010101" pitchFamily="2" charset="-122"/>
                <a:ea typeface="宋体" panose="02010600030101010101" pitchFamily="2" charset="-122"/>
                <a:cs typeface="+mj-cs"/>
              </a:rPr>
              <a:t>j</a:t>
            </a:r>
            <a:r>
              <a:rPr lang="zh-CN" altLang="en-US" sz="2800" b="1" kern="0" dirty="0" smtClean="0">
                <a:latin typeface="宋体" panose="02010600030101010101" pitchFamily="2" charset="-122"/>
                <a:ea typeface="宋体" panose="02010600030101010101" pitchFamily="2" charset="-122"/>
                <a:cs typeface="+mj-cs"/>
              </a:rPr>
              <a:t>的值，下面我们将具体的看一下这是怎么实现的。</a:t>
            </a:r>
            <a:r>
              <a:rPr lang="en-US" altLang="zh-CN" sz="2800" b="1" kern="0" dirty="0" smtClean="0">
                <a:latin typeface="宋体" panose="02010600030101010101" pitchFamily="2" charset="-122"/>
                <a:ea typeface="宋体" panose="02010600030101010101" pitchFamily="2" charset="-122"/>
                <a:cs typeface="+mj-cs"/>
              </a:rPr>
              <a:t>KMP</a:t>
            </a:r>
            <a:r>
              <a:rPr lang="zh-CN" altLang="en-US" sz="2800" b="1" kern="0" dirty="0" smtClean="0">
                <a:latin typeface="宋体" panose="02010600030101010101" pitchFamily="2" charset="-122"/>
                <a:ea typeface="宋体" panose="02010600030101010101" pitchFamily="2" charset="-122"/>
                <a:cs typeface="+mj-cs"/>
              </a:rPr>
              <a:t>算法的效率仅仅是</a:t>
            </a:r>
            <a:r>
              <a:rPr lang="en-US" altLang="zh-CN" sz="2800" b="1" kern="0" dirty="0" smtClean="0">
                <a:latin typeface="宋体" panose="02010600030101010101" pitchFamily="2" charset="-122"/>
                <a:ea typeface="宋体" panose="02010600030101010101" pitchFamily="2" charset="-122"/>
                <a:cs typeface="+mj-cs"/>
              </a:rPr>
              <a:t>O(M+N) M</a:t>
            </a:r>
            <a:r>
              <a:rPr lang="zh-CN" altLang="en-US" sz="2800" b="1" kern="0" dirty="0" smtClean="0">
                <a:latin typeface="宋体" panose="02010600030101010101" pitchFamily="2" charset="-122"/>
                <a:ea typeface="宋体" panose="02010600030101010101" pitchFamily="2" charset="-122"/>
                <a:cs typeface="+mj-cs"/>
              </a:rPr>
              <a:t>是</a:t>
            </a:r>
            <a:r>
              <a:rPr lang="en-US" altLang="zh-CN" sz="2800" b="1" kern="0" dirty="0" smtClean="0">
                <a:latin typeface="宋体" panose="02010600030101010101" pitchFamily="2" charset="-122"/>
                <a:ea typeface="宋体" panose="02010600030101010101" pitchFamily="2" charset="-122"/>
                <a:cs typeface="+mj-cs"/>
              </a:rPr>
              <a:t>S</a:t>
            </a:r>
            <a:r>
              <a:rPr lang="zh-CN" altLang="en-US" sz="2800" b="1" kern="0" dirty="0" smtClean="0">
                <a:latin typeface="宋体" panose="02010600030101010101" pitchFamily="2" charset="-122"/>
                <a:ea typeface="宋体" panose="02010600030101010101" pitchFamily="2" charset="-122"/>
                <a:cs typeface="+mj-cs"/>
              </a:rPr>
              <a:t>的长度 </a:t>
            </a:r>
            <a:r>
              <a:rPr lang="en-US" altLang="zh-CN" sz="2800" b="1" kern="0" dirty="0" smtClean="0">
                <a:latin typeface="宋体" panose="02010600030101010101" pitchFamily="2" charset="-122"/>
                <a:ea typeface="宋体" panose="02010600030101010101" pitchFamily="2" charset="-122"/>
                <a:cs typeface="+mj-cs"/>
              </a:rPr>
              <a:t>N</a:t>
            </a:r>
            <a:r>
              <a:rPr lang="zh-CN" altLang="en-US" sz="2800" b="1" kern="0" dirty="0" smtClean="0">
                <a:latin typeface="宋体" panose="02010600030101010101" pitchFamily="2" charset="-122"/>
                <a:ea typeface="宋体" panose="02010600030101010101" pitchFamily="2" charset="-122"/>
                <a:cs typeface="+mj-cs"/>
              </a:rPr>
              <a:t>是</a:t>
            </a:r>
            <a:r>
              <a:rPr lang="en-US" altLang="zh-CN" sz="2800" b="1" kern="0" dirty="0" smtClean="0">
                <a:latin typeface="宋体" panose="02010600030101010101" pitchFamily="2" charset="-122"/>
                <a:ea typeface="宋体" panose="02010600030101010101" pitchFamily="2" charset="-122"/>
                <a:cs typeface="+mj-cs"/>
              </a:rPr>
              <a:t>P</a:t>
            </a:r>
            <a:r>
              <a:rPr lang="zh-CN" altLang="en-US" sz="2800" b="1" kern="0" dirty="0" smtClean="0">
                <a:latin typeface="宋体" panose="02010600030101010101" pitchFamily="2" charset="-122"/>
                <a:ea typeface="宋体" panose="02010600030101010101" pitchFamily="2" charset="-122"/>
                <a:cs typeface="+mj-cs"/>
              </a:rPr>
              <a:t>的长度。</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267251892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algn="just"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在详细的介绍</a:t>
            </a:r>
            <a:r>
              <a:rPr lang="en-US" altLang="zh-CN" sz="2800" b="1" kern="0" dirty="0" smtClean="0">
                <a:latin typeface="宋体" panose="02010600030101010101" pitchFamily="2" charset="-122"/>
                <a:ea typeface="宋体" panose="02010600030101010101" pitchFamily="2" charset="-122"/>
                <a:cs typeface="+mj-cs"/>
              </a:rPr>
              <a:t>KMP</a:t>
            </a:r>
            <a:r>
              <a:rPr lang="zh-CN" altLang="en-US" sz="2800" b="1" kern="0" dirty="0" smtClean="0">
                <a:latin typeface="宋体" panose="02010600030101010101" pitchFamily="2" charset="-122"/>
                <a:ea typeface="宋体" panose="02010600030101010101" pitchFamily="2" charset="-122"/>
                <a:cs typeface="+mj-cs"/>
              </a:rPr>
              <a:t>之前，先给出</a:t>
            </a:r>
            <a:r>
              <a:rPr lang="en-US" altLang="zh-CN" sz="2800" b="1" kern="0" dirty="0" smtClean="0">
                <a:latin typeface="宋体" panose="02010600030101010101" pitchFamily="2" charset="-122"/>
                <a:ea typeface="宋体" panose="02010600030101010101" pitchFamily="2" charset="-122"/>
                <a:cs typeface="+mj-cs"/>
              </a:rPr>
              <a:t>KMP</a:t>
            </a:r>
            <a:r>
              <a:rPr lang="zh-CN" altLang="en-US" sz="2800" b="1" kern="0" dirty="0" smtClean="0">
                <a:latin typeface="宋体" panose="02010600030101010101" pitchFamily="2" charset="-122"/>
                <a:ea typeface="宋体" panose="02010600030101010101" pitchFamily="2" charset="-122"/>
                <a:cs typeface="+mj-cs"/>
              </a:rPr>
              <a:t>算法的流程，假设现在文本串匹配到</a:t>
            </a:r>
            <a:r>
              <a:rPr lang="en-US" altLang="zh-CN" sz="2800" b="1" kern="0" dirty="0" err="1" smtClean="0">
                <a:latin typeface="宋体" panose="02010600030101010101" pitchFamily="2" charset="-122"/>
                <a:ea typeface="宋体" panose="02010600030101010101" pitchFamily="2" charset="-122"/>
                <a:cs typeface="+mj-cs"/>
              </a:rPr>
              <a:t>i</a:t>
            </a:r>
            <a:r>
              <a:rPr lang="zh-CN" altLang="en-US" sz="2800" b="1" kern="0" dirty="0" smtClean="0">
                <a:latin typeface="宋体" panose="02010600030101010101" pitchFamily="2" charset="-122"/>
                <a:ea typeface="宋体" panose="02010600030101010101" pitchFamily="2" charset="-122"/>
                <a:cs typeface="+mj-cs"/>
              </a:rPr>
              <a:t>位置，模式串</a:t>
            </a:r>
            <a:r>
              <a:rPr lang="en-US" altLang="zh-CN" sz="2800" b="1" kern="0" dirty="0" smtClean="0">
                <a:latin typeface="宋体" panose="02010600030101010101" pitchFamily="2" charset="-122"/>
                <a:ea typeface="宋体" panose="02010600030101010101" pitchFamily="2" charset="-122"/>
                <a:cs typeface="+mj-cs"/>
              </a:rPr>
              <a:t>P</a:t>
            </a:r>
            <a:r>
              <a:rPr lang="zh-CN" altLang="en-US" sz="2800" b="1" kern="0" dirty="0" smtClean="0">
                <a:latin typeface="宋体" panose="02010600030101010101" pitchFamily="2" charset="-122"/>
                <a:ea typeface="宋体" panose="02010600030101010101" pitchFamily="2" charset="-122"/>
                <a:cs typeface="+mj-cs"/>
              </a:rPr>
              <a:t>匹配到</a:t>
            </a:r>
            <a:r>
              <a:rPr lang="en-US" altLang="zh-CN" sz="2800" b="1" kern="0" dirty="0" smtClean="0">
                <a:latin typeface="宋体" panose="02010600030101010101" pitchFamily="2" charset="-122"/>
                <a:ea typeface="宋体" panose="02010600030101010101" pitchFamily="2" charset="-122"/>
                <a:cs typeface="+mj-cs"/>
              </a:rPr>
              <a:t>j</a:t>
            </a:r>
            <a:r>
              <a:rPr lang="zh-CN" altLang="en-US" sz="2800" b="1" kern="0" dirty="0" smtClean="0">
                <a:latin typeface="宋体" panose="02010600030101010101" pitchFamily="2" charset="-122"/>
                <a:ea typeface="宋体" panose="02010600030101010101" pitchFamily="2" charset="-122"/>
                <a:cs typeface="+mj-cs"/>
              </a:rPr>
              <a:t>位置：</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如果</a:t>
            </a:r>
            <a:r>
              <a:rPr lang="en-US" altLang="zh-CN" sz="2800" b="1" kern="0" dirty="0" smtClean="0">
                <a:latin typeface="宋体" panose="02010600030101010101" pitchFamily="2" charset="-122"/>
                <a:ea typeface="宋体" panose="02010600030101010101" pitchFamily="2" charset="-122"/>
                <a:cs typeface="+mj-cs"/>
              </a:rPr>
              <a:t>j=-1</a:t>
            </a:r>
            <a:r>
              <a:rPr lang="zh-CN" altLang="en-US" sz="2800" b="1" kern="0" dirty="0" smtClean="0">
                <a:latin typeface="宋体" panose="02010600030101010101" pitchFamily="2" charset="-122"/>
                <a:ea typeface="宋体" panose="02010600030101010101" pitchFamily="2" charset="-122"/>
                <a:cs typeface="+mj-cs"/>
              </a:rPr>
              <a:t>或者当前字符串匹配成功，那么</a:t>
            </a:r>
            <a:r>
              <a:rPr lang="en-US" altLang="zh-CN" sz="2800" b="1" kern="0" dirty="0" err="1" smtClean="0">
                <a:latin typeface="宋体" panose="02010600030101010101" pitchFamily="2" charset="-122"/>
                <a:ea typeface="宋体" panose="02010600030101010101" pitchFamily="2" charset="-122"/>
                <a:cs typeface="+mj-cs"/>
              </a:rPr>
              <a:t>i</a:t>
            </a:r>
            <a:r>
              <a:rPr lang="en-US" altLang="zh-CN" sz="2800" b="1" kern="0" dirty="0" smtClean="0">
                <a:latin typeface="宋体" panose="02010600030101010101" pitchFamily="2" charset="-122"/>
                <a:ea typeface="宋体" panose="02010600030101010101" pitchFamily="2" charset="-122"/>
                <a:cs typeface="+mj-cs"/>
              </a:rPr>
              <a:t>++,j++,</a:t>
            </a:r>
            <a:r>
              <a:rPr lang="zh-CN" altLang="en-US" sz="2800" b="1" kern="0" dirty="0" smtClean="0">
                <a:latin typeface="宋体" panose="02010600030101010101" pitchFamily="2" charset="-122"/>
                <a:ea typeface="宋体" panose="02010600030101010101" pitchFamily="2" charset="-122"/>
                <a:cs typeface="+mj-cs"/>
              </a:rPr>
              <a:t>继续匹配下一个字符</a:t>
            </a:r>
            <a:r>
              <a:rPr lang="zh-CN" altLang="en-US" sz="2800" b="1" kern="0" dirty="0">
                <a:latin typeface="宋体" panose="02010600030101010101" pitchFamily="2" charset="-122"/>
                <a:ea typeface="宋体" panose="02010600030101010101" pitchFamily="2" charset="-122"/>
                <a:cs typeface="+mj-cs"/>
              </a:rPr>
              <a:t>。</a:t>
            </a: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如果</a:t>
            </a:r>
            <a:r>
              <a:rPr lang="en-US" altLang="zh-CN" sz="2800" b="1" kern="0" dirty="0" smtClean="0">
                <a:latin typeface="宋体" panose="02010600030101010101" pitchFamily="2" charset="-122"/>
                <a:ea typeface="宋体" panose="02010600030101010101" pitchFamily="2" charset="-122"/>
                <a:cs typeface="+mj-cs"/>
              </a:rPr>
              <a:t>j!=-1</a:t>
            </a:r>
            <a:r>
              <a:rPr lang="zh-CN" altLang="en-US" sz="2800" b="1" kern="0" dirty="0" smtClean="0">
                <a:latin typeface="宋体" panose="02010600030101010101" pitchFamily="2" charset="-122"/>
                <a:ea typeface="宋体" panose="02010600030101010101" pitchFamily="2" charset="-122"/>
                <a:cs typeface="+mj-cs"/>
              </a:rPr>
              <a:t>并且当前的字符串匹配失败，则令</a:t>
            </a:r>
            <a:r>
              <a:rPr lang="en-US" altLang="zh-CN" sz="2800" b="1" kern="0" dirty="0" err="1" smtClean="0">
                <a:latin typeface="宋体" panose="02010600030101010101" pitchFamily="2" charset="-122"/>
                <a:ea typeface="宋体" panose="02010600030101010101" pitchFamily="2" charset="-122"/>
                <a:cs typeface="+mj-cs"/>
              </a:rPr>
              <a:t>i</a:t>
            </a:r>
            <a:r>
              <a:rPr lang="zh-CN" altLang="en-US" sz="2800" b="1" kern="0" dirty="0" smtClean="0">
                <a:latin typeface="宋体" panose="02010600030101010101" pitchFamily="2" charset="-122"/>
                <a:ea typeface="宋体" panose="02010600030101010101" pitchFamily="2" charset="-122"/>
                <a:cs typeface="+mj-cs"/>
              </a:rPr>
              <a:t>不变，</a:t>
            </a:r>
            <a:r>
              <a:rPr lang="en-US" altLang="zh-CN" sz="2800" b="1" kern="0" dirty="0" smtClean="0">
                <a:latin typeface="宋体" panose="02010600030101010101" pitchFamily="2" charset="-122"/>
                <a:ea typeface="宋体" panose="02010600030101010101" pitchFamily="2" charset="-122"/>
                <a:cs typeface="+mj-cs"/>
              </a:rPr>
              <a:t>j=next[j]</a:t>
            </a:r>
            <a:r>
              <a:rPr lang="zh-CN" altLang="en-US" sz="2800" b="1" kern="0" dirty="0" smtClean="0">
                <a:latin typeface="宋体" panose="02010600030101010101" pitchFamily="2" charset="-122"/>
                <a:ea typeface="宋体" panose="02010600030101010101" pitchFamily="2" charset="-122"/>
                <a:cs typeface="+mj-cs"/>
              </a:rPr>
              <a:t>。</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从上面的流程就可以看出，</a:t>
            </a:r>
            <a:r>
              <a:rPr lang="en-US" altLang="zh-CN" sz="2800" b="1" kern="0" dirty="0" smtClean="0">
                <a:latin typeface="宋体" panose="02010600030101010101" pitchFamily="2" charset="-122"/>
                <a:ea typeface="宋体" panose="02010600030101010101" pitchFamily="2" charset="-122"/>
                <a:cs typeface="+mj-cs"/>
              </a:rPr>
              <a:t>KMP</a:t>
            </a:r>
            <a:r>
              <a:rPr lang="zh-CN" altLang="en-US" sz="2800" b="1" kern="0" dirty="0" smtClean="0">
                <a:latin typeface="宋体" panose="02010600030101010101" pitchFamily="2" charset="-122"/>
                <a:ea typeface="宋体" panose="02010600030101010101" pitchFamily="2" charset="-122"/>
                <a:cs typeface="+mj-cs"/>
              </a:rPr>
              <a:t>算法的关键就是</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数组，那么什么是</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a:t>
            </a: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3939600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2800" b="1" kern="0" dirty="0">
                <a:latin typeface="宋体" panose="02010600030101010101" pitchFamily="2" charset="-122"/>
                <a:ea typeface="宋体" panose="02010600030101010101" pitchFamily="2" charset="-122"/>
                <a:cs typeface="+mj-cs"/>
              </a:rPr>
              <a:t>n</a:t>
            </a:r>
            <a:r>
              <a:rPr lang="en-US" altLang="zh-CN" sz="2800" b="1" kern="0" dirty="0" smtClean="0">
                <a:latin typeface="宋体" panose="02010600030101010101" pitchFamily="2" charset="-122"/>
                <a:ea typeface="宋体" panose="02010600030101010101" pitchFamily="2" charset="-122"/>
                <a:cs typeface="+mj-cs"/>
              </a:rPr>
              <a:t>ext</a:t>
            </a:r>
            <a:r>
              <a:rPr lang="zh-CN" altLang="en-US" sz="2800" b="1" kern="0" dirty="0" smtClean="0">
                <a:latin typeface="宋体" panose="02010600030101010101" pitchFamily="2" charset="-122"/>
                <a:ea typeface="宋体" panose="02010600030101010101" pitchFamily="2" charset="-122"/>
                <a:cs typeface="+mj-cs"/>
              </a:rPr>
              <a:t>数组中保存的是当前字符之前的子串中的最长相同前缀和后缀的长度。</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下面看一个例子</a:t>
            </a:r>
            <a:r>
              <a:rPr lang="en-US" altLang="zh-CN" sz="2800" b="1" kern="0" dirty="0" smtClean="0">
                <a:latin typeface="宋体" panose="02010600030101010101" pitchFamily="2" charset="-122"/>
                <a:ea typeface="宋体" panose="02010600030101010101" pitchFamily="2" charset="-122"/>
                <a:cs typeface="+mj-cs"/>
              </a:rPr>
              <a:t>:</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516" y="3276604"/>
            <a:ext cx="8838968" cy="3200315"/>
          </a:xfrm>
          <a:prstGeom prst="rect">
            <a:avLst/>
          </a:prstGeom>
        </p:spPr>
      </p:pic>
    </p:spTree>
    <p:extLst>
      <p:ext uri="{BB962C8B-B14F-4D97-AF65-F5344CB8AC3E}">
        <p14:creationId xmlns:p14="http://schemas.microsoft.com/office/powerpoint/2010/main" val="288519869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4294967295"/>
          </p:nvPr>
        </p:nvSpPr>
        <p:spPr>
          <a:xfrm>
            <a:off x="457200" y="1981200"/>
            <a:ext cx="7848600" cy="4191000"/>
          </a:xfrm>
        </p:spPr>
        <p:txBody>
          <a:bodyPr lIns="187200" anchor="ctr"/>
          <a:lstStyle/>
          <a:p>
            <a:r>
              <a:rPr lang="zh-CN" altLang="en-US" b="0" dirty="0" smtClean="0"/>
              <a:t>       </a:t>
            </a:r>
            <a:endParaRPr lang="zh-CN" altLang="en-US" b="0" dirty="0">
              <a:solidFill>
                <a:srgbClr val="0070C0"/>
              </a:solidFill>
              <a:latin typeface="微软雅黑" pitchFamily="34" charset="-122"/>
              <a:ea typeface="微软雅黑" pitchFamily="34" charset="-122"/>
            </a:endParaRPr>
          </a:p>
        </p:txBody>
      </p:sp>
      <p:sp>
        <p:nvSpPr>
          <p:cNvPr id="4" name="Rectangle 2"/>
          <p:cNvSpPr txBox="1">
            <a:spLocks noChangeArrowheads="1"/>
          </p:cNvSpPr>
          <p:nvPr/>
        </p:nvSpPr>
        <p:spPr bwMode="auto">
          <a:xfrm>
            <a:off x="457200" y="914466"/>
            <a:ext cx="8280292" cy="5562454"/>
          </a:xfrm>
          <a:prstGeom prst="rect">
            <a:avLst/>
          </a:prstGeom>
          <a:noFill/>
          <a:ln w="9525">
            <a:noFill/>
            <a:miter lim="800000"/>
            <a:headEnd/>
            <a:tailEnd/>
          </a:ln>
        </p:spPr>
        <p:txBody>
          <a:bodyPr vert="horz" wrap="square" lIns="187200" tIns="45720" rIns="0" bIns="45720" numCol="1" anchor="ctr" anchorCtr="0" compatLnSpc="1">
            <a:prstTxWarp prst="textNoShape">
              <a:avLst/>
            </a:prstTxWarp>
          </a:bodyPr>
          <a:lstStyle/>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smtClean="0">
                <a:latin typeface="宋体" panose="02010600030101010101" pitchFamily="2" charset="-122"/>
                <a:ea typeface="宋体" panose="02010600030101010101" pitchFamily="2" charset="-122"/>
                <a:cs typeface="+mj-cs"/>
              </a:rPr>
              <a:t>	</a:t>
            </a: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smtClean="0">
                <a:latin typeface="宋体" panose="02010600030101010101" pitchFamily="2" charset="-122"/>
                <a:ea typeface="宋体" panose="02010600030101010101" pitchFamily="2" charset="-122"/>
                <a:cs typeface="+mj-cs"/>
              </a:rPr>
              <a:t>假设模式匹配串是</a:t>
            </a:r>
            <a:r>
              <a:rPr lang="en-US" altLang="zh-CN" sz="2800" b="1" kern="0" dirty="0" smtClean="0">
                <a:latin typeface="宋体" panose="02010600030101010101" pitchFamily="2" charset="-122"/>
                <a:ea typeface="宋体" panose="02010600030101010101" pitchFamily="2" charset="-122"/>
                <a:cs typeface="+mj-cs"/>
              </a:rPr>
              <a:t>P</a:t>
            </a:r>
            <a:r>
              <a:rPr lang="zh-CN" altLang="en-US" sz="2800" b="1" kern="0" dirty="0" smtClean="0">
                <a:latin typeface="宋体" panose="02010600030101010101" pitchFamily="2" charset="-122"/>
                <a:ea typeface="宋体" panose="02010600030101010101" pitchFamily="2" charset="-122"/>
                <a:cs typeface="+mj-cs"/>
              </a:rPr>
              <a:t>，那么</a:t>
            </a:r>
            <a:r>
              <a:rPr lang="en-US" altLang="zh-CN" sz="2800" b="1" kern="0" dirty="0" smtClean="0">
                <a:latin typeface="宋体" panose="02010600030101010101" pitchFamily="2" charset="-122"/>
                <a:ea typeface="宋体" panose="02010600030101010101" pitchFamily="2" charset="-122"/>
                <a:cs typeface="+mj-cs"/>
              </a:rPr>
              <a:t>next[</a:t>
            </a:r>
            <a:r>
              <a:rPr lang="en-US" altLang="zh-CN" sz="2800" b="1" kern="0" dirty="0" err="1" smtClean="0">
                <a:latin typeface="宋体" panose="02010600030101010101" pitchFamily="2" charset="-122"/>
                <a:ea typeface="宋体" panose="02010600030101010101" pitchFamily="2" charset="-122"/>
                <a:cs typeface="+mj-cs"/>
              </a:rPr>
              <a:t>i</a:t>
            </a:r>
            <a:r>
              <a:rPr lang="en-US" altLang="zh-CN" sz="2800" b="1" kern="0" dirty="0" smtClean="0">
                <a:latin typeface="宋体" panose="02010600030101010101" pitchFamily="2" charset="-122"/>
                <a:ea typeface="宋体" panose="02010600030101010101" pitchFamily="2" charset="-122"/>
                <a:cs typeface="+mj-cs"/>
              </a:rPr>
              <a:t>]</a:t>
            </a:r>
            <a:r>
              <a:rPr lang="zh-CN" altLang="en-US" sz="2800" b="1" kern="0" dirty="0" smtClean="0">
                <a:latin typeface="宋体" panose="02010600030101010101" pitchFamily="2" charset="-122"/>
                <a:ea typeface="宋体" panose="02010600030101010101" pitchFamily="2" charset="-122"/>
                <a:cs typeface="+mj-cs"/>
              </a:rPr>
              <a:t>代表就是由</a:t>
            </a:r>
            <a:r>
              <a:rPr lang="en-US" altLang="zh-CN" sz="2800" b="1" kern="0" dirty="0" smtClean="0">
                <a:latin typeface="宋体" panose="02010600030101010101" pitchFamily="2" charset="-122"/>
                <a:ea typeface="宋体" panose="02010600030101010101" pitchFamily="2" charset="-122"/>
                <a:cs typeface="+mj-cs"/>
              </a:rPr>
              <a:t>P[0]P[1]…P[i-1]</a:t>
            </a:r>
            <a:r>
              <a:rPr lang="zh-CN" altLang="en-US" sz="2800" b="1" kern="0" dirty="0" smtClean="0">
                <a:latin typeface="宋体" panose="02010600030101010101" pitchFamily="2" charset="-122"/>
                <a:ea typeface="宋体" panose="02010600030101010101" pitchFamily="2" charset="-122"/>
                <a:cs typeface="+mj-cs"/>
              </a:rPr>
              <a:t>构成的子串的最长前缀后缀的长度，注意的是</a:t>
            </a:r>
            <a:r>
              <a:rPr lang="en-US" altLang="zh-CN" sz="2800" b="1" kern="0" dirty="0" smtClean="0">
                <a:latin typeface="宋体" panose="02010600030101010101" pitchFamily="2" charset="-122"/>
                <a:ea typeface="宋体" panose="02010600030101010101" pitchFamily="2" charset="-122"/>
                <a:cs typeface="+mj-cs"/>
              </a:rPr>
              <a:t>next[0]</a:t>
            </a:r>
            <a:r>
              <a:rPr lang="zh-CN" altLang="en-US" sz="2800" b="1" kern="0" dirty="0" smtClean="0">
                <a:latin typeface="宋体" panose="02010600030101010101" pitchFamily="2" charset="-122"/>
                <a:ea typeface="宋体" panose="02010600030101010101" pitchFamily="2" charset="-122"/>
                <a:cs typeface="+mj-cs"/>
              </a:rPr>
              <a:t>我们把它初始化为</a:t>
            </a:r>
            <a:r>
              <a:rPr lang="en-US" altLang="zh-CN" sz="2800" b="1" kern="0" dirty="0" smtClean="0">
                <a:latin typeface="宋体" panose="02010600030101010101" pitchFamily="2" charset="-122"/>
                <a:ea typeface="宋体" panose="02010600030101010101" pitchFamily="2" charset="-122"/>
                <a:cs typeface="+mj-cs"/>
              </a:rPr>
              <a:t>-1</a:t>
            </a:r>
            <a:r>
              <a:rPr lang="zh-CN" altLang="en-US" sz="2800" b="1" kern="0" dirty="0" smtClean="0">
                <a:latin typeface="宋体" panose="02010600030101010101" pitchFamily="2" charset="-122"/>
                <a:ea typeface="宋体" panose="02010600030101010101" pitchFamily="2" charset="-122"/>
                <a:cs typeface="+mj-cs"/>
              </a:rPr>
              <a:t>；</a:t>
            </a: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zh-CN" altLang="en-US" sz="2800" b="1" kern="0" dirty="0">
                <a:latin typeface="宋体" panose="02010600030101010101" pitchFamily="2" charset="-122"/>
                <a:ea typeface="宋体" panose="02010600030101010101" pitchFamily="2" charset="-122"/>
                <a:cs typeface="+mj-cs"/>
              </a:rPr>
              <a:t>知道</a:t>
            </a:r>
            <a:r>
              <a:rPr lang="zh-CN" altLang="en-US" sz="2800" b="1" kern="0" dirty="0" smtClean="0">
                <a:latin typeface="宋体" panose="02010600030101010101" pitchFamily="2" charset="-122"/>
                <a:ea typeface="宋体" panose="02010600030101010101" pitchFamily="2" charset="-122"/>
                <a:cs typeface="+mj-cs"/>
              </a:rPr>
              <a:t>了什么是</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数组，下面就来看一下如何利用</a:t>
            </a:r>
            <a:r>
              <a:rPr lang="en-US" altLang="zh-CN" sz="2800" b="1" kern="0" dirty="0" smtClean="0">
                <a:latin typeface="宋体" panose="02010600030101010101" pitchFamily="2" charset="-122"/>
                <a:ea typeface="宋体" panose="02010600030101010101" pitchFamily="2" charset="-122"/>
                <a:cs typeface="+mj-cs"/>
              </a:rPr>
              <a:t>next</a:t>
            </a:r>
            <a:r>
              <a:rPr lang="zh-CN" altLang="en-US" sz="2800" b="1" kern="0" dirty="0" smtClean="0">
                <a:latin typeface="宋体" panose="02010600030101010101" pitchFamily="2" charset="-122"/>
                <a:ea typeface="宋体" panose="02010600030101010101" pitchFamily="2" charset="-122"/>
                <a:cs typeface="+mj-cs"/>
              </a:rPr>
              <a:t>数组来执行我们的</a:t>
            </a:r>
            <a:r>
              <a:rPr lang="en-US" altLang="zh-CN" sz="2800" b="1" kern="0" dirty="0" smtClean="0">
                <a:latin typeface="宋体" panose="02010600030101010101" pitchFamily="2" charset="-122"/>
                <a:ea typeface="宋体" panose="02010600030101010101" pitchFamily="2" charset="-122"/>
                <a:cs typeface="+mj-cs"/>
              </a:rPr>
              <a:t>KMP</a:t>
            </a:r>
            <a:r>
              <a:rPr lang="zh-CN" altLang="en-US" sz="2800" b="1" kern="0" dirty="0" smtClean="0">
                <a:latin typeface="宋体" panose="02010600030101010101" pitchFamily="2" charset="-122"/>
                <a:ea typeface="宋体" panose="02010600030101010101" pitchFamily="2" charset="-122"/>
                <a:cs typeface="+mj-cs"/>
              </a:rPr>
              <a:t>算法？</a:t>
            </a: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dirty="0" smtClean="0">
              <a:latin typeface="宋体" panose="02010600030101010101" pitchFamily="2" charset="-122"/>
              <a:ea typeface="宋体" panose="02010600030101010101" pitchFamily="2"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lang="en-US" altLang="zh-CN" sz="4000" b="1" kern="0" dirty="0">
                <a:latin typeface="宋体" panose="02010600030101010101" pitchFamily="2" charset="-122"/>
                <a:ea typeface="宋体" panose="02010600030101010101" pitchFamily="2" charset="-122"/>
                <a:cs typeface="+mj-cs"/>
              </a:rPr>
              <a:t>	</a:t>
            </a:r>
            <a:endParaRPr lang="en-US" altLang="zh-CN" sz="4000" b="1" kern="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4000" b="1" kern="0" noProof="0" dirty="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400" b="1" kern="0" noProof="0" dirty="0" smtClean="0">
              <a:solidFill>
                <a:srgbClr val="FF0000"/>
              </a:solidFill>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r>
              <a:rPr kumimoji="0" lang="en-US" altLang="zh-CN" sz="2800" b="1" i="0" u="none" strike="noStrike" kern="0" cap="none" spc="0" normalizeH="0" baseline="0" dirty="0" smtClean="0">
                <a:ln>
                  <a:noFill/>
                </a:ln>
                <a:solidFill>
                  <a:schemeClr val="tx1"/>
                </a:solidFill>
                <a:effectLst/>
                <a:uLnTx/>
                <a:uFillTx/>
                <a:latin typeface="仿宋" panose="02010609060101010101" pitchFamily="49" charset="-122"/>
                <a:ea typeface="仿宋" panose="02010609060101010101" pitchFamily="49" charset="-122"/>
                <a:cs typeface="+mj-cs"/>
              </a:rPr>
              <a:t>	</a:t>
            </a: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lang="en-US" altLang="zh-CN" sz="2800" b="1" kern="0" noProof="0" dirty="0" smtClean="0">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dirty="0">
              <a:ln>
                <a:noFill/>
              </a:ln>
              <a:solidFill>
                <a:schemeClr val="tx1"/>
              </a:solidFill>
              <a:effectLst/>
              <a:uLnTx/>
              <a:uFillTx/>
              <a:latin typeface="仿宋" panose="02010609060101010101" pitchFamily="49" charset="-122"/>
              <a:ea typeface="仿宋" panose="02010609060101010101" pitchFamily="49" charset="-122"/>
              <a:cs typeface="+mj-cs"/>
            </a:endParaRPr>
          </a:p>
          <a:p>
            <a:pPr marL="0" marR="0" lvl="0" indent="0" defTabSz="914400" rtl="0" eaLnBrk="1" fontAlgn="base" latinLnBrk="0" hangingPunct="1">
              <a:lnSpc>
                <a:spcPct val="90000"/>
              </a:lnSpc>
              <a:spcBef>
                <a:spcPct val="0"/>
              </a:spcBef>
              <a:spcAft>
                <a:spcPct val="0"/>
              </a:spcAft>
              <a:buClrTx/>
              <a:buSzPct val="100000"/>
              <a:buFontTx/>
              <a:buNone/>
              <a:tabLst/>
              <a:defRPr/>
            </a:pPr>
            <a:endParaRPr kumimoji="0" lang="en-US" altLang="zh-CN" sz="2800" b="1" i="0" u="none" strike="noStrike" kern="0" cap="none" spc="0" normalizeH="0" baseline="0" noProof="0" dirty="0" smtClean="0">
              <a:ln>
                <a:noFill/>
              </a:ln>
              <a:solidFill>
                <a:schemeClr val="tx1"/>
              </a:solidFill>
              <a:effectLst/>
              <a:uLnTx/>
              <a:uFillTx/>
              <a:latin typeface="仿宋" panose="02010609060101010101" pitchFamily="49" charset="-122"/>
              <a:ea typeface="仿宋" panose="02010609060101010101" pitchFamily="49" charset="-122"/>
              <a:cs typeface="+mj-cs"/>
            </a:endParaRPr>
          </a:p>
        </p:txBody>
      </p:sp>
    </p:spTree>
    <p:extLst>
      <p:ext uri="{BB962C8B-B14F-4D97-AF65-F5344CB8AC3E}">
        <p14:creationId xmlns:p14="http://schemas.microsoft.com/office/powerpoint/2010/main" val="36149272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Blank 2">
      <a:dk1>
        <a:srgbClr val="000000"/>
      </a:dk1>
      <a:lt1>
        <a:srgbClr val="FFFFFF"/>
      </a:lt1>
      <a:dk2>
        <a:srgbClr val="77ADAA"/>
      </a:dk2>
      <a:lt2>
        <a:srgbClr val="C0C0C0"/>
      </a:lt2>
      <a:accent1>
        <a:srgbClr val="A7C4D9"/>
      </a:accent1>
      <a:accent2>
        <a:srgbClr val="F5DCB4"/>
      </a:accent2>
      <a:accent3>
        <a:srgbClr val="FFFFFF"/>
      </a:accent3>
      <a:accent4>
        <a:srgbClr val="000000"/>
      </a:accent4>
      <a:accent5>
        <a:srgbClr val="D0DEE9"/>
      </a:accent5>
      <a:accent6>
        <a:srgbClr val="DEC7A3"/>
      </a:accent6>
      <a:hlink>
        <a:srgbClr val="FFEB73"/>
      </a:hlink>
      <a:folHlink>
        <a:srgbClr val="B62222"/>
      </a:folHlink>
    </a:clrScheme>
    <a:fontScheme name="Blank">
      <a:majorFont>
        <a:latin typeface="微软雅黑"/>
        <a:ea typeface="微软雅黑"/>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9E9E9E"/>
        </a:dk2>
        <a:lt2>
          <a:srgbClr val="DDDDDD"/>
        </a:lt2>
        <a:accent1>
          <a:srgbClr val="BCBCBC"/>
        </a:accent1>
        <a:accent2>
          <a:srgbClr val="E9E9E9"/>
        </a:accent2>
        <a:accent3>
          <a:srgbClr val="FFFFFF"/>
        </a:accent3>
        <a:accent4>
          <a:srgbClr val="000000"/>
        </a:accent4>
        <a:accent5>
          <a:srgbClr val="DADADA"/>
        </a:accent5>
        <a:accent6>
          <a:srgbClr val="D3D3D3"/>
        </a:accent6>
        <a:hlink>
          <a:srgbClr val="BCBCBC"/>
        </a:hlink>
        <a:folHlink>
          <a:srgbClr val="535353"/>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77ADAA"/>
        </a:dk2>
        <a:lt2>
          <a:srgbClr val="C0C0C0"/>
        </a:lt2>
        <a:accent1>
          <a:srgbClr val="A7C4D9"/>
        </a:accent1>
        <a:accent2>
          <a:srgbClr val="F5DCB4"/>
        </a:accent2>
        <a:accent3>
          <a:srgbClr val="FFFFFF"/>
        </a:accent3>
        <a:accent4>
          <a:srgbClr val="000000"/>
        </a:accent4>
        <a:accent5>
          <a:srgbClr val="D0DEE9"/>
        </a:accent5>
        <a:accent6>
          <a:srgbClr val="DEC7A3"/>
        </a:accent6>
        <a:hlink>
          <a:srgbClr val="FFEB73"/>
        </a:hlink>
        <a:folHlink>
          <a:srgbClr val="B6222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1_Blank 2">
      <a:dk1>
        <a:srgbClr val="000000"/>
      </a:dk1>
      <a:lt1>
        <a:srgbClr val="FFFFFF"/>
      </a:lt1>
      <a:dk2>
        <a:srgbClr val="77ADAA"/>
      </a:dk2>
      <a:lt2>
        <a:srgbClr val="C0C0C0"/>
      </a:lt2>
      <a:accent1>
        <a:srgbClr val="A7C4D9"/>
      </a:accent1>
      <a:accent2>
        <a:srgbClr val="F5DCB4"/>
      </a:accent2>
      <a:accent3>
        <a:srgbClr val="FFFFFF"/>
      </a:accent3>
      <a:accent4>
        <a:srgbClr val="000000"/>
      </a:accent4>
      <a:accent5>
        <a:srgbClr val="D0DEE9"/>
      </a:accent5>
      <a:accent6>
        <a:srgbClr val="DEC7A3"/>
      </a:accent6>
      <a:hlink>
        <a:srgbClr val="FFEB73"/>
      </a:hlink>
      <a:folHlink>
        <a:srgbClr val="B62222"/>
      </a:folHlink>
    </a:clrScheme>
    <a:fontScheme name="1_Blank">
      <a:majorFont>
        <a:latin typeface="微软雅黑"/>
        <a:ea typeface="微软雅黑"/>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9E9E9E"/>
        </a:dk2>
        <a:lt2>
          <a:srgbClr val="DDDDDD"/>
        </a:lt2>
        <a:accent1>
          <a:srgbClr val="BCBCBC"/>
        </a:accent1>
        <a:accent2>
          <a:srgbClr val="E9E9E9"/>
        </a:accent2>
        <a:accent3>
          <a:srgbClr val="FFFFFF"/>
        </a:accent3>
        <a:accent4>
          <a:srgbClr val="000000"/>
        </a:accent4>
        <a:accent5>
          <a:srgbClr val="DADADA"/>
        </a:accent5>
        <a:accent6>
          <a:srgbClr val="D3D3D3"/>
        </a:accent6>
        <a:hlink>
          <a:srgbClr val="BCBCBC"/>
        </a:hlink>
        <a:folHlink>
          <a:srgbClr val="535353"/>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77ADAA"/>
        </a:dk2>
        <a:lt2>
          <a:srgbClr val="C0C0C0"/>
        </a:lt2>
        <a:accent1>
          <a:srgbClr val="A7C4D9"/>
        </a:accent1>
        <a:accent2>
          <a:srgbClr val="F5DCB4"/>
        </a:accent2>
        <a:accent3>
          <a:srgbClr val="FFFFFF"/>
        </a:accent3>
        <a:accent4>
          <a:srgbClr val="000000"/>
        </a:accent4>
        <a:accent5>
          <a:srgbClr val="D0DEE9"/>
        </a:accent5>
        <a:accent6>
          <a:srgbClr val="DEC7A3"/>
        </a:accent6>
        <a:hlink>
          <a:srgbClr val="FFEB73"/>
        </a:hlink>
        <a:folHlink>
          <a:srgbClr val="B6222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3630</TotalTime>
  <Pages>0</Pages>
  <Words>617</Words>
  <Characters>0</Characters>
  <Application>Microsoft Office PowerPoint</Application>
  <DocSecurity>0</DocSecurity>
  <PresentationFormat>全屏显示(4:3)</PresentationFormat>
  <Lines>0</Lines>
  <Paragraphs>648</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19</vt:i4>
      </vt:variant>
    </vt:vector>
  </HeadingPairs>
  <TitlesOfParts>
    <vt:vector size="29" baseType="lpstr">
      <vt:lpstr>仿宋</vt:lpstr>
      <vt:lpstr>黑体</vt:lpstr>
      <vt:lpstr>宋体</vt:lpstr>
      <vt:lpstr>微软雅黑</vt:lpstr>
      <vt:lpstr>永中宋体</vt:lpstr>
      <vt:lpstr>Arial</vt:lpstr>
      <vt:lpstr>Baskerville Old Face</vt:lpstr>
      <vt:lpstr>Calibri</vt:lpstr>
      <vt:lpstr>Blank</vt:lpstr>
      <vt:lpstr>1_Blank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平安科</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浪曦职业规划课</dc:title>
  <dc:subject/>
  <dc:creator>唐源蔚</dc:creator>
  <cp:keywords/>
  <dc:description/>
  <cp:lastModifiedBy>yy</cp:lastModifiedBy>
  <cp:revision>1525</cp:revision>
  <cp:lastPrinted>1899-12-30T00:00:00Z</cp:lastPrinted>
  <dcterms:created xsi:type="dcterms:W3CDTF">1601-01-01T00:00:00Z</dcterms:created>
  <dcterms:modified xsi:type="dcterms:W3CDTF">2015-11-14T06:53:37Z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2052-6.6.0.2855</vt:lpwstr>
  </property>
</Properties>
</file>