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3"/>
  </p:notesMasterIdLst>
  <p:handoutMasterIdLst>
    <p:handoutMasterId r:id="rId14"/>
  </p:handoutMasterIdLst>
  <p:sldIdLst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45" autoAdjust="0"/>
  </p:normalViewPr>
  <p:slideViewPr>
    <p:cSldViewPr>
      <p:cViewPr varScale="1">
        <p:scale>
          <a:sx n="75" d="100"/>
          <a:sy n="75" d="100"/>
        </p:scale>
        <p:origin x="1074" y="48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598" y="-78"/>
      </p:cViewPr>
      <p:guideLst>
        <p:guide orient="horz" pos="2880"/>
        <p:guide pos="2160"/>
      </p:guideLst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2E885-87B5-46E3-9937-8A0AFB4EF9C5}" type="datetimeFigureOut">
              <a:rPr lang="zh-CN" altLang="en-US" smtClean="0"/>
              <a:pPr/>
              <a:t>2015/10/29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C9AA6-2AF1-405A-880F-71458E442B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9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391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SzPct val="100000"/>
      <a:defRPr sz="1200" kern="1200">
        <a:solidFill>
          <a:schemeClr val="tx1"/>
        </a:solidFill>
        <a:latin typeface="Calibri" pitchFamily="34" charset="0"/>
        <a:ea typeface="永中宋体"/>
        <a:cs typeface="永中宋体"/>
      </a:defRPr>
    </a:lvl1pPr>
    <a:lvl2pPr marL="457200" algn="l" rtl="0" eaLnBrk="0" fontAlgn="base" hangingPunct="0">
      <a:spcBef>
        <a:spcPct val="30000"/>
      </a:spcBef>
      <a:spcAft>
        <a:spcPct val="0"/>
      </a:spcAft>
      <a:buSzPct val="100000"/>
      <a:defRPr sz="1200" kern="1200">
        <a:solidFill>
          <a:schemeClr val="tx1"/>
        </a:solidFill>
        <a:latin typeface="Calibri" pitchFamily="34" charset="0"/>
        <a:ea typeface="永中宋体"/>
        <a:cs typeface="永中宋体"/>
      </a:defRPr>
    </a:lvl2pPr>
    <a:lvl3pPr marL="914400" algn="l" rtl="0" eaLnBrk="0" fontAlgn="base" hangingPunct="0">
      <a:spcBef>
        <a:spcPct val="30000"/>
      </a:spcBef>
      <a:spcAft>
        <a:spcPct val="0"/>
      </a:spcAft>
      <a:buSzPct val="100000"/>
      <a:defRPr sz="1200" kern="1200">
        <a:solidFill>
          <a:schemeClr val="tx1"/>
        </a:solidFill>
        <a:latin typeface="Calibri" pitchFamily="34" charset="0"/>
        <a:ea typeface="永中宋体"/>
        <a:cs typeface="永中宋体"/>
      </a:defRPr>
    </a:lvl3pPr>
    <a:lvl4pPr marL="1371600" algn="l" rtl="0" eaLnBrk="0" fontAlgn="base" hangingPunct="0">
      <a:spcBef>
        <a:spcPct val="30000"/>
      </a:spcBef>
      <a:spcAft>
        <a:spcPct val="0"/>
      </a:spcAft>
      <a:buSzPct val="100000"/>
      <a:defRPr sz="1200" kern="1200">
        <a:solidFill>
          <a:schemeClr val="tx1"/>
        </a:solidFill>
        <a:latin typeface="Calibri" pitchFamily="34" charset="0"/>
        <a:ea typeface="永中宋体"/>
        <a:cs typeface="永中宋体"/>
      </a:defRPr>
    </a:lvl4pPr>
    <a:lvl5pPr marL="1828800" algn="l" rtl="0" eaLnBrk="0" fontAlgn="base" hangingPunct="0">
      <a:spcBef>
        <a:spcPct val="30000"/>
      </a:spcBef>
      <a:spcAft>
        <a:spcPct val="0"/>
      </a:spcAft>
      <a:buSzPct val="100000"/>
      <a:defRPr sz="1200" kern="1200">
        <a:solidFill>
          <a:schemeClr val="tx1"/>
        </a:solidFill>
        <a:latin typeface="Calibri" pitchFamily="34" charset="0"/>
        <a:ea typeface="永中宋体"/>
        <a:cs typeface="永中宋体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519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89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67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0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456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60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321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36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211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76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76900" y="76200"/>
            <a:ext cx="1866900" cy="9636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5448300" cy="9636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" y="685800"/>
            <a:ext cx="3657600" cy="354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86200" y="685800"/>
            <a:ext cx="3657600" cy="354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76900" y="76200"/>
            <a:ext cx="1866900" cy="9636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5448300" cy="9636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3800" y="2590800"/>
            <a:ext cx="4038600" cy="457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" y="685800"/>
            <a:ext cx="3657600" cy="354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86200" y="685800"/>
            <a:ext cx="3657600" cy="354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5716588" y="6553200"/>
            <a:ext cx="3427412" cy="1588"/>
          </a:xfrm>
          <a:prstGeom prst="line">
            <a:avLst/>
          </a:prstGeom>
          <a:noFill/>
          <a:ln w="19050" cmpd="sng">
            <a:solidFill>
              <a:srgbClr val="E9550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609600"/>
            <a:ext cx="9147175" cy="0"/>
          </a:xfrm>
          <a:prstGeom prst="line">
            <a:avLst/>
          </a:prstGeom>
          <a:noFill/>
          <a:ln w="19050" cmpd="sng">
            <a:solidFill>
              <a:srgbClr val="E95504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85800"/>
            <a:ext cx="74676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Subtitle</a:t>
            </a:r>
          </a:p>
          <a:p>
            <a:pPr lvl="1"/>
            <a:r>
              <a:rPr lang="zh-CN" altLang="zh-CN" smtClean="0"/>
              <a:t>Unit/measure </a:t>
            </a:r>
          </a:p>
          <a:p>
            <a:pPr lvl="2"/>
            <a:r>
              <a:rPr lang="zh-CN" altLang="zh-CN" smtClean="0"/>
              <a:t>First level  </a:t>
            </a:r>
          </a:p>
          <a:p>
            <a:pPr lvl="3"/>
            <a:r>
              <a:rPr lang="zh-CN" altLang="zh-CN" smtClean="0"/>
              <a:t>Second level</a:t>
            </a:r>
          </a:p>
          <a:p>
            <a:pPr lvl="4"/>
            <a:r>
              <a:rPr lang="zh-CN" altLang="zh-CN" smtClean="0"/>
              <a:t>Third level</a:t>
            </a:r>
          </a:p>
          <a:p>
            <a:pPr lvl="4"/>
            <a:endParaRPr lang="zh-CN" altLang="zh-CN" smtClean="0"/>
          </a:p>
        </p:txBody>
      </p:sp>
      <p:pic>
        <p:nvPicPr>
          <p:cNvPr id="1030" name="Picture 6" descr="01293420956893.png" hidden="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638800" y="6578820"/>
            <a:ext cx="35052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r">
              <a:buSzPct val="100000"/>
            </a:pPr>
            <a:r>
              <a:rPr lang="zh-CN" altLang="en-US" sz="1400" b="1" dirty="0" smtClean="0">
                <a:solidFill>
                  <a:srgbClr val="0070C0"/>
                </a:solidFill>
                <a:latin typeface="黑体" pitchFamily="2" charset="-122"/>
              </a:rPr>
              <a:t>浪曦精神</a:t>
            </a:r>
            <a:r>
              <a:rPr lang="zh-CN" altLang="en-US" sz="1400" b="1" baseline="0" dirty="0" smtClean="0">
                <a:solidFill>
                  <a:srgbClr val="0070C0"/>
                </a:solidFill>
                <a:latin typeface="黑体" pitchFamily="2" charset="-122"/>
              </a:rPr>
              <a:t>  技术为王</a:t>
            </a:r>
            <a:endParaRPr lang="en-US" sz="1400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  <p:pic>
        <p:nvPicPr>
          <p:cNvPr id="8" name="Picture 7" descr="D:\Program Files\Tencent\QQ\Users\6668220\Image\L)QG4314O4`QT$B@[2N4D2B.jp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143000" cy="47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5638800" y="2286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0070C0"/>
                </a:solidFill>
              </a:rPr>
              <a:t>追求技术改变生活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1600" b="1" baseline="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8925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SzPct val="100000"/>
        <a:defRPr sz="1400">
          <a:solidFill>
            <a:schemeClr val="tx1"/>
          </a:solidFill>
          <a:latin typeface="+mn-lt"/>
          <a:ea typeface="+mn-ea"/>
        </a:defRPr>
      </a:lvl2pPr>
      <a:lvl3pPr marL="190500" indent="-1873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374650" indent="-1809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571500" indent="-1936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SzPct val="100000"/>
        <a:buChar char="-"/>
        <a:defRPr sz="1400">
          <a:solidFill>
            <a:schemeClr val="tx1"/>
          </a:solidFill>
          <a:latin typeface="+mn-lt"/>
          <a:ea typeface="+mn-ea"/>
        </a:defRPr>
      </a:lvl5pPr>
      <a:lvl6pPr marL="1028700" indent="-1936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SzPct val="10000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1485900" indent="-1936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SzPct val="10000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1943100" indent="-1936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SzPct val="10000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2400300" indent="-1936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SzPct val="10000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39750" y="6524625"/>
            <a:ext cx="4603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0000"/>
              </a:lnSpc>
              <a:buSzPct val="100000"/>
            </a:pPr>
            <a:r>
              <a:rPr lang="en-US" sz="600"/>
              <a:t>CE v6.3</a:t>
            </a:r>
          </a:p>
        </p:txBody>
      </p:sp>
      <p:sp>
        <p:nvSpPr>
          <p:cNvPr id="2051" name="Freeform 3"/>
          <p:cNvSpPr>
            <a:spLocks/>
          </p:cNvSpPr>
          <p:nvPr/>
        </p:nvSpPr>
        <p:spPr bwMode="auto">
          <a:xfrm>
            <a:off x="0" y="1938338"/>
            <a:ext cx="9144000" cy="4921250"/>
          </a:xfrm>
          <a:custGeom>
            <a:avLst/>
            <a:gdLst>
              <a:gd name="T0" fmla="*/ 0 w 14399"/>
              <a:gd name="T1" fmla="*/ 0 h 7750"/>
              <a:gd name="T2" fmla="*/ 14399 w 14399"/>
              <a:gd name="T3" fmla="*/ 7750 h 7750"/>
            </a:gdLst>
            <a:ahLst/>
            <a:cxnLst>
              <a:cxn ang="0">
                <a:pos x="14400" y="0"/>
              </a:cxn>
              <a:cxn ang="0">
                <a:pos x="13086" y="1072"/>
              </a:cxn>
              <a:cxn ang="0">
                <a:pos x="10671" y="1895"/>
              </a:cxn>
              <a:cxn ang="0">
                <a:pos x="5305" y="3147"/>
              </a:cxn>
              <a:cxn ang="0">
                <a:pos x="1848" y="4755"/>
              </a:cxn>
              <a:cxn ang="0">
                <a:pos x="310" y="6972"/>
              </a:cxn>
              <a:cxn ang="0">
                <a:pos x="0" y="7750"/>
              </a:cxn>
              <a:cxn ang="0">
                <a:pos x="14394" y="7745"/>
              </a:cxn>
            </a:cxnLst>
            <a:rect l="T0" t="T1" r="T2" b="T3"/>
            <a:pathLst>
              <a:path w="14399" h="7750">
                <a:moveTo>
                  <a:pt x="14400" y="0"/>
                </a:moveTo>
                <a:cubicBezTo>
                  <a:pt x="14151" y="277"/>
                  <a:pt x="13710" y="756"/>
                  <a:pt x="13086" y="1072"/>
                </a:cubicBezTo>
                <a:cubicBezTo>
                  <a:pt x="12457" y="1447"/>
                  <a:pt x="10850" y="1847"/>
                  <a:pt x="10671" y="1895"/>
                </a:cubicBezTo>
                <a:cubicBezTo>
                  <a:pt x="7746" y="2647"/>
                  <a:pt x="6558" y="2797"/>
                  <a:pt x="5305" y="3147"/>
                </a:cubicBezTo>
                <a:cubicBezTo>
                  <a:pt x="4100" y="3487"/>
                  <a:pt x="2965" y="3860"/>
                  <a:pt x="1848" y="4755"/>
                </a:cubicBezTo>
                <a:cubicBezTo>
                  <a:pt x="1089" y="5392"/>
                  <a:pt x="774" y="5977"/>
                  <a:pt x="310" y="6972"/>
                </a:cubicBezTo>
                <a:cubicBezTo>
                  <a:pt x="182" y="7260"/>
                  <a:pt x="102" y="7437"/>
                  <a:pt x="0" y="7750"/>
                </a:cubicBezTo>
                <a:cubicBezTo>
                  <a:pt x="2396" y="7750"/>
                  <a:pt x="11394" y="7745"/>
                  <a:pt x="14394" y="7745"/>
                </a:cubicBezTo>
              </a:path>
            </a:pathLst>
          </a:custGeom>
          <a:solidFill>
            <a:srgbClr val="E9550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2" name="Picture 4" descr="21293420956893.png" hidden="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87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0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Action title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85800"/>
            <a:ext cx="74676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Subtitle</a:t>
            </a:r>
          </a:p>
          <a:p>
            <a:pPr lvl="1"/>
            <a:r>
              <a:rPr lang="zh-CN" altLang="zh-CN" smtClean="0"/>
              <a:t>Unit/measure </a:t>
            </a:r>
          </a:p>
          <a:p>
            <a:pPr lvl="2"/>
            <a:r>
              <a:rPr lang="zh-CN" altLang="zh-CN" smtClean="0"/>
              <a:t>First level  </a:t>
            </a:r>
          </a:p>
          <a:p>
            <a:pPr lvl="3"/>
            <a:r>
              <a:rPr lang="zh-CN" altLang="zh-CN" smtClean="0"/>
              <a:t>Second level</a:t>
            </a:r>
          </a:p>
          <a:p>
            <a:pPr lvl="4"/>
            <a:r>
              <a:rPr lang="zh-CN" altLang="zh-CN" smtClean="0"/>
              <a:t>Third level</a:t>
            </a:r>
          </a:p>
          <a:p>
            <a:pPr lvl="4"/>
            <a:endParaRPr lang="zh-CN" altLang="zh-CN" smtClean="0"/>
          </a:p>
        </p:txBody>
      </p:sp>
      <p:pic>
        <p:nvPicPr>
          <p:cNvPr id="8" name="Picture 7" descr="D:\Program Files\Tencent\QQ\Users\6668220\Image\L)QG4314O4`QT$B@[2N4D2B.jp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05712" y="0"/>
            <a:ext cx="1538288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SzPct val="100000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8925" algn="l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SzPct val="100000"/>
        <a:defRPr sz="1400">
          <a:solidFill>
            <a:schemeClr val="tx1"/>
          </a:solidFill>
          <a:latin typeface="+mn-lt"/>
          <a:ea typeface="+mn-ea"/>
        </a:defRPr>
      </a:lvl2pPr>
      <a:lvl3pPr marL="190500" indent="-1873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374650" indent="-1809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571500" indent="-1936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SzPct val="100000"/>
        <a:buChar char="-"/>
        <a:defRPr sz="1400">
          <a:solidFill>
            <a:schemeClr val="tx1"/>
          </a:solidFill>
          <a:latin typeface="+mn-lt"/>
          <a:ea typeface="+mn-ea"/>
        </a:defRPr>
      </a:lvl5pPr>
      <a:lvl6pPr marL="1028700" indent="-1936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SzPct val="10000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1485900" indent="-1936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SzPct val="10000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1943100" indent="-1936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SzPct val="10000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2400300" indent="-1936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SzPct val="10000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981200"/>
            <a:ext cx="7848600" cy="4191000"/>
          </a:xfrm>
        </p:spPr>
        <p:txBody>
          <a:bodyPr lIns="187200" anchor="ctr"/>
          <a:lstStyle/>
          <a:p>
            <a:r>
              <a:rPr lang="zh-CN" altLang="en-US" b="0" dirty="0" smtClean="0"/>
              <a:t>       </a:t>
            </a:r>
            <a:endParaRPr lang="zh-CN" altLang="en-US" b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318" y="762070"/>
            <a:ext cx="8280292" cy="556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4000" b="1" kern="0" dirty="0" smtClean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             </a:t>
            </a:r>
            <a:endParaRPr lang="en-US" altLang="zh-CN" sz="4000" b="1" kern="0" dirty="0" smtClean="0"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			</a:t>
            </a:r>
            <a:r>
              <a:rPr lang="zh-CN" altLang="en-US" sz="9600" b="1" kern="0" dirty="0"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堆</a:t>
            </a:r>
            <a:endParaRPr lang="en-US" altLang="zh-CN" sz="9600" b="1" kern="0" noProof="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4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	</a:t>
            </a: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981200"/>
            <a:ext cx="7848600" cy="4191000"/>
          </a:xfrm>
        </p:spPr>
        <p:txBody>
          <a:bodyPr lIns="187200" anchor="ctr"/>
          <a:lstStyle/>
          <a:p>
            <a:r>
              <a:rPr lang="zh-CN" altLang="en-US" b="0" dirty="0" smtClean="0"/>
              <a:t>       </a:t>
            </a:r>
            <a:endParaRPr lang="zh-CN" altLang="en-US" b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318" y="762070"/>
            <a:ext cx="8280292" cy="556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解法</a:t>
            </a: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1.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暴力轮询</a:t>
            </a: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2.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排序</a:t>
            </a: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+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轮询</a:t>
            </a: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3.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质数表</a:t>
            </a: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4.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位运算模拟哈希映射</a:t>
            </a: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4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	</a:t>
            </a: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7991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981200"/>
            <a:ext cx="7848600" cy="4191000"/>
          </a:xfrm>
        </p:spPr>
        <p:txBody>
          <a:bodyPr lIns="187200" anchor="ctr"/>
          <a:lstStyle/>
          <a:p>
            <a:r>
              <a:rPr lang="zh-CN" altLang="en-US" b="0" dirty="0" smtClean="0"/>
              <a:t>       </a:t>
            </a:r>
            <a:endParaRPr lang="zh-CN" altLang="en-US" b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318" y="762070"/>
            <a:ext cx="8280292" cy="556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4000" b="1" kern="0" noProof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什么是堆？</a:t>
            </a: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堆是一种特殊的二叉树，其插入和删除最大</a:t>
            </a: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(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最小</a:t>
            </a: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)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数据项的速度均为</a:t>
            </a: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O(log(N))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。</a:t>
            </a: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4000" b="1" kern="0" noProof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注意：这里的堆说的是一种数据结构，不要与</a:t>
            </a:r>
            <a:r>
              <a:rPr lang="en-US" altLang="zh-CN" sz="4000" b="1" kern="0" noProof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java</a:t>
            </a:r>
            <a:r>
              <a:rPr lang="zh-CN" altLang="en-US" sz="4000" b="1" kern="0" noProof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中的堆内存混淆。</a:t>
            </a:r>
            <a:endParaRPr lang="en-US" altLang="zh-CN" sz="40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4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	</a:t>
            </a: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6108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981200"/>
            <a:ext cx="7848600" cy="4191000"/>
          </a:xfrm>
        </p:spPr>
        <p:txBody>
          <a:bodyPr lIns="187200" anchor="ctr"/>
          <a:lstStyle/>
          <a:p>
            <a:r>
              <a:rPr lang="zh-CN" altLang="en-US" b="0" dirty="0" smtClean="0"/>
              <a:t>       </a:t>
            </a:r>
            <a:endParaRPr lang="zh-CN" altLang="en-US" b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318" y="762070"/>
            <a:ext cx="8280292" cy="556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堆满足什么特点？</a:t>
            </a: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1.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它是完全二叉树，即除了树的最后一层不是满的，其他每一层从左到右都是满的。</a:t>
            </a: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2.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它常常使用数组来实现</a:t>
            </a: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3.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堆中每个节点都满足堆的条件，即每个节点的关键字都大于等于（小于等于）这个节点的子节点的关键字。</a:t>
            </a:r>
            <a:r>
              <a:rPr lang="en-US" altLang="zh-CN" sz="4000" b="1" kern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(</a:t>
            </a:r>
            <a:r>
              <a:rPr lang="zh-CN" altLang="en-US" sz="4000" b="1" kern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在下面的讲解中，假设我们需要的都是根节点最大的堆</a:t>
            </a:r>
            <a:r>
              <a:rPr lang="en-US" altLang="zh-CN" sz="4000" b="1" kern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)</a:t>
            </a: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4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	</a:t>
            </a: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2323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981200"/>
            <a:ext cx="7848600" cy="4191000"/>
          </a:xfrm>
        </p:spPr>
        <p:txBody>
          <a:bodyPr lIns="187200" anchor="ctr"/>
          <a:lstStyle/>
          <a:p>
            <a:r>
              <a:rPr lang="zh-CN" altLang="en-US" b="0" dirty="0" smtClean="0"/>
              <a:t>       </a:t>
            </a:r>
            <a:endParaRPr lang="zh-CN" altLang="en-US" b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318" y="762070"/>
            <a:ext cx="8280292" cy="556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基本操作</a:t>
            </a: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P460</a:t>
            </a: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1.</a:t>
            </a:r>
            <a:r>
              <a:rPr lang="zh-CN" altLang="en-US" sz="4000" b="1" kern="0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移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除</a:t>
            </a:r>
            <a:r>
              <a:rPr lang="zh-CN" altLang="en-US" sz="4000" b="1" kern="0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最大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数据项</a:t>
            </a: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(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即根节点</a:t>
            </a: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)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的步骤</a:t>
            </a: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2.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插入一个节点的步骤</a:t>
            </a: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4000" b="1" kern="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应用</a:t>
            </a:r>
            <a:r>
              <a:rPr lang="en-US" altLang="zh-CN" sz="4000" b="1" kern="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:</a:t>
            </a:r>
            <a:r>
              <a:rPr lang="zh-CN" altLang="en-US" sz="4000" b="1" kern="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堆排序（</a:t>
            </a:r>
            <a:r>
              <a:rPr lang="en-US" altLang="zh-CN" sz="4000" b="1" kern="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O(log(N))</a:t>
            </a:r>
            <a:r>
              <a:rPr lang="zh-CN" altLang="en-US" sz="4000" b="1" kern="0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）的实现</a:t>
            </a:r>
            <a:endParaRPr lang="en-US" altLang="zh-CN" sz="4000" b="1" kern="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4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	</a:t>
            </a: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0201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981200"/>
            <a:ext cx="7848600" cy="4191000"/>
          </a:xfrm>
        </p:spPr>
        <p:txBody>
          <a:bodyPr lIns="187200" anchor="ctr"/>
          <a:lstStyle/>
          <a:p>
            <a:r>
              <a:rPr lang="zh-CN" altLang="en-US" b="0" dirty="0" smtClean="0"/>
              <a:t>       </a:t>
            </a:r>
            <a:endParaRPr lang="zh-CN" altLang="en-US" b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318" y="762070"/>
            <a:ext cx="8280292" cy="556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              </a:t>
            </a:r>
            <a:r>
              <a:rPr lang="zh-CN" altLang="en-US" sz="6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图</a:t>
            </a:r>
            <a:r>
              <a:rPr lang="en-US" altLang="zh-CN" sz="6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P480</a:t>
            </a:r>
            <a:endParaRPr lang="en-US" altLang="zh-CN" sz="6000" b="1" kern="0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4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	</a:t>
            </a: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2419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981200"/>
            <a:ext cx="7848600" cy="4191000"/>
          </a:xfrm>
        </p:spPr>
        <p:txBody>
          <a:bodyPr lIns="187200" anchor="ctr"/>
          <a:lstStyle/>
          <a:p>
            <a:r>
              <a:rPr lang="zh-CN" altLang="en-US" b="0" dirty="0" smtClean="0"/>
              <a:t>       </a:t>
            </a:r>
            <a:endParaRPr lang="zh-CN" altLang="en-US" b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318" y="762070"/>
            <a:ext cx="8280292" cy="556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几个基本的概念</a:t>
            </a:r>
            <a:endParaRPr lang="en-US" altLang="zh-CN" sz="4000" b="1" kern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1.</a:t>
            </a:r>
            <a:r>
              <a:rPr lang="zh-CN" altLang="en-US" sz="4000" b="1" kern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邻接</a:t>
            </a:r>
            <a:endParaRPr lang="en-US" altLang="zh-CN" sz="4000" b="1" kern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2.</a:t>
            </a:r>
            <a:r>
              <a:rPr lang="zh-CN" altLang="en-US" sz="4000" b="1" kern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路径</a:t>
            </a:r>
            <a:endParaRPr lang="en-US" altLang="zh-CN" sz="4000" b="1" kern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3.</a:t>
            </a:r>
            <a:r>
              <a:rPr lang="zh-CN" altLang="en-US" sz="4000" b="1" kern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连通图</a:t>
            </a:r>
            <a:endParaRPr lang="en-US" altLang="zh-CN" sz="4000" b="1" kern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4.</a:t>
            </a:r>
            <a:r>
              <a:rPr lang="zh-CN" altLang="en-US" sz="4000" b="1" kern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非连通图</a:t>
            </a:r>
            <a:endParaRPr lang="en-US" altLang="zh-CN" sz="4000" b="1" kern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5.</a:t>
            </a:r>
            <a:r>
              <a:rPr lang="zh-CN" altLang="en-US" sz="4000" b="1" kern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有向图</a:t>
            </a:r>
            <a:endParaRPr lang="en-US" altLang="zh-CN" sz="4000" b="1" kern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6.</a:t>
            </a:r>
            <a:r>
              <a:rPr lang="zh-CN" altLang="en-US" sz="4000" b="1" kern="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带权图</a:t>
            </a:r>
            <a:endParaRPr lang="en-US" altLang="zh-CN" sz="4000" b="1" kern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4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	</a:t>
            </a: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9255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981200"/>
            <a:ext cx="7848600" cy="4191000"/>
          </a:xfrm>
        </p:spPr>
        <p:txBody>
          <a:bodyPr lIns="187200" anchor="ctr"/>
          <a:lstStyle/>
          <a:p>
            <a:r>
              <a:rPr lang="zh-CN" altLang="en-US" b="0" dirty="0" smtClean="0"/>
              <a:t>       </a:t>
            </a:r>
            <a:endParaRPr lang="zh-CN" altLang="en-US" b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318" y="762070"/>
            <a:ext cx="8280292" cy="556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4000" b="1" kern="0" noProof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图的两种表示方式？</a:t>
            </a: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1.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邻接矩阵</a:t>
            </a: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2.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邻接表</a:t>
            </a: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4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	</a:t>
            </a: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9472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981200"/>
            <a:ext cx="7848600" cy="4191000"/>
          </a:xfrm>
        </p:spPr>
        <p:txBody>
          <a:bodyPr lIns="187200" anchor="ctr"/>
          <a:lstStyle/>
          <a:p>
            <a:r>
              <a:rPr lang="zh-CN" altLang="en-US" b="0" dirty="0" smtClean="0"/>
              <a:t>       </a:t>
            </a:r>
            <a:endParaRPr lang="zh-CN" altLang="en-US" b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318" y="762070"/>
            <a:ext cx="8280292" cy="556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4000" b="1" kern="0" noProof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有关</a:t>
            </a:r>
            <a:r>
              <a:rPr lang="zh-CN" altLang="en-US" sz="4000" b="1" kern="0" noProof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图的基本操作</a:t>
            </a: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搜索</a:t>
            </a: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(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深度搜素算法、广度搜索算法</a:t>
            </a: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)</a:t>
            </a: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4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	</a:t>
            </a: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6956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981200"/>
            <a:ext cx="7848600" cy="4191000"/>
          </a:xfrm>
        </p:spPr>
        <p:txBody>
          <a:bodyPr lIns="187200" anchor="ctr"/>
          <a:lstStyle/>
          <a:p>
            <a:r>
              <a:rPr lang="zh-CN" altLang="en-US" b="0" dirty="0" smtClean="0"/>
              <a:t>       </a:t>
            </a:r>
            <a:endParaRPr lang="zh-CN" altLang="en-US" b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8318" y="762070"/>
            <a:ext cx="8280292" cy="556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一个小面试题</a:t>
            </a: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给定字符串</a:t>
            </a: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a(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长</a:t>
            </a: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)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和字符串</a:t>
            </a: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b(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短</a:t>
            </a: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)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，</a:t>
            </a: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已知字符串都是由大写字母</a:t>
            </a: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A-Z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组成，</a:t>
            </a: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如何判断</a:t>
            </a: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b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中出现的字符在</a:t>
            </a:r>
            <a:r>
              <a:rPr lang="en-US" altLang="zh-CN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a</a:t>
            </a:r>
            <a:r>
              <a:rPr lang="zh-CN" altLang="en-US" sz="4000" b="1" kern="0" dirty="0" smtClean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中都有？</a:t>
            </a: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4000" b="1" kern="0" noProof="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400" b="1" kern="0" noProof="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	</a:t>
            </a: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800" b="1" kern="0" noProof="0" dirty="0" smtClean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  <a:p>
            <a:pPr marL="0" marR="0" lvl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6617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77ADAA"/>
      </a:dk2>
      <a:lt2>
        <a:srgbClr val="C0C0C0"/>
      </a:lt2>
      <a:accent1>
        <a:srgbClr val="A7C4D9"/>
      </a:accent1>
      <a:accent2>
        <a:srgbClr val="F5DCB4"/>
      </a:accent2>
      <a:accent3>
        <a:srgbClr val="FFFFFF"/>
      </a:accent3>
      <a:accent4>
        <a:srgbClr val="000000"/>
      </a:accent4>
      <a:accent5>
        <a:srgbClr val="D0DEE9"/>
      </a:accent5>
      <a:accent6>
        <a:srgbClr val="DEC7A3"/>
      </a:accent6>
      <a:hlink>
        <a:srgbClr val="FFEB73"/>
      </a:hlink>
      <a:folHlink>
        <a:srgbClr val="B62222"/>
      </a:folHlink>
    </a:clrScheme>
    <a:fontScheme name="Blank">
      <a:majorFont>
        <a:latin typeface="微软雅黑"/>
        <a:ea typeface="微软雅黑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9E9E9E"/>
        </a:dk2>
        <a:lt2>
          <a:srgbClr val="DDDDDD"/>
        </a:lt2>
        <a:accent1>
          <a:srgbClr val="BCBCBC"/>
        </a:accent1>
        <a:accent2>
          <a:srgbClr val="E9E9E9"/>
        </a:accent2>
        <a:accent3>
          <a:srgbClr val="FFFFFF"/>
        </a:accent3>
        <a:accent4>
          <a:srgbClr val="000000"/>
        </a:accent4>
        <a:accent5>
          <a:srgbClr val="DADADA"/>
        </a:accent5>
        <a:accent6>
          <a:srgbClr val="D3D3D3"/>
        </a:accent6>
        <a:hlink>
          <a:srgbClr val="BCBCBC"/>
        </a:hlink>
        <a:folHlink>
          <a:srgbClr val="5353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77ADAA"/>
        </a:dk2>
        <a:lt2>
          <a:srgbClr val="C0C0C0"/>
        </a:lt2>
        <a:accent1>
          <a:srgbClr val="A7C4D9"/>
        </a:accent1>
        <a:accent2>
          <a:srgbClr val="F5DCB4"/>
        </a:accent2>
        <a:accent3>
          <a:srgbClr val="FFFFFF"/>
        </a:accent3>
        <a:accent4>
          <a:srgbClr val="000000"/>
        </a:accent4>
        <a:accent5>
          <a:srgbClr val="D0DEE9"/>
        </a:accent5>
        <a:accent6>
          <a:srgbClr val="DEC7A3"/>
        </a:accent6>
        <a:hlink>
          <a:srgbClr val="FFEB73"/>
        </a:hlink>
        <a:folHlink>
          <a:srgbClr val="B62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77ADAA"/>
      </a:dk2>
      <a:lt2>
        <a:srgbClr val="C0C0C0"/>
      </a:lt2>
      <a:accent1>
        <a:srgbClr val="A7C4D9"/>
      </a:accent1>
      <a:accent2>
        <a:srgbClr val="F5DCB4"/>
      </a:accent2>
      <a:accent3>
        <a:srgbClr val="FFFFFF"/>
      </a:accent3>
      <a:accent4>
        <a:srgbClr val="000000"/>
      </a:accent4>
      <a:accent5>
        <a:srgbClr val="D0DEE9"/>
      </a:accent5>
      <a:accent6>
        <a:srgbClr val="DEC7A3"/>
      </a:accent6>
      <a:hlink>
        <a:srgbClr val="FFEB73"/>
      </a:hlink>
      <a:folHlink>
        <a:srgbClr val="B62222"/>
      </a:folHlink>
    </a:clrScheme>
    <a:fontScheme name="1_Blank">
      <a:majorFont>
        <a:latin typeface="微软雅黑"/>
        <a:ea typeface="微软雅黑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9E9E9E"/>
        </a:dk2>
        <a:lt2>
          <a:srgbClr val="DDDDDD"/>
        </a:lt2>
        <a:accent1>
          <a:srgbClr val="BCBCBC"/>
        </a:accent1>
        <a:accent2>
          <a:srgbClr val="E9E9E9"/>
        </a:accent2>
        <a:accent3>
          <a:srgbClr val="FFFFFF"/>
        </a:accent3>
        <a:accent4>
          <a:srgbClr val="000000"/>
        </a:accent4>
        <a:accent5>
          <a:srgbClr val="DADADA"/>
        </a:accent5>
        <a:accent6>
          <a:srgbClr val="D3D3D3"/>
        </a:accent6>
        <a:hlink>
          <a:srgbClr val="BCBCBC"/>
        </a:hlink>
        <a:folHlink>
          <a:srgbClr val="5353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77ADAA"/>
        </a:dk2>
        <a:lt2>
          <a:srgbClr val="C0C0C0"/>
        </a:lt2>
        <a:accent1>
          <a:srgbClr val="A7C4D9"/>
        </a:accent1>
        <a:accent2>
          <a:srgbClr val="F5DCB4"/>
        </a:accent2>
        <a:accent3>
          <a:srgbClr val="FFFFFF"/>
        </a:accent3>
        <a:accent4>
          <a:srgbClr val="000000"/>
        </a:accent4>
        <a:accent5>
          <a:srgbClr val="D0DEE9"/>
        </a:accent5>
        <a:accent6>
          <a:srgbClr val="DEC7A3"/>
        </a:accent6>
        <a:hlink>
          <a:srgbClr val="FFEB73"/>
        </a:hlink>
        <a:folHlink>
          <a:srgbClr val="B62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2699</TotalTime>
  <Pages>0</Pages>
  <Words>305</Words>
  <Characters>0</Characters>
  <Application>Microsoft Office PowerPoint</Application>
  <DocSecurity>0</DocSecurity>
  <PresentationFormat>全屏显示(4:3)</PresentationFormat>
  <Lines>0</Lines>
  <Paragraphs>301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仿宋</vt:lpstr>
      <vt:lpstr>黑体</vt:lpstr>
      <vt:lpstr>宋体</vt:lpstr>
      <vt:lpstr>微软雅黑</vt:lpstr>
      <vt:lpstr>永中宋体</vt:lpstr>
      <vt:lpstr>Arial</vt:lpstr>
      <vt:lpstr>Baskerville Old Face</vt:lpstr>
      <vt:lpstr>Calibri</vt:lpstr>
      <vt:lpstr>Blank</vt:lpstr>
      <vt:lpstr>1_Blank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平安科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浪曦职业规划课</dc:title>
  <dc:subject/>
  <dc:creator>唐源蔚</dc:creator>
  <cp:keywords/>
  <dc:description/>
  <cp:lastModifiedBy>yy</cp:lastModifiedBy>
  <cp:revision>1354</cp:revision>
  <cp:lastPrinted>1899-12-30T00:00:00Z</cp:lastPrinted>
  <dcterms:created xsi:type="dcterms:W3CDTF">1601-01-01T00:00:00Z</dcterms:created>
  <dcterms:modified xsi:type="dcterms:W3CDTF">2015-10-29T06:44:56Z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2052-6.6.0.2855</vt:lpwstr>
  </property>
</Properties>
</file>