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7" r:id="rId3"/>
    <p:sldId id="285" r:id="rId4"/>
    <p:sldId id="286" r:id="rId5"/>
    <p:sldId id="29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52BFE-93EF-444A-8434-41227B36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3A8BE2-8289-404D-B695-A1B37DDBA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580AA-8F21-4E57-8B1E-0B377BB0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283B-2E22-428C-9507-EB5038A290D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4A676-A7A5-4C91-BA17-C49AEDDE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77FA6-3AC5-4B4D-A420-8CED3B3D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757F-60FB-46AC-AEDF-646D5241B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34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8E472-23EC-4A53-A678-19B9A655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EDA75E-8F96-4603-9095-FE517C4A4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5F14F-362D-486E-A295-7980FE10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283B-2E22-428C-9507-EB5038A290D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423C8-6E3F-4E96-9D0D-A7745ACF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3988E-18C9-4E9B-AA24-64577233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757F-60FB-46AC-AEDF-646D5241B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0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9FF334-ACC5-49DD-8AA6-338C78169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9C7BD2-C3E9-4C6E-9139-B18D139A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66F71-EE6C-4DB3-AD06-0416E546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283B-2E22-428C-9507-EB5038A290D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22775-4F5E-44A2-93FC-057D385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71ABD-9E60-4003-951C-88BFC172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757F-60FB-46AC-AEDF-646D5241B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3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AE26-368C-4211-B3CA-5F0D551A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38AE8-D46D-44D3-B5C6-6BBDF93E0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09DFE-48DC-44D8-BDAF-57429E09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283B-2E22-428C-9507-EB5038A290D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4B7E7-8976-414E-92A3-C0CDB15D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A511C-9549-4934-ABFF-F2665701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757F-60FB-46AC-AEDF-646D5241B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9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04B61-EC17-4844-B856-77C519B9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BABAA-1FA9-42A5-88D3-5E82D56AB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2D0A8-B389-43B4-8C01-1C39E684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283B-2E22-428C-9507-EB5038A290D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7C231-04BC-4416-B2A0-0B646746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8026A-FB79-46B1-8521-EDC7B5A4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757F-60FB-46AC-AEDF-646D5241B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7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92D80-7CE8-4679-802F-E2674EDD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DE2E6-C590-44C9-9E78-A2AB091AE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8B74BC-A010-4CCA-AE92-FC44AEC05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76D28-9DC1-41BB-AEC9-CE287E6D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283B-2E22-428C-9507-EB5038A290D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043BF-B583-4700-A761-D76F70A1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4AAF2-B13B-49AC-AB86-952214BB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757F-60FB-46AC-AEDF-646D5241B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73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FE2CD-4E41-4FCA-ADE8-09E1D939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F211A-E345-42C6-B28B-B16EE92D0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62B69D-AA7F-45A8-AB4F-E8A5105D6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194D08-D59C-4AAF-955D-B81F62CAE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CFE163-68A9-42B5-8BE9-B512CB177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ADE50-18AE-4D04-9B84-4FA3B301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283B-2E22-428C-9507-EB5038A290D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6E08FE-46F0-4CC7-B6A9-800C0BF2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7B9CA1-989E-4F4B-8F75-11E9FA4D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757F-60FB-46AC-AEDF-646D5241B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3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537AE-FB6C-4497-AA15-35C47464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4CE2B7-ABBC-4B14-A3EB-F722C131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283B-2E22-428C-9507-EB5038A290D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9E95A6-17CD-4512-B110-A8E64F6E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76D7F3-8C2B-482E-81FA-D94EB3D7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757F-60FB-46AC-AEDF-646D5241B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7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EE3850-D23E-42C4-B991-747EFDB3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283B-2E22-428C-9507-EB5038A290D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2E966C-C336-4DF1-BD63-ADB3780D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769E12-D6EE-4DEE-B796-E885BDA8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757F-60FB-46AC-AEDF-646D5241B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29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A53C0-2DA9-4F83-996B-81A22125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71C90-B678-42B7-A98E-2887C7AD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9685E-6BF3-45F6-83AB-B8ACDC995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FF2076-5C7F-44C2-B504-3D8AF24F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283B-2E22-428C-9507-EB5038A290D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B8AAAC-93DD-4419-BC5F-12EE7957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7EA3B2-4408-46D5-B602-6C818EAE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757F-60FB-46AC-AEDF-646D5241B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8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DF2F6-24C9-4ECC-9B0D-FFF5912A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136945-E63F-4693-A7D0-A351C186E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2697B5-A7FD-458C-990D-BF34954A0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F22876-F749-414F-BA8E-DD17E4D8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283B-2E22-428C-9507-EB5038A290D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59A562-9B9C-4FC0-BDAA-447CCE69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469EF-2F9B-4EF0-9825-D10ECD1E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757F-60FB-46AC-AEDF-646D5241B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5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67F40E-D4FA-4CE1-BC8C-2CED21C5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D2032-38E9-4C5F-9CD1-8AB040AB7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FF400-BB41-406D-9087-DAB48F610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8283B-2E22-428C-9507-EB5038A290D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FD8BEF-C6CD-45FD-800B-A15634305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9BC17-3B93-401F-8DF0-19A8B8D75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8757F-60FB-46AC-AEDF-646D5241B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6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rex-tgn.cisc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x-tgn.cisco.com/trex/doc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1EC8C-3ACD-1241-8286-457959F7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31" y="-12652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Test Environment </a:t>
            </a:r>
            <a:r>
              <a:rPr kumimoji="1" lang="en-US" altLang="ko-KR" sz="3200" dirty="0"/>
              <a:t>Scope of User Space Huge Page</a:t>
            </a:r>
            <a:endParaRPr kumimoji="1"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0E0D9-D0B8-084C-B49D-C0F61FC3F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97" y="1832276"/>
            <a:ext cx="5964372" cy="4279356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Server Spec</a:t>
            </a:r>
          </a:p>
          <a:p>
            <a:pPr lvl="1"/>
            <a:r>
              <a:rPr kumimoji="1" lang="en-US" altLang="ko-KR" sz="1800" dirty="0"/>
              <a:t>CPU: 20 Cores (2 sockets)</a:t>
            </a:r>
          </a:p>
          <a:p>
            <a:pPr lvl="1"/>
            <a:r>
              <a:rPr kumimoji="1" lang="en-US" altLang="ko-KR" sz="1800" dirty="0"/>
              <a:t>Memory: 256GB</a:t>
            </a:r>
          </a:p>
          <a:p>
            <a:pPr lvl="1"/>
            <a:r>
              <a:rPr kumimoji="1" lang="en-US" altLang="ko-KR" sz="1800" dirty="0"/>
              <a:t>Disk: 2TB</a:t>
            </a:r>
          </a:p>
          <a:p>
            <a:pPr lvl="1"/>
            <a:r>
              <a:rPr kumimoji="1" lang="en-US" altLang="ko-KR" sz="1800" dirty="0"/>
              <a:t>Network Interface : </a:t>
            </a:r>
            <a:r>
              <a:rPr kumimoji="1" lang="en-US" altLang="ko-KR" sz="1800" dirty="0" err="1"/>
              <a:t>Mellanox</a:t>
            </a:r>
            <a:r>
              <a:rPr kumimoji="1" lang="en-US" altLang="ko-KR" sz="1800" dirty="0"/>
              <a:t> 100G</a:t>
            </a:r>
          </a:p>
          <a:p>
            <a:pPr lvl="2"/>
            <a:r>
              <a:rPr kumimoji="1" lang="en-US" altLang="ko-KR" sz="1600" dirty="0"/>
              <a:t>User-mode: DPDK-VPP</a:t>
            </a:r>
          </a:p>
          <a:p>
            <a:pPr lvl="2"/>
            <a:r>
              <a:rPr kumimoji="1" lang="en-US" altLang="ko-KR" sz="1600" dirty="0"/>
              <a:t>Kernel-mode : OVS</a:t>
            </a:r>
          </a:p>
          <a:p>
            <a:r>
              <a:rPr kumimoji="1" lang="en-US" altLang="ko-KR" sz="2000" dirty="0"/>
              <a:t>Packet Generator</a:t>
            </a:r>
          </a:p>
          <a:p>
            <a:pPr lvl="1"/>
            <a:r>
              <a:rPr kumimoji="1" lang="en-US" altLang="ko-KR" sz="1800" dirty="0"/>
              <a:t>T-Rex traffic generator</a:t>
            </a:r>
          </a:p>
          <a:p>
            <a:pPr lvl="2"/>
            <a:r>
              <a:rPr kumimoji="1" lang="en-US" altLang="ko-KR" sz="1600" dirty="0"/>
              <a:t>Pre-built into the </a:t>
            </a:r>
            <a:r>
              <a:rPr kumimoji="1" lang="en-US" altLang="ko-KR" sz="1600" dirty="0" err="1"/>
              <a:t>NVFbench</a:t>
            </a:r>
            <a:r>
              <a:rPr kumimoji="1" lang="en-US" altLang="ko-KR" sz="1600" dirty="0"/>
              <a:t> container</a:t>
            </a:r>
            <a:br>
              <a:rPr kumimoji="1" lang="en-US" altLang="ko-KR" sz="1600" dirty="0"/>
            </a:br>
            <a:r>
              <a:rPr kumimoji="1" lang="en-US" altLang="ko-KR" sz="1600" dirty="0"/>
              <a:t>(</a:t>
            </a:r>
            <a:r>
              <a:rPr kumimoji="1" lang="en-US" altLang="ko-KR" sz="1600" dirty="0">
                <a:hlinkClick r:id="rId2"/>
              </a:rPr>
              <a:t>https://trex-tgn.cisco.com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03F9C038-B87C-4848-9747-62AE3BD0805C}"/>
              </a:ext>
            </a:extLst>
          </p:cNvPr>
          <p:cNvSpPr/>
          <p:nvPr/>
        </p:nvSpPr>
        <p:spPr>
          <a:xfrm>
            <a:off x="5199661" y="1466893"/>
            <a:ext cx="5432849" cy="327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6EB68B4-044A-3E41-A851-B0D61C563D2B}"/>
              </a:ext>
            </a:extLst>
          </p:cNvPr>
          <p:cNvSpPr/>
          <p:nvPr/>
        </p:nvSpPr>
        <p:spPr>
          <a:xfrm>
            <a:off x="5606602" y="4073634"/>
            <a:ext cx="4318093" cy="5782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E2BA1EB-FF98-0042-AF0E-8C1549398AF4}"/>
              </a:ext>
            </a:extLst>
          </p:cNvPr>
          <p:cNvSpPr/>
          <p:nvPr/>
        </p:nvSpPr>
        <p:spPr>
          <a:xfrm>
            <a:off x="6160467" y="4598481"/>
            <a:ext cx="635845" cy="245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/>
              <a:t>P1</a:t>
            </a:r>
            <a:endParaRPr lang="ko-KR" altLang="en-US" sz="11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4B3CF69-C231-F548-865F-258D787295B2}"/>
              </a:ext>
            </a:extLst>
          </p:cNvPr>
          <p:cNvSpPr/>
          <p:nvPr/>
        </p:nvSpPr>
        <p:spPr>
          <a:xfrm>
            <a:off x="8703475" y="4598481"/>
            <a:ext cx="635845" cy="245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/>
              <a:t>P2</a:t>
            </a:r>
            <a:endParaRPr lang="ko-KR" altLang="en-US" sz="1100" dirty="0"/>
          </a:p>
        </p:txBody>
      </p:sp>
      <p:sp>
        <p:nvSpPr>
          <p:cNvPr id="132" name="모서리가 둥근 직사각형 131">
            <a:extLst>
              <a:ext uri="{FF2B5EF4-FFF2-40B4-BE49-F238E27FC236}">
                <a16:creationId xmlns:a16="http://schemas.microsoft.com/office/drawing/2014/main" id="{ED7AED0F-AA89-5148-AC21-B97A71F2A47B}"/>
              </a:ext>
            </a:extLst>
          </p:cNvPr>
          <p:cNvSpPr/>
          <p:nvPr/>
        </p:nvSpPr>
        <p:spPr>
          <a:xfrm>
            <a:off x="5691396" y="4191363"/>
            <a:ext cx="694974" cy="245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dirty="0"/>
              <a:t>vf0</a:t>
            </a:r>
            <a:endParaRPr lang="ko-KR" altLang="en-US" sz="1050" dirty="0"/>
          </a:p>
        </p:txBody>
      </p:sp>
      <p:sp>
        <p:nvSpPr>
          <p:cNvPr id="133" name="모서리가 둥근 직사각형 132">
            <a:extLst>
              <a:ext uri="{FF2B5EF4-FFF2-40B4-BE49-F238E27FC236}">
                <a16:creationId xmlns:a16="http://schemas.microsoft.com/office/drawing/2014/main" id="{09B9502A-441B-0544-B9D7-C1D0E8ADF1D0}"/>
              </a:ext>
            </a:extLst>
          </p:cNvPr>
          <p:cNvSpPr/>
          <p:nvPr/>
        </p:nvSpPr>
        <p:spPr>
          <a:xfrm>
            <a:off x="6478390" y="4191363"/>
            <a:ext cx="694974" cy="24580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dirty="0"/>
              <a:t>vf1</a:t>
            </a:r>
            <a:endParaRPr lang="ko-KR" altLang="en-US" sz="1050" dirty="0"/>
          </a:p>
        </p:txBody>
      </p:sp>
      <p:sp>
        <p:nvSpPr>
          <p:cNvPr id="134" name="모서리가 둥근 직사각형 133">
            <a:extLst>
              <a:ext uri="{FF2B5EF4-FFF2-40B4-BE49-F238E27FC236}">
                <a16:creationId xmlns:a16="http://schemas.microsoft.com/office/drawing/2014/main" id="{A8D38E45-8565-3B45-8603-2014C6319BCB}"/>
              </a:ext>
            </a:extLst>
          </p:cNvPr>
          <p:cNvSpPr/>
          <p:nvPr/>
        </p:nvSpPr>
        <p:spPr>
          <a:xfrm>
            <a:off x="8343246" y="4191363"/>
            <a:ext cx="694974" cy="245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dirty="0"/>
              <a:t>vf0</a:t>
            </a:r>
            <a:endParaRPr lang="ko-KR" altLang="en-US" sz="1050" dirty="0"/>
          </a:p>
        </p:txBody>
      </p:sp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96C60201-DFB0-674C-8599-BEF12426C910}"/>
              </a:ext>
            </a:extLst>
          </p:cNvPr>
          <p:cNvSpPr/>
          <p:nvPr/>
        </p:nvSpPr>
        <p:spPr>
          <a:xfrm>
            <a:off x="9130240" y="4191363"/>
            <a:ext cx="694974" cy="24580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dirty="0"/>
              <a:t>vf1</a:t>
            </a:r>
            <a:endParaRPr lang="ko-KR" altLang="en-US" sz="1050" dirty="0"/>
          </a:p>
        </p:txBody>
      </p:sp>
      <p:cxnSp>
        <p:nvCxnSpPr>
          <p:cNvPr id="136" name="직선 연결선 50">
            <a:extLst>
              <a:ext uri="{FF2B5EF4-FFF2-40B4-BE49-F238E27FC236}">
                <a16:creationId xmlns:a16="http://schemas.microsoft.com/office/drawing/2014/main" id="{09764851-B88D-7443-AE75-800F42ED644D}"/>
              </a:ext>
            </a:extLst>
          </p:cNvPr>
          <p:cNvCxnSpPr>
            <a:cxnSpLocks/>
          </p:cNvCxnSpPr>
          <p:nvPr/>
        </p:nvCxnSpPr>
        <p:spPr>
          <a:xfrm>
            <a:off x="5086622" y="3308271"/>
            <a:ext cx="7443482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모서리가 둥근 직사각형 136">
            <a:extLst>
              <a:ext uri="{FF2B5EF4-FFF2-40B4-BE49-F238E27FC236}">
                <a16:creationId xmlns:a16="http://schemas.microsoft.com/office/drawing/2014/main" id="{DDD610A7-A8DD-5942-BC90-8D356E62E820}"/>
              </a:ext>
            </a:extLst>
          </p:cNvPr>
          <p:cNvSpPr/>
          <p:nvPr/>
        </p:nvSpPr>
        <p:spPr>
          <a:xfrm>
            <a:off x="5369221" y="2588050"/>
            <a:ext cx="2278813" cy="4937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vpp-sw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73307A7E-6FD0-6E40-91D2-8E243F65377C}"/>
              </a:ext>
            </a:extLst>
          </p:cNvPr>
          <p:cNvSpPr/>
          <p:nvPr/>
        </p:nvSpPr>
        <p:spPr>
          <a:xfrm>
            <a:off x="7990010" y="3458575"/>
            <a:ext cx="1054627" cy="24580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dirty="0"/>
              <a:t>eth0</a:t>
            </a:r>
            <a:endParaRPr lang="ko-KR" altLang="en-US" sz="1050" dirty="0"/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A013D24E-0229-9D44-AB1E-044883AF625B}"/>
              </a:ext>
            </a:extLst>
          </p:cNvPr>
          <p:cNvSpPr/>
          <p:nvPr/>
        </p:nvSpPr>
        <p:spPr>
          <a:xfrm>
            <a:off x="9214197" y="3458575"/>
            <a:ext cx="1054627" cy="24580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dirty="0"/>
              <a:t>eth1</a:t>
            </a:r>
            <a:endParaRPr lang="ko-KR" altLang="en-US" sz="1050" dirty="0"/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AB8DEE63-211D-7243-8325-6F91B6FC19BF}"/>
              </a:ext>
            </a:extLst>
          </p:cNvPr>
          <p:cNvSpPr/>
          <p:nvPr/>
        </p:nvSpPr>
        <p:spPr>
          <a:xfrm>
            <a:off x="5369221" y="1550533"/>
            <a:ext cx="1017149" cy="554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POD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4F40FD7-8122-EF4A-ABEB-66806912D2C0}"/>
              </a:ext>
            </a:extLst>
          </p:cNvPr>
          <p:cNvSpPr/>
          <p:nvPr/>
        </p:nvSpPr>
        <p:spPr>
          <a:xfrm>
            <a:off x="5539735" y="2009407"/>
            <a:ext cx="158255" cy="1463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7835C15-26B3-8345-98EE-EF1F8B5B8700}"/>
              </a:ext>
            </a:extLst>
          </p:cNvPr>
          <p:cNvSpPr/>
          <p:nvPr/>
        </p:nvSpPr>
        <p:spPr>
          <a:xfrm>
            <a:off x="5539735" y="2495125"/>
            <a:ext cx="158255" cy="1463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연결선 28">
            <a:extLst>
              <a:ext uri="{FF2B5EF4-FFF2-40B4-BE49-F238E27FC236}">
                <a16:creationId xmlns:a16="http://schemas.microsoft.com/office/drawing/2014/main" id="{3DD9B571-5976-334A-8810-723DCE898F7C}"/>
              </a:ext>
            </a:extLst>
          </p:cNvPr>
          <p:cNvCxnSpPr>
            <a:stCxn id="141" idx="2"/>
            <a:endCxn id="142" idx="0"/>
          </p:cNvCxnSpPr>
          <p:nvPr/>
        </p:nvCxnSpPr>
        <p:spPr>
          <a:xfrm>
            <a:off x="5618863" y="2155804"/>
            <a:ext cx="0" cy="3393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9031A06-640B-A840-A052-4D30E7E89949}"/>
              </a:ext>
            </a:extLst>
          </p:cNvPr>
          <p:cNvSpPr/>
          <p:nvPr/>
        </p:nvSpPr>
        <p:spPr>
          <a:xfrm>
            <a:off x="6047827" y="2009407"/>
            <a:ext cx="158255" cy="1463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A704639-A60D-BA4C-9E26-A37E9A03219D}"/>
              </a:ext>
            </a:extLst>
          </p:cNvPr>
          <p:cNvSpPr/>
          <p:nvPr/>
        </p:nvSpPr>
        <p:spPr>
          <a:xfrm>
            <a:off x="6047827" y="2495125"/>
            <a:ext cx="158255" cy="1463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연결선 78">
            <a:extLst>
              <a:ext uri="{FF2B5EF4-FFF2-40B4-BE49-F238E27FC236}">
                <a16:creationId xmlns:a16="http://schemas.microsoft.com/office/drawing/2014/main" id="{13EA4B8B-2D1A-4F4C-8149-C272B08A4A46}"/>
              </a:ext>
            </a:extLst>
          </p:cNvPr>
          <p:cNvCxnSpPr>
            <a:stCxn id="144" idx="2"/>
            <a:endCxn id="145" idx="0"/>
          </p:cNvCxnSpPr>
          <p:nvPr/>
        </p:nvCxnSpPr>
        <p:spPr>
          <a:xfrm>
            <a:off x="6126954" y="2155804"/>
            <a:ext cx="0" cy="3393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54B42683-5D2A-504C-B064-82117A4E1C0A}"/>
              </a:ext>
            </a:extLst>
          </p:cNvPr>
          <p:cNvSpPr/>
          <p:nvPr/>
        </p:nvSpPr>
        <p:spPr>
          <a:xfrm>
            <a:off x="8288526" y="1550533"/>
            <a:ext cx="1017149" cy="554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POD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7FDBDF8-4373-9440-9C5B-E4D1D5DB5B07}"/>
              </a:ext>
            </a:extLst>
          </p:cNvPr>
          <p:cNvSpPr/>
          <p:nvPr/>
        </p:nvSpPr>
        <p:spPr>
          <a:xfrm>
            <a:off x="8459040" y="2009407"/>
            <a:ext cx="158255" cy="1463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DA7C4D81-EF75-B14C-A9EF-E38C95B1CD73}"/>
              </a:ext>
            </a:extLst>
          </p:cNvPr>
          <p:cNvSpPr/>
          <p:nvPr/>
        </p:nvSpPr>
        <p:spPr>
          <a:xfrm>
            <a:off x="8459040" y="3355588"/>
            <a:ext cx="158255" cy="1463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연결선 97">
            <a:extLst>
              <a:ext uri="{FF2B5EF4-FFF2-40B4-BE49-F238E27FC236}">
                <a16:creationId xmlns:a16="http://schemas.microsoft.com/office/drawing/2014/main" id="{99B40827-75F8-814D-8540-03E74A818624}"/>
              </a:ext>
            </a:extLst>
          </p:cNvPr>
          <p:cNvCxnSpPr>
            <a:stCxn id="148" idx="2"/>
            <a:endCxn id="149" idx="0"/>
          </p:cNvCxnSpPr>
          <p:nvPr/>
        </p:nvCxnSpPr>
        <p:spPr>
          <a:xfrm>
            <a:off x="8538167" y="2155804"/>
            <a:ext cx="0" cy="1199785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379B19B-E033-4944-95E3-695375732690}"/>
              </a:ext>
            </a:extLst>
          </p:cNvPr>
          <p:cNvSpPr/>
          <p:nvPr/>
        </p:nvSpPr>
        <p:spPr>
          <a:xfrm>
            <a:off x="8967131" y="2009407"/>
            <a:ext cx="158255" cy="1463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연결선 100">
            <a:extLst>
              <a:ext uri="{FF2B5EF4-FFF2-40B4-BE49-F238E27FC236}">
                <a16:creationId xmlns:a16="http://schemas.microsoft.com/office/drawing/2014/main" id="{0C48DFD0-EAE0-0042-A0A6-ECAE6C2A0C82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>
            <a:off x="9046258" y="2155804"/>
            <a:ext cx="739618" cy="1199785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8C93EE5-D8C0-EE42-9D4D-D8E46D0D9FB3}"/>
              </a:ext>
            </a:extLst>
          </p:cNvPr>
          <p:cNvSpPr/>
          <p:nvPr/>
        </p:nvSpPr>
        <p:spPr>
          <a:xfrm>
            <a:off x="9706749" y="3355588"/>
            <a:ext cx="158255" cy="1463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연결선 34">
            <a:extLst>
              <a:ext uri="{FF2B5EF4-FFF2-40B4-BE49-F238E27FC236}">
                <a16:creationId xmlns:a16="http://schemas.microsoft.com/office/drawing/2014/main" id="{00522161-5144-CD4C-8A9D-D94F6200733A}"/>
              </a:ext>
            </a:extLst>
          </p:cNvPr>
          <p:cNvCxnSpPr>
            <a:stCxn id="134" idx="0"/>
            <a:endCxn id="159" idx="2"/>
          </p:cNvCxnSpPr>
          <p:nvPr/>
        </p:nvCxnSpPr>
        <p:spPr>
          <a:xfrm flipH="1" flipV="1">
            <a:off x="7120722" y="3225531"/>
            <a:ext cx="1570011" cy="965832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08">
            <a:extLst>
              <a:ext uri="{FF2B5EF4-FFF2-40B4-BE49-F238E27FC236}">
                <a16:creationId xmlns:a16="http://schemas.microsoft.com/office/drawing/2014/main" id="{67855FAF-C4E2-2243-A30B-9E85969C577D}"/>
              </a:ext>
            </a:extLst>
          </p:cNvPr>
          <p:cNvCxnSpPr>
            <a:stCxn id="135" idx="0"/>
            <a:endCxn id="139" idx="2"/>
          </p:cNvCxnSpPr>
          <p:nvPr/>
        </p:nvCxnSpPr>
        <p:spPr>
          <a:xfrm flipV="1">
            <a:off x="9477727" y="3704379"/>
            <a:ext cx="263785" cy="486984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21">
            <a:extLst>
              <a:ext uri="{FF2B5EF4-FFF2-40B4-BE49-F238E27FC236}">
                <a16:creationId xmlns:a16="http://schemas.microsoft.com/office/drawing/2014/main" id="{699B9C1F-3E6B-9F41-9CE1-823127D1090B}"/>
              </a:ext>
            </a:extLst>
          </p:cNvPr>
          <p:cNvCxnSpPr>
            <a:stCxn id="158" idx="2"/>
            <a:endCxn id="132" idx="0"/>
          </p:cNvCxnSpPr>
          <p:nvPr/>
        </p:nvCxnSpPr>
        <p:spPr>
          <a:xfrm>
            <a:off x="5896535" y="3225531"/>
            <a:ext cx="142348" cy="965832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24">
            <a:extLst>
              <a:ext uri="{FF2B5EF4-FFF2-40B4-BE49-F238E27FC236}">
                <a16:creationId xmlns:a16="http://schemas.microsoft.com/office/drawing/2014/main" id="{E6954E8A-F395-954C-B34B-5F4BCE695ADD}"/>
              </a:ext>
            </a:extLst>
          </p:cNvPr>
          <p:cNvCxnSpPr>
            <a:stCxn id="138" idx="2"/>
            <a:endCxn id="133" idx="0"/>
          </p:cNvCxnSpPr>
          <p:nvPr/>
        </p:nvCxnSpPr>
        <p:spPr>
          <a:xfrm flipH="1">
            <a:off x="6825877" y="3704379"/>
            <a:ext cx="1691448" cy="486984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모서리가 둥근 직사각형 157">
            <a:extLst>
              <a:ext uri="{FF2B5EF4-FFF2-40B4-BE49-F238E27FC236}">
                <a16:creationId xmlns:a16="http://schemas.microsoft.com/office/drawing/2014/main" id="{D2C7E6B0-696A-424C-A2F9-5A38C3C0150E}"/>
              </a:ext>
            </a:extLst>
          </p:cNvPr>
          <p:cNvSpPr/>
          <p:nvPr/>
        </p:nvSpPr>
        <p:spPr>
          <a:xfrm>
            <a:off x="5369221" y="2979727"/>
            <a:ext cx="1054627" cy="245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dirty="0"/>
              <a:t>mlx-pmd0</a:t>
            </a:r>
            <a:endParaRPr lang="ko-KR" altLang="en-US" sz="1050" dirty="0"/>
          </a:p>
        </p:txBody>
      </p:sp>
      <p:sp>
        <p:nvSpPr>
          <p:cNvPr id="159" name="모서리가 둥근 직사각형 158">
            <a:extLst>
              <a:ext uri="{FF2B5EF4-FFF2-40B4-BE49-F238E27FC236}">
                <a16:creationId xmlns:a16="http://schemas.microsoft.com/office/drawing/2014/main" id="{2371F04E-7A91-F246-8CF0-726E965D4B92}"/>
              </a:ext>
            </a:extLst>
          </p:cNvPr>
          <p:cNvSpPr/>
          <p:nvPr/>
        </p:nvSpPr>
        <p:spPr>
          <a:xfrm>
            <a:off x="6593408" y="2979727"/>
            <a:ext cx="1054627" cy="245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dirty="0"/>
              <a:t>mlx-pmd1</a:t>
            </a:r>
            <a:endParaRPr lang="ko-KR" altLang="en-US" sz="1050" dirty="0"/>
          </a:p>
        </p:txBody>
      </p:sp>
      <p:cxnSp>
        <p:nvCxnSpPr>
          <p:cNvPr id="160" name="직선 연결선 391">
            <a:extLst>
              <a:ext uri="{FF2B5EF4-FFF2-40B4-BE49-F238E27FC236}">
                <a16:creationId xmlns:a16="http://schemas.microsoft.com/office/drawing/2014/main" id="{D5ED9029-CFBB-3740-9566-75F091BB0368}"/>
              </a:ext>
            </a:extLst>
          </p:cNvPr>
          <p:cNvCxnSpPr>
            <a:stCxn id="130" idx="0"/>
            <a:endCxn id="132" idx="2"/>
          </p:cNvCxnSpPr>
          <p:nvPr/>
        </p:nvCxnSpPr>
        <p:spPr>
          <a:xfrm flipH="1" flipV="1">
            <a:off x="6038883" y="4437167"/>
            <a:ext cx="439507" cy="161314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394">
            <a:extLst>
              <a:ext uri="{FF2B5EF4-FFF2-40B4-BE49-F238E27FC236}">
                <a16:creationId xmlns:a16="http://schemas.microsoft.com/office/drawing/2014/main" id="{52D3434B-CD6E-674D-A43A-8A6EB3E75640}"/>
              </a:ext>
            </a:extLst>
          </p:cNvPr>
          <p:cNvCxnSpPr>
            <a:stCxn id="131" idx="0"/>
            <a:endCxn id="134" idx="2"/>
          </p:cNvCxnSpPr>
          <p:nvPr/>
        </p:nvCxnSpPr>
        <p:spPr>
          <a:xfrm flipH="1" flipV="1">
            <a:off x="8690733" y="4437167"/>
            <a:ext cx="330666" cy="161314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405">
            <a:extLst>
              <a:ext uri="{FF2B5EF4-FFF2-40B4-BE49-F238E27FC236}">
                <a16:creationId xmlns:a16="http://schemas.microsoft.com/office/drawing/2014/main" id="{CC3A11AD-2D4C-E148-9DBD-12263D56D777}"/>
              </a:ext>
            </a:extLst>
          </p:cNvPr>
          <p:cNvCxnSpPr>
            <a:stCxn id="130" idx="0"/>
            <a:endCxn id="133" idx="2"/>
          </p:cNvCxnSpPr>
          <p:nvPr/>
        </p:nvCxnSpPr>
        <p:spPr>
          <a:xfrm flipV="1">
            <a:off x="6478390" y="4437167"/>
            <a:ext cx="347487" cy="161314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408">
            <a:extLst>
              <a:ext uri="{FF2B5EF4-FFF2-40B4-BE49-F238E27FC236}">
                <a16:creationId xmlns:a16="http://schemas.microsoft.com/office/drawing/2014/main" id="{E1C38E17-3990-4B47-A695-F1CAD747FC14}"/>
              </a:ext>
            </a:extLst>
          </p:cNvPr>
          <p:cNvCxnSpPr>
            <a:stCxn id="131" idx="0"/>
            <a:endCxn id="135" idx="2"/>
          </p:cNvCxnSpPr>
          <p:nvPr/>
        </p:nvCxnSpPr>
        <p:spPr>
          <a:xfrm flipV="1">
            <a:off x="9021399" y="4437167"/>
            <a:ext cx="456328" cy="161314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416">
            <a:extLst>
              <a:ext uri="{FF2B5EF4-FFF2-40B4-BE49-F238E27FC236}">
                <a16:creationId xmlns:a16="http://schemas.microsoft.com/office/drawing/2014/main" id="{5A88E349-2386-0142-B3F2-40E24CB64189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6478390" y="4844295"/>
            <a:ext cx="0" cy="668637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418">
            <a:extLst>
              <a:ext uri="{FF2B5EF4-FFF2-40B4-BE49-F238E27FC236}">
                <a16:creationId xmlns:a16="http://schemas.microsoft.com/office/drawing/2014/main" id="{92970CD0-6556-3347-9A13-28FD130A06B0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9021399" y="4844295"/>
            <a:ext cx="0" cy="668637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15F17B3E-B64F-7247-9F01-602EC6C2280E}"/>
              </a:ext>
            </a:extLst>
          </p:cNvPr>
          <p:cNvSpPr txBox="1"/>
          <p:nvPr/>
        </p:nvSpPr>
        <p:spPr>
          <a:xfrm>
            <a:off x="10701913" y="2852358"/>
            <a:ext cx="1616075" cy="435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User Space</a:t>
            </a:r>
            <a:endParaRPr lang="ko-KR" altLang="en-US" sz="14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9B2BD9-F5EE-364E-B3D4-DB7C40D4D728}"/>
              </a:ext>
            </a:extLst>
          </p:cNvPr>
          <p:cNvSpPr txBox="1"/>
          <p:nvPr/>
        </p:nvSpPr>
        <p:spPr>
          <a:xfrm>
            <a:off x="10701913" y="3319319"/>
            <a:ext cx="1828191" cy="435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Kernel Space</a:t>
            </a:r>
            <a:endParaRPr lang="ko-KR" altLang="en-US" sz="1400" dirty="0"/>
          </a:p>
        </p:txBody>
      </p:sp>
      <p:sp>
        <p:nvSpPr>
          <p:cNvPr id="168" name="모서리가 둥근 직사각형 167">
            <a:extLst>
              <a:ext uri="{FF2B5EF4-FFF2-40B4-BE49-F238E27FC236}">
                <a16:creationId xmlns:a16="http://schemas.microsoft.com/office/drawing/2014/main" id="{93B2A737-8FA4-E545-A6FF-B5FD7C2E50A5}"/>
              </a:ext>
            </a:extLst>
          </p:cNvPr>
          <p:cNvSpPr/>
          <p:nvPr/>
        </p:nvSpPr>
        <p:spPr>
          <a:xfrm>
            <a:off x="5199661" y="5246653"/>
            <a:ext cx="5432849" cy="59268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Packet Generator (Tx/Rx)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02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1EC8C-3ACD-1241-8286-457959F7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31" y="-126522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Test Environment</a:t>
            </a:r>
            <a:endParaRPr kumimoji="1" lang="ko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03F9C038-B87C-4848-9747-62AE3BD0805C}"/>
              </a:ext>
            </a:extLst>
          </p:cNvPr>
          <p:cNvSpPr/>
          <p:nvPr/>
        </p:nvSpPr>
        <p:spPr>
          <a:xfrm>
            <a:off x="411092" y="1466893"/>
            <a:ext cx="5043895" cy="327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E2BA1EB-FF98-0042-AF0E-8C1549398AF4}"/>
              </a:ext>
            </a:extLst>
          </p:cNvPr>
          <p:cNvSpPr/>
          <p:nvPr/>
        </p:nvSpPr>
        <p:spPr>
          <a:xfrm>
            <a:off x="1371898" y="4598481"/>
            <a:ext cx="635845" cy="245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/>
              <a:t>P1</a:t>
            </a:r>
            <a:endParaRPr lang="ko-KR" altLang="en-US" sz="11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4B3CF69-C231-F548-865F-258D787295B2}"/>
              </a:ext>
            </a:extLst>
          </p:cNvPr>
          <p:cNvSpPr/>
          <p:nvPr/>
        </p:nvSpPr>
        <p:spPr>
          <a:xfrm>
            <a:off x="3914906" y="4598481"/>
            <a:ext cx="635845" cy="245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/>
              <a:t>P2</a:t>
            </a:r>
            <a:endParaRPr lang="ko-KR" altLang="en-US" sz="1100" dirty="0"/>
          </a:p>
        </p:txBody>
      </p:sp>
      <p:cxnSp>
        <p:nvCxnSpPr>
          <p:cNvPr id="136" name="직선 연결선 50">
            <a:extLst>
              <a:ext uri="{FF2B5EF4-FFF2-40B4-BE49-F238E27FC236}">
                <a16:creationId xmlns:a16="http://schemas.microsoft.com/office/drawing/2014/main" id="{09764851-B88D-7443-AE75-800F42ED644D}"/>
              </a:ext>
            </a:extLst>
          </p:cNvPr>
          <p:cNvCxnSpPr>
            <a:cxnSpLocks/>
          </p:cNvCxnSpPr>
          <p:nvPr/>
        </p:nvCxnSpPr>
        <p:spPr>
          <a:xfrm flipV="1">
            <a:off x="292017" y="3311286"/>
            <a:ext cx="6423329" cy="1993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모서리가 둥근 직사각형 136">
            <a:extLst>
              <a:ext uri="{FF2B5EF4-FFF2-40B4-BE49-F238E27FC236}">
                <a16:creationId xmlns:a16="http://schemas.microsoft.com/office/drawing/2014/main" id="{DDD610A7-A8DD-5942-BC90-8D356E62E820}"/>
              </a:ext>
            </a:extLst>
          </p:cNvPr>
          <p:cNvSpPr/>
          <p:nvPr/>
        </p:nvSpPr>
        <p:spPr>
          <a:xfrm>
            <a:off x="1821670" y="2559613"/>
            <a:ext cx="2278813" cy="4937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vpp-sw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AB8DEE63-211D-7243-8325-6F91B6FC19BF}"/>
              </a:ext>
            </a:extLst>
          </p:cNvPr>
          <p:cNvSpPr/>
          <p:nvPr/>
        </p:nvSpPr>
        <p:spPr>
          <a:xfrm>
            <a:off x="2201778" y="1553408"/>
            <a:ext cx="1376882" cy="554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POD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4F40FD7-8122-EF4A-ABEB-66806912D2C0}"/>
              </a:ext>
            </a:extLst>
          </p:cNvPr>
          <p:cNvSpPr/>
          <p:nvPr/>
        </p:nvSpPr>
        <p:spPr>
          <a:xfrm>
            <a:off x="2537765" y="2004127"/>
            <a:ext cx="158255" cy="1463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7835C15-26B3-8345-98EE-EF1F8B5B8700}"/>
              </a:ext>
            </a:extLst>
          </p:cNvPr>
          <p:cNvSpPr/>
          <p:nvPr/>
        </p:nvSpPr>
        <p:spPr>
          <a:xfrm>
            <a:off x="2537765" y="2478048"/>
            <a:ext cx="158255" cy="1463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연결선 28">
            <a:extLst>
              <a:ext uri="{FF2B5EF4-FFF2-40B4-BE49-F238E27FC236}">
                <a16:creationId xmlns:a16="http://schemas.microsoft.com/office/drawing/2014/main" id="{3DD9B571-5976-334A-8810-723DCE898F7C}"/>
              </a:ext>
            </a:extLst>
          </p:cNvPr>
          <p:cNvCxnSpPr>
            <a:cxnSpLocks/>
            <a:stCxn id="141" idx="2"/>
            <a:endCxn id="142" idx="0"/>
          </p:cNvCxnSpPr>
          <p:nvPr/>
        </p:nvCxnSpPr>
        <p:spPr>
          <a:xfrm>
            <a:off x="2616893" y="2150524"/>
            <a:ext cx="0" cy="327524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9031A06-640B-A840-A052-4D30E7E89949}"/>
              </a:ext>
            </a:extLst>
          </p:cNvPr>
          <p:cNvSpPr/>
          <p:nvPr/>
        </p:nvSpPr>
        <p:spPr>
          <a:xfrm>
            <a:off x="3045857" y="2004127"/>
            <a:ext cx="158255" cy="1463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A704639-A60D-BA4C-9E26-A37E9A03219D}"/>
              </a:ext>
            </a:extLst>
          </p:cNvPr>
          <p:cNvSpPr/>
          <p:nvPr/>
        </p:nvSpPr>
        <p:spPr>
          <a:xfrm>
            <a:off x="3045857" y="2466506"/>
            <a:ext cx="158255" cy="1463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연결선 78">
            <a:extLst>
              <a:ext uri="{FF2B5EF4-FFF2-40B4-BE49-F238E27FC236}">
                <a16:creationId xmlns:a16="http://schemas.microsoft.com/office/drawing/2014/main" id="{13EA4B8B-2D1A-4F4C-8149-C272B08A4A46}"/>
              </a:ext>
            </a:extLst>
          </p:cNvPr>
          <p:cNvCxnSpPr>
            <a:cxnSpLocks/>
            <a:stCxn id="144" idx="2"/>
            <a:endCxn id="145" idx="0"/>
          </p:cNvCxnSpPr>
          <p:nvPr/>
        </p:nvCxnSpPr>
        <p:spPr>
          <a:xfrm>
            <a:off x="3124985" y="2150524"/>
            <a:ext cx="0" cy="31598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34">
            <a:extLst>
              <a:ext uri="{FF2B5EF4-FFF2-40B4-BE49-F238E27FC236}">
                <a16:creationId xmlns:a16="http://schemas.microsoft.com/office/drawing/2014/main" id="{00522161-5144-CD4C-8A9D-D94F6200733A}"/>
              </a:ext>
            </a:extLst>
          </p:cNvPr>
          <p:cNvCxnSpPr>
            <a:cxnSpLocks/>
            <a:stCxn id="131" idx="0"/>
            <a:endCxn id="159" idx="2"/>
          </p:cNvCxnSpPr>
          <p:nvPr/>
        </p:nvCxnSpPr>
        <p:spPr>
          <a:xfrm flipH="1" flipV="1">
            <a:off x="3573171" y="3197094"/>
            <a:ext cx="659658" cy="1401387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21">
            <a:extLst>
              <a:ext uri="{FF2B5EF4-FFF2-40B4-BE49-F238E27FC236}">
                <a16:creationId xmlns:a16="http://schemas.microsoft.com/office/drawing/2014/main" id="{699B9C1F-3E6B-9F41-9CE1-823127D1090B}"/>
              </a:ext>
            </a:extLst>
          </p:cNvPr>
          <p:cNvCxnSpPr>
            <a:cxnSpLocks/>
            <a:stCxn id="158" idx="2"/>
            <a:endCxn id="130" idx="0"/>
          </p:cNvCxnSpPr>
          <p:nvPr/>
        </p:nvCxnSpPr>
        <p:spPr>
          <a:xfrm flipH="1">
            <a:off x="1689821" y="3197094"/>
            <a:ext cx="659163" cy="1401387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모서리가 둥근 직사각형 157">
            <a:extLst>
              <a:ext uri="{FF2B5EF4-FFF2-40B4-BE49-F238E27FC236}">
                <a16:creationId xmlns:a16="http://schemas.microsoft.com/office/drawing/2014/main" id="{D2C7E6B0-696A-424C-A2F9-5A38C3C0150E}"/>
              </a:ext>
            </a:extLst>
          </p:cNvPr>
          <p:cNvSpPr/>
          <p:nvPr/>
        </p:nvSpPr>
        <p:spPr>
          <a:xfrm>
            <a:off x="1821670" y="2951290"/>
            <a:ext cx="1054627" cy="245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dirty="0"/>
              <a:t>mlx-pmd0</a:t>
            </a:r>
            <a:endParaRPr lang="ko-KR" altLang="en-US" sz="1050" dirty="0"/>
          </a:p>
        </p:txBody>
      </p:sp>
      <p:sp>
        <p:nvSpPr>
          <p:cNvPr id="159" name="모서리가 둥근 직사각형 158">
            <a:extLst>
              <a:ext uri="{FF2B5EF4-FFF2-40B4-BE49-F238E27FC236}">
                <a16:creationId xmlns:a16="http://schemas.microsoft.com/office/drawing/2014/main" id="{2371F04E-7A91-F246-8CF0-726E965D4B92}"/>
              </a:ext>
            </a:extLst>
          </p:cNvPr>
          <p:cNvSpPr/>
          <p:nvPr/>
        </p:nvSpPr>
        <p:spPr>
          <a:xfrm>
            <a:off x="3045857" y="2951290"/>
            <a:ext cx="1054627" cy="245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dirty="0"/>
              <a:t>mlx-pmd1</a:t>
            </a:r>
            <a:endParaRPr lang="ko-KR" altLang="en-US" sz="1050" dirty="0"/>
          </a:p>
        </p:txBody>
      </p:sp>
      <p:cxnSp>
        <p:nvCxnSpPr>
          <p:cNvPr id="164" name="직선 연결선 416">
            <a:extLst>
              <a:ext uri="{FF2B5EF4-FFF2-40B4-BE49-F238E27FC236}">
                <a16:creationId xmlns:a16="http://schemas.microsoft.com/office/drawing/2014/main" id="{5A88E349-2386-0142-B3F2-40E24CB64189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1689821" y="4844295"/>
            <a:ext cx="0" cy="668637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418">
            <a:extLst>
              <a:ext uri="{FF2B5EF4-FFF2-40B4-BE49-F238E27FC236}">
                <a16:creationId xmlns:a16="http://schemas.microsoft.com/office/drawing/2014/main" id="{92970CD0-6556-3347-9A13-28FD130A06B0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4232830" y="4844295"/>
            <a:ext cx="0" cy="668637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15F17B3E-B64F-7247-9F01-602EC6C2280E}"/>
              </a:ext>
            </a:extLst>
          </p:cNvPr>
          <p:cNvSpPr txBox="1"/>
          <p:nvPr/>
        </p:nvSpPr>
        <p:spPr>
          <a:xfrm>
            <a:off x="5606831" y="2925452"/>
            <a:ext cx="1616075" cy="435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User Space</a:t>
            </a:r>
            <a:endParaRPr lang="ko-KR" altLang="en-US" sz="14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9B2BD9-F5EE-364E-B3D4-DB7C40D4D728}"/>
              </a:ext>
            </a:extLst>
          </p:cNvPr>
          <p:cNvSpPr txBox="1"/>
          <p:nvPr/>
        </p:nvSpPr>
        <p:spPr>
          <a:xfrm>
            <a:off x="5546559" y="3341093"/>
            <a:ext cx="1828191" cy="435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Kernel Space</a:t>
            </a:r>
            <a:endParaRPr lang="ko-KR" altLang="en-US" sz="1400" dirty="0"/>
          </a:p>
        </p:txBody>
      </p:sp>
      <p:sp>
        <p:nvSpPr>
          <p:cNvPr id="168" name="모서리가 둥근 직사각형 167">
            <a:extLst>
              <a:ext uri="{FF2B5EF4-FFF2-40B4-BE49-F238E27FC236}">
                <a16:creationId xmlns:a16="http://schemas.microsoft.com/office/drawing/2014/main" id="{93B2A737-8FA4-E545-A6FF-B5FD7C2E50A5}"/>
              </a:ext>
            </a:extLst>
          </p:cNvPr>
          <p:cNvSpPr/>
          <p:nvPr/>
        </p:nvSpPr>
        <p:spPr>
          <a:xfrm>
            <a:off x="411093" y="5246652"/>
            <a:ext cx="5043812" cy="5554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Packet Generator (Tx/Rx)</a:t>
            </a:r>
            <a:endParaRPr kumimoji="1" lang="ko-KR" altLang="en-US" dirty="0"/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6ECCF607-36DA-4882-B4F4-3909D43D7723}"/>
              </a:ext>
            </a:extLst>
          </p:cNvPr>
          <p:cNvCxnSpPr/>
          <p:nvPr/>
        </p:nvCxnSpPr>
        <p:spPr>
          <a:xfrm rot="5400000" flipH="1" flipV="1">
            <a:off x="532094" y="3161854"/>
            <a:ext cx="3242526" cy="927072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8131F3F4-F793-4F76-BB6A-406B7A9212A1}"/>
              </a:ext>
            </a:extLst>
          </p:cNvPr>
          <p:cNvCxnSpPr>
            <a:stCxn id="144" idx="2"/>
          </p:cNvCxnSpPr>
          <p:nvPr/>
        </p:nvCxnSpPr>
        <p:spPr>
          <a:xfrm rot="16200000" flipH="1">
            <a:off x="2130843" y="3144666"/>
            <a:ext cx="3096129" cy="1107844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44647723-28E0-4C2C-A6B7-327B4B2D84C3}"/>
              </a:ext>
            </a:extLst>
          </p:cNvPr>
          <p:cNvCxnSpPr>
            <a:stCxn id="141" idx="0"/>
            <a:endCxn id="144" idx="0"/>
          </p:cNvCxnSpPr>
          <p:nvPr/>
        </p:nvCxnSpPr>
        <p:spPr>
          <a:xfrm rot="5400000" flipH="1" flipV="1">
            <a:off x="2870939" y="1750081"/>
            <a:ext cx="12700" cy="508092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97371-BD13-4DDE-9899-DD24A171858F}"/>
              </a:ext>
            </a:extLst>
          </p:cNvPr>
          <p:cNvCxnSpPr>
            <a:stCxn id="144" idx="0"/>
            <a:endCxn id="144" idx="2"/>
          </p:cNvCxnSpPr>
          <p:nvPr/>
        </p:nvCxnSpPr>
        <p:spPr>
          <a:xfrm>
            <a:off x="3124985" y="2004127"/>
            <a:ext cx="0" cy="1463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2F5CDF9-6DF6-43A1-AACA-7EE13D37D997}"/>
              </a:ext>
            </a:extLst>
          </p:cNvPr>
          <p:cNvSpPr txBox="1"/>
          <p:nvPr/>
        </p:nvSpPr>
        <p:spPr>
          <a:xfrm>
            <a:off x="7526594" y="1553408"/>
            <a:ext cx="3783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CMK Plugin</a:t>
            </a:r>
          </a:p>
          <a:p>
            <a:r>
              <a:rPr lang="en-US" altLang="ko-KR" dirty="0"/>
              <a:t>Assign dedicated </a:t>
            </a:r>
            <a:r>
              <a:rPr lang="en-US" altLang="ko-KR" dirty="0" err="1"/>
              <a:t>Cpu</a:t>
            </a:r>
            <a:r>
              <a:rPr lang="en-US" altLang="ko-KR" dirty="0"/>
              <a:t> Core in specific NUMA Zone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 err="1"/>
              <a:t>Contiv</a:t>
            </a:r>
            <a:r>
              <a:rPr lang="en-US" altLang="ko-KR" sz="2400" b="1" dirty="0"/>
              <a:t> VPP-SW</a:t>
            </a:r>
          </a:p>
          <a:p>
            <a:r>
              <a:rPr lang="en-US" altLang="ko-KR" dirty="0"/>
              <a:t>Binding VPP-CNI interfaces to tap interfaces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 err="1"/>
              <a:t>Trex</a:t>
            </a:r>
            <a:r>
              <a:rPr lang="en-US" altLang="ko-KR" sz="2400" b="1" dirty="0"/>
              <a:t> Configuration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7C2467D-3DFE-435B-A728-EF15A5E36B17}"/>
              </a:ext>
            </a:extLst>
          </p:cNvPr>
          <p:cNvSpPr/>
          <p:nvPr/>
        </p:nvSpPr>
        <p:spPr>
          <a:xfrm>
            <a:off x="5919537" y="914400"/>
            <a:ext cx="1455213" cy="13255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A5E210-5458-48FC-9832-A3948F52CCB1}"/>
              </a:ext>
            </a:extLst>
          </p:cNvPr>
          <p:cNvSpPr txBox="1"/>
          <p:nvPr/>
        </p:nvSpPr>
        <p:spPr>
          <a:xfrm>
            <a:off x="6096000" y="1238199"/>
            <a:ext cx="1249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Exclusive CPU Pool</a:t>
            </a:r>
            <a:endParaRPr lang="ko-KR" altLang="en-US" dirty="0"/>
          </a:p>
        </p:txBody>
      </p:sp>
      <p:sp>
        <p:nvSpPr>
          <p:cNvPr id="38" name="화살표: 왼쪽 37">
            <a:extLst>
              <a:ext uri="{FF2B5EF4-FFF2-40B4-BE49-F238E27FC236}">
                <a16:creationId xmlns:a16="http://schemas.microsoft.com/office/drawing/2014/main" id="{42947AE3-C681-4476-97EA-452F6B1E130D}"/>
              </a:ext>
            </a:extLst>
          </p:cNvPr>
          <p:cNvSpPr/>
          <p:nvPr/>
        </p:nvSpPr>
        <p:spPr>
          <a:xfrm>
            <a:off x="3664138" y="1666374"/>
            <a:ext cx="2255399" cy="3314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0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3A6E3-BA58-B340-8C69-248EDF7F9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16" y="-90923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Test Configuration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76FBA-DAB4-5149-A468-8CA3CC6B2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23" y="1749610"/>
            <a:ext cx="10515600" cy="5248313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Kubernetes configuration</a:t>
            </a:r>
          </a:p>
          <a:p>
            <a:pPr lvl="1"/>
            <a:r>
              <a:rPr kumimoji="1" lang="en-US" altLang="ko-KR" sz="1800" dirty="0"/>
              <a:t>Container engine </a:t>
            </a:r>
          </a:p>
          <a:p>
            <a:pPr lvl="2"/>
            <a:r>
              <a:rPr kumimoji="1" lang="en-US" altLang="ko-KR" sz="1400" dirty="0"/>
              <a:t>Docker v18.09.7</a:t>
            </a:r>
          </a:p>
          <a:p>
            <a:pPr lvl="1"/>
            <a:endParaRPr kumimoji="1" lang="en-US" altLang="ko-KR" sz="1800" dirty="0"/>
          </a:p>
          <a:p>
            <a:pPr lvl="1"/>
            <a:r>
              <a:rPr kumimoji="1" lang="en-US" altLang="ko-KR" sz="1800" dirty="0"/>
              <a:t>Container Orchestra Engine</a:t>
            </a:r>
          </a:p>
          <a:p>
            <a:pPr lvl="2"/>
            <a:r>
              <a:rPr kumimoji="1" lang="en-US" altLang="ko-KR" sz="1400" dirty="0" err="1"/>
              <a:t>kubernetes</a:t>
            </a:r>
            <a:r>
              <a:rPr kumimoji="1" lang="en-US" altLang="ko-KR" sz="1400" dirty="0"/>
              <a:t> 1.16.1-00</a:t>
            </a:r>
          </a:p>
          <a:p>
            <a:pPr lvl="1"/>
            <a:endParaRPr kumimoji="1" lang="en-US" altLang="ko-KR" sz="1800" dirty="0"/>
          </a:p>
          <a:p>
            <a:pPr lvl="1"/>
            <a:r>
              <a:rPr kumimoji="1" lang="en-US" altLang="ko-KR" sz="1800" dirty="0"/>
              <a:t>CNI</a:t>
            </a:r>
          </a:p>
          <a:p>
            <a:pPr lvl="2"/>
            <a:r>
              <a:rPr kumimoji="1" lang="en-US" altLang="ko-KR" sz="1400" dirty="0"/>
              <a:t>Default network calico</a:t>
            </a:r>
          </a:p>
          <a:p>
            <a:pPr lvl="2"/>
            <a:r>
              <a:rPr kumimoji="1" lang="en-US" altLang="ko-KR" sz="1400" dirty="0"/>
              <a:t>Additional Network</a:t>
            </a:r>
          </a:p>
          <a:p>
            <a:pPr lvl="3"/>
            <a:r>
              <a:rPr kumimoji="1" lang="en-US" altLang="ko-KR" sz="1200" dirty="0"/>
              <a:t>OVS, VPP ...</a:t>
            </a:r>
            <a:endParaRPr kumimoji="1" lang="ko-KR" altLang="en-US" sz="1200" dirty="0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A7CA2BD3-304D-8549-98F5-8D8CE20F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157" y="1606217"/>
            <a:ext cx="7739062" cy="40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0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3A6E3-BA58-B340-8C69-248EDF7F9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58" y="-202398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Test Configuration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76FBA-DAB4-5149-A468-8CA3CC6B2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4" y="1058644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ko-KR" sz="2000" dirty="0" err="1"/>
              <a:t>contiv-vpp</a:t>
            </a:r>
            <a:endParaRPr kumimoji="1" lang="en-US" altLang="ko-KR" sz="2000" dirty="0"/>
          </a:p>
          <a:p>
            <a:pPr lvl="1"/>
            <a:r>
              <a:rPr kumimoji="1" lang="en-US" altLang="ko-KR" sz="1800" dirty="0" err="1"/>
              <a:t>git</a:t>
            </a:r>
            <a:r>
              <a:rPr kumimoji="1" lang="en-US" altLang="ko-KR" sz="1800" dirty="0"/>
              <a:t> clone https://github.com/contiv/vpp.git</a:t>
            </a:r>
          </a:p>
          <a:p>
            <a:pPr marL="0" indent="0">
              <a:buNone/>
            </a:pPr>
            <a:endParaRPr kumimoji="1" lang="en-US" altLang="ko-KR" sz="1200" dirty="0"/>
          </a:p>
          <a:p>
            <a:endParaRPr kumimoji="1" lang="en-US" altLang="ko-KR" sz="2000" dirty="0"/>
          </a:p>
        </p:txBody>
      </p:sp>
      <p:pic>
        <p:nvPicPr>
          <p:cNvPr id="2050" name="Picture 2" descr="https://raw.githubusercontent.com/contiv/vpp/master/docs/img/contiv-arc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"/>
          <a:stretch/>
        </p:blipFill>
        <p:spPr bwMode="auto">
          <a:xfrm>
            <a:off x="435537" y="2051384"/>
            <a:ext cx="6783890" cy="40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7E80784-C4FA-4122-B431-1680CEAD7FBB}"/>
              </a:ext>
            </a:extLst>
          </p:cNvPr>
          <p:cNvGrpSpPr/>
          <p:nvPr/>
        </p:nvGrpSpPr>
        <p:grpSpPr>
          <a:xfrm>
            <a:off x="7393405" y="2018350"/>
            <a:ext cx="4722321" cy="4115292"/>
            <a:chOff x="7427937" y="2446472"/>
            <a:chExt cx="4465205" cy="381645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r="26619"/>
            <a:stretch/>
          </p:blipFill>
          <p:spPr>
            <a:xfrm>
              <a:off x="7427937" y="2446472"/>
              <a:ext cx="4447885" cy="124619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b="4806"/>
            <a:stretch/>
          </p:blipFill>
          <p:spPr>
            <a:xfrm>
              <a:off x="7427937" y="3726976"/>
              <a:ext cx="4465205" cy="25359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4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Test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T-Rex </a:t>
            </a:r>
            <a:r>
              <a:rPr lang="ko-KR" altLang="en-US" dirty="0"/>
              <a:t>구성</a:t>
            </a:r>
            <a:endParaRPr lang="en-US" altLang="ko-KR" dirty="0"/>
          </a:p>
          <a:p>
            <a:pPr lvl="1"/>
            <a:r>
              <a:rPr lang="en-US" altLang="ko-KR" dirty="0"/>
              <a:t>Client / Server side – </a:t>
            </a:r>
            <a:r>
              <a:rPr lang="ko-KR" altLang="en-US" dirty="0"/>
              <a:t>각각 </a:t>
            </a:r>
            <a:r>
              <a:rPr lang="en-US" altLang="ko-KR" dirty="0"/>
              <a:t>Docker</a:t>
            </a:r>
            <a:r>
              <a:rPr lang="ko-KR" altLang="en-US" dirty="0"/>
              <a:t>로 구현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6" name="Picture 2" descr="images/trex-asr-setu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8"/>
          <a:stretch/>
        </p:blipFill>
        <p:spPr bwMode="auto">
          <a:xfrm>
            <a:off x="1243772" y="2167264"/>
            <a:ext cx="6579870" cy="424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262884" y="6326256"/>
            <a:ext cx="56662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/>
              <a:t>TRex</a:t>
            </a:r>
            <a:r>
              <a:rPr lang="en-US" altLang="ko-KR" sz="1200" dirty="0"/>
              <a:t> installation and configuration guide </a:t>
            </a:r>
            <a:r>
              <a:rPr lang="en-US" altLang="ko-KR" sz="1200" dirty="0">
                <a:hlinkClick r:id="rId3"/>
              </a:rPr>
              <a:t>https://trex-tgn.cisco.com/trex/doc/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58E71A-56CB-3F42-8CAF-D6E99F75F6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204"/>
          <a:stretch/>
        </p:blipFill>
        <p:spPr>
          <a:xfrm>
            <a:off x="8487120" y="1673471"/>
            <a:ext cx="2999376" cy="4481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5709AC-DBF6-5247-9A31-AD0818103BDA}"/>
              </a:ext>
            </a:extLst>
          </p:cNvPr>
          <p:cNvSpPr txBox="1"/>
          <p:nvPr/>
        </p:nvSpPr>
        <p:spPr>
          <a:xfrm>
            <a:off x="8487120" y="6145272"/>
            <a:ext cx="332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[T-Rex scenario configuration]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8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185</Words>
  <Application>Microsoft Office PowerPoint</Application>
  <PresentationFormat>와이드스크린</PresentationFormat>
  <Paragraphs>69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Test Environment Scope of User Space Huge Page</vt:lpstr>
      <vt:lpstr>Test Environment</vt:lpstr>
      <vt:lpstr>Test Configuration</vt:lpstr>
      <vt:lpstr>Test Configuration</vt:lpstr>
      <vt:lpstr>Test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Environment</dc:title>
  <dc:creator>원호준</dc:creator>
  <cp:lastModifiedBy>원호준</cp:lastModifiedBy>
  <cp:revision>9</cp:revision>
  <dcterms:created xsi:type="dcterms:W3CDTF">2019-11-16T01:45:27Z</dcterms:created>
  <dcterms:modified xsi:type="dcterms:W3CDTF">2019-11-16T04:16:59Z</dcterms:modified>
</cp:coreProperties>
</file>