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9" r:id="rId3"/>
    <p:sldId id="257" r:id="rId4"/>
    <p:sldId id="267" r:id="rId5"/>
    <p:sldId id="269" r:id="rId6"/>
    <p:sldId id="268" r:id="rId7"/>
    <p:sldId id="270" r:id="rId8"/>
    <p:sldId id="271" r:id="rId9"/>
    <p:sldId id="274" r:id="rId10"/>
    <p:sldId id="275" r:id="rId11"/>
    <p:sldId id="276" r:id="rId12"/>
    <p:sldId id="278" r:id="rId13"/>
    <p:sldId id="279" r:id="rId14"/>
    <p:sldId id="280" r:id="rId15"/>
    <p:sldId id="281" r:id="rId16"/>
    <p:sldId id="282" r:id="rId17"/>
    <p:sldId id="273" r:id="rId18"/>
    <p:sldId id="266" r:id="rId19"/>
    <p:sldId id="261" r:id="rId20"/>
    <p:sldId id="289" r:id="rId21"/>
    <p:sldId id="283" r:id="rId22"/>
    <p:sldId id="284" r:id="rId23"/>
    <p:sldId id="285" r:id="rId24"/>
    <p:sldId id="286" r:id="rId25"/>
    <p:sldId id="290" r:id="rId26"/>
    <p:sldId id="291" r:id="rId27"/>
    <p:sldId id="292" r:id="rId2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58" autoAdjust="0"/>
    <p:restoredTop sz="95701"/>
  </p:normalViewPr>
  <p:slideViewPr>
    <p:cSldViewPr snapToGrid="0" snapToObjects="1">
      <p:cViewPr varScale="1">
        <p:scale>
          <a:sx n="127" d="100"/>
          <a:sy n="127" d="100"/>
        </p:scale>
        <p:origin x="2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60357"/>
            <a:ext cx="10363200" cy="2860914"/>
          </a:xfrm>
        </p:spPr>
        <p:txBody>
          <a:bodyPr anchor="ctr">
            <a:normAutofit/>
          </a:bodyPr>
          <a:lstStyle>
            <a:lvl1pPr algn="ctr">
              <a:defRPr sz="4800" b="1">
                <a:latin typeface="+mn-lt"/>
              </a:defRPr>
            </a:lvl1pPr>
          </a:lstStyle>
          <a:p>
            <a:r>
              <a:rPr lang="ko-KR" altLang="en-US"/>
              <a:t>마스터 제목 스타일 편집</a:t>
            </a:r>
            <a:endParaRPr lang="en-US" dirty="0"/>
          </a:p>
        </p:txBody>
      </p:sp>
      <p:sp>
        <p:nvSpPr>
          <p:cNvPr id="3" name="Subtitle 2"/>
          <p:cNvSpPr>
            <a:spLocks noGrp="1"/>
          </p:cNvSpPr>
          <p:nvPr>
            <p:ph type="subTitle" idx="1"/>
          </p:nvPr>
        </p:nvSpPr>
        <p:spPr>
          <a:xfrm>
            <a:off x="1524000" y="4496847"/>
            <a:ext cx="9144000" cy="923795"/>
          </a:xfrm>
        </p:spPr>
        <p:txBody>
          <a:bodyPr anchor="ctr"/>
          <a:lstStyle>
            <a:lvl1pPr marL="0" indent="0" algn="ctr">
              <a:buNone/>
              <a:defRPr sz="2400">
                <a:latin typeface="+mn-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ko-KR" altLang="en-US"/>
              <a:t>클릭하여 마스터 부제목 스타일 편집</a:t>
            </a:r>
            <a:endParaRPr lang="en-US" dirty="0"/>
          </a:p>
        </p:txBody>
      </p:sp>
    </p:spTree>
    <p:extLst>
      <p:ext uri="{BB962C8B-B14F-4D97-AF65-F5344CB8AC3E}">
        <p14:creationId xmlns:p14="http://schemas.microsoft.com/office/powerpoint/2010/main" val="1173963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Closing Slide-green thank you">
    <p:bg>
      <p:bgPr>
        <a:gradFill>
          <a:gsLst>
            <a:gs pos="0">
              <a:srgbClr val="272749"/>
            </a:gs>
            <a:gs pos="100000">
              <a:srgbClr val="32BEBD"/>
            </a:gs>
          </a:gsLst>
          <a:lin ang="0" scaled="0"/>
        </a:gradFill>
        <a:effectLst/>
      </p:bgPr>
    </p:bg>
    <p:spTree>
      <p:nvGrpSpPr>
        <p:cNvPr id="1" name=""/>
        <p:cNvGrpSpPr/>
        <p:nvPr/>
      </p:nvGrpSpPr>
      <p:grpSpPr>
        <a:xfrm>
          <a:off x="0" y="0"/>
          <a:ext cx="0" cy="0"/>
          <a:chOff x="0" y="0"/>
          <a:chExt cx="0" cy="0"/>
        </a:xfrm>
      </p:grpSpPr>
      <p:sp>
        <p:nvSpPr>
          <p:cNvPr id="64" name="TextBox 63"/>
          <p:cNvSpPr txBox="1"/>
          <p:nvPr/>
        </p:nvSpPr>
        <p:spPr>
          <a:xfrm>
            <a:off x="637551" y="2787590"/>
            <a:ext cx="3315203" cy="923330"/>
          </a:xfrm>
          <a:prstGeom prst="rect">
            <a:avLst/>
          </a:prstGeom>
          <a:noFill/>
        </p:spPr>
        <p:txBody>
          <a:bodyPr wrap="none" rtlCol="0">
            <a:spAutoFit/>
          </a:bodyPr>
          <a:lstStyle/>
          <a:p>
            <a:r>
              <a:rPr lang="en-US" sz="5400" dirty="0">
                <a:solidFill>
                  <a:srgbClr val="FFFFFF"/>
                </a:solidFill>
              </a:rPr>
              <a:t>Thank you!</a:t>
            </a:r>
          </a:p>
        </p:txBody>
      </p:sp>
    </p:spTree>
    <p:extLst>
      <p:ext uri="{BB962C8B-B14F-4D97-AF65-F5344CB8AC3E}">
        <p14:creationId xmlns:p14="http://schemas.microsoft.com/office/powerpoint/2010/main" val="3689849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4" name="직사각형 3"/>
          <p:cNvSpPr/>
          <p:nvPr/>
        </p:nvSpPr>
        <p:spPr>
          <a:xfrm>
            <a:off x="0" y="114299"/>
            <a:ext cx="12192000" cy="1091046"/>
          </a:xfrm>
          <a:prstGeom prst="rect">
            <a:avLst/>
          </a:prstGeom>
          <a:solidFill>
            <a:srgbClr val="006F93"/>
          </a:solidFill>
          <a:ln>
            <a:solidFill>
              <a:srgbClr val="006F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800"/>
          </a:p>
        </p:txBody>
      </p:sp>
      <p:sp>
        <p:nvSpPr>
          <p:cNvPr id="2" name="Title 1"/>
          <p:cNvSpPr>
            <a:spLocks noGrp="1"/>
          </p:cNvSpPr>
          <p:nvPr>
            <p:ph type="title"/>
          </p:nvPr>
        </p:nvSpPr>
        <p:spPr>
          <a:xfrm>
            <a:off x="838200" y="289311"/>
            <a:ext cx="10515600" cy="774741"/>
          </a:xfrm>
        </p:spPr>
        <p:txBody>
          <a:bodyPr/>
          <a:lstStyle>
            <a:lvl1pPr>
              <a:defRPr b="1">
                <a:solidFill>
                  <a:schemeClr val="bg1"/>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838200" y="1313412"/>
            <a:ext cx="10515600" cy="5248313"/>
          </a:xfrm>
        </p:spPr>
        <p:txBody>
          <a:bodyPr/>
          <a:lstStyle>
            <a:lvl1pPr>
              <a:lnSpc>
                <a:spcPct val="100000"/>
              </a:lnSpc>
              <a:defRPr sz="2000" b="1"/>
            </a:lvl1pPr>
            <a:lvl2pPr marL="685783" indent="-228594">
              <a:lnSpc>
                <a:spcPct val="100000"/>
              </a:lnSpc>
              <a:buFont typeface="Wingdings" panose="05000000000000000000" pitchFamily="2" charset="2"/>
              <a:buChar char="§"/>
              <a:defRPr sz="1800"/>
            </a:lvl2pPr>
            <a:lvl3pPr marL="1142971" indent="-228594">
              <a:lnSpc>
                <a:spcPct val="100000"/>
              </a:lnSpc>
              <a:buFont typeface="Calibri" panose="020F0502020204030204" pitchFamily="34" charset="0"/>
              <a:buChar char="-"/>
              <a:defRPr sz="1800"/>
            </a:lvl3pPr>
            <a:lvl4pPr>
              <a:lnSpc>
                <a:spcPct val="150000"/>
              </a:lnSpc>
              <a:defRPr sz="1600"/>
            </a:lvl4pPr>
            <a:lvl5pPr>
              <a:lnSpc>
                <a:spcPct val="150000"/>
              </a:lnSpc>
              <a:defRPr sz="1600"/>
            </a:lvl5pPr>
          </a:lstStyle>
          <a:p>
            <a:pPr lvl="0"/>
            <a:r>
              <a:rPr lang="ko-KR" altLang="en-US"/>
              <a:t>마스터 텍스트 스타일 편집
둘째 수준
셋째 수준
넷째 수준
다섯째 수준</a:t>
            </a:r>
            <a:endParaRPr lang="ko-KR" altLang="en-US" dirty="0"/>
          </a:p>
        </p:txBody>
      </p:sp>
    </p:spTree>
    <p:extLst>
      <p:ext uri="{BB962C8B-B14F-4D97-AF65-F5344CB8AC3E}">
        <p14:creationId xmlns:p14="http://schemas.microsoft.com/office/powerpoint/2010/main" val="127751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제목 및 내용">
    <p:spTree>
      <p:nvGrpSpPr>
        <p:cNvPr id="1" name=""/>
        <p:cNvGrpSpPr/>
        <p:nvPr/>
      </p:nvGrpSpPr>
      <p:grpSpPr>
        <a:xfrm>
          <a:off x="0" y="0"/>
          <a:ext cx="0" cy="0"/>
          <a:chOff x="0" y="0"/>
          <a:chExt cx="0" cy="0"/>
        </a:xfrm>
      </p:grpSpPr>
      <p:sp>
        <p:nvSpPr>
          <p:cNvPr id="5" name="직사각형 4"/>
          <p:cNvSpPr/>
          <p:nvPr/>
        </p:nvSpPr>
        <p:spPr>
          <a:xfrm>
            <a:off x="0" y="114299"/>
            <a:ext cx="12192000" cy="1091046"/>
          </a:xfrm>
          <a:prstGeom prst="rect">
            <a:avLst/>
          </a:prstGeom>
          <a:solidFill>
            <a:srgbClr val="00A7CB"/>
          </a:solidFill>
          <a:ln>
            <a:solidFill>
              <a:srgbClr val="00A7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800"/>
          </a:p>
        </p:txBody>
      </p:sp>
      <p:sp>
        <p:nvSpPr>
          <p:cNvPr id="6" name="Title 1"/>
          <p:cNvSpPr>
            <a:spLocks noGrp="1"/>
          </p:cNvSpPr>
          <p:nvPr>
            <p:ph type="title"/>
          </p:nvPr>
        </p:nvSpPr>
        <p:spPr>
          <a:xfrm>
            <a:off x="838200" y="289311"/>
            <a:ext cx="10515600" cy="774741"/>
          </a:xfrm>
        </p:spPr>
        <p:txBody>
          <a:bodyPr/>
          <a:lstStyle>
            <a:lvl1pPr>
              <a:defRPr b="1">
                <a:solidFill>
                  <a:schemeClr val="bg1"/>
                </a:solidFill>
              </a:defRPr>
            </a:lvl1pPr>
          </a:lstStyle>
          <a:p>
            <a:r>
              <a:rPr lang="ko-KR" altLang="en-US"/>
              <a:t>마스터 제목 스타일 편집</a:t>
            </a:r>
            <a:endParaRPr lang="en-US" dirty="0"/>
          </a:p>
        </p:txBody>
      </p:sp>
      <p:sp>
        <p:nvSpPr>
          <p:cNvPr id="8" name="Content Placeholder 2">
            <a:extLst>
              <a:ext uri="{FF2B5EF4-FFF2-40B4-BE49-F238E27FC236}">
                <a16:creationId xmlns:a16="http://schemas.microsoft.com/office/drawing/2014/main" id="{8F0ED59C-EF13-4DED-B8F5-B1CE66668152}"/>
              </a:ext>
            </a:extLst>
          </p:cNvPr>
          <p:cNvSpPr>
            <a:spLocks noGrp="1"/>
          </p:cNvSpPr>
          <p:nvPr>
            <p:ph idx="1"/>
          </p:nvPr>
        </p:nvSpPr>
        <p:spPr>
          <a:xfrm>
            <a:off x="838200" y="1313412"/>
            <a:ext cx="10515600" cy="5248313"/>
          </a:xfrm>
        </p:spPr>
        <p:txBody>
          <a:bodyPr/>
          <a:lstStyle>
            <a:lvl1pPr>
              <a:lnSpc>
                <a:spcPct val="100000"/>
              </a:lnSpc>
              <a:defRPr sz="2000" b="1"/>
            </a:lvl1pPr>
            <a:lvl2pPr marL="685783" indent="-228594">
              <a:lnSpc>
                <a:spcPct val="100000"/>
              </a:lnSpc>
              <a:buFont typeface="Wingdings" panose="05000000000000000000" pitchFamily="2" charset="2"/>
              <a:buChar char="§"/>
              <a:defRPr sz="1800"/>
            </a:lvl2pPr>
            <a:lvl3pPr marL="1142971" indent="-228594">
              <a:lnSpc>
                <a:spcPct val="100000"/>
              </a:lnSpc>
              <a:buFont typeface="Calibri" panose="020F0502020204030204" pitchFamily="34" charset="0"/>
              <a:buChar char="-"/>
              <a:defRPr sz="1800"/>
            </a:lvl3pPr>
            <a:lvl4pPr marL="1371566" marR="0" indent="0" algn="l" defTabSz="914377" rtl="0" eaLnBrk="1" fontAlgn="auto" latinLnBrk="1" hangingPunct="1">
              <a:lnSpc>
                <a:spcPct val="150000"/>
              </a:lnSpc>
              <a:spcBef>
                <a:spcPts val="500"/>
              </a:spcBef>
              <a:spcAft>
                <a:spcPts val="0"/>
              </a:spcAft>
              <a:buClrTx/>
              <a:buSzTx/>
              <a:buFont typeface="Arial" panose="020B0604020202020204" pitchFamily="34" charset="0"/>
              <a:buNone/>
              <a:tabLst/>
              <a:defRPr sz="1600"/>
            </a:lvl4pPr>
            <a:lvl5pPr>
              <a:lnSpc>
                <a:spcPct val="150000"/>
              </a:lnSpc>
              <a:defRPr sz="1600"/>
            </a:lvl5pPr>
          </a:lstStyle>
          <a:p>
            <a:pPr lvl="0"/>
            <a:r>
              <a:rPr lang="ko-KR" altLang="en-US"/>
              <a:t>마스터 텍스트 스타일 편집
둘째 수준
셋째 수준
넷째 수준
다섯째 수준</a:t>
            </a:r>
            <a:endParaRPr lang="ko-KR" altLang="en-US" dirty="0"/>
          </a:p>
        </p:txBody>
      </p:sp>
    </p:spTree>
    <p:extLst>
      <p:ext uri="{BB962C8B-B14F-4D97-AF65-F5344CB8AC3E}">
        <p14:creationId xmlns:p14="http://schemas.microsoft.com/office/powerpoint/2010/main" val="2028720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제목 및 내용">
    <p:spTree>
      <p:nvGrpSpPr>
        <p:cNvPr id="1" name=""/>
        <p:cNvGrpSpPr/>
        <p:nvPr/>
      </p:nvGrpSpPr>
      <p:grpSpPr>
        <a:xfrm>
          <a:off x="0" y="0"/>
          <a:ext cx="0" cy="0"/>
          <a:chOff x="0" y="0"/>
          <a:chExt cx="0" cy="0"/>
        </a:xfrm>
      </p:grpSpPr>
      <p:sp>
        <p:nvSpPr>
          <p:cNvPr id="5" name="직사각형 4"/>
          <p:cNvSpPr/>
          <p:nvPr/>
        </p:nvSpPr>
        <p:spPr>
          <a:xfrm>
            <a:off x="0" y="114299"/>
            <a:ext cx="12192000" cy="1091046"/>
          </a:xfrm>
          <a:prstGeom prst="rect">
            <a:avLst/>
          </a:prstGeom>
          <a:solidFill>
            <a:srgbClr val="60C7C7"/>
          </a:solidFill>
          <a:ln>
            <a:solidFill>
              <a:srgbClr val="60C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800"/>
          </a:p>
        </p:txBody>
      </p:sp>
      <p:sp>
        <p:nvSpPr>
          <p:cNvPr id="6" name="Title 1"/>
          <p:cNvSpPr>
            <a:spLocks noGrp="1"/>
          </p:cNvSpPr>
          <p:nvPr>
            <p:ph type="title"/>
          </p:nvPr>
        </p:nvSpPr>
        <p:spPr>
          <a:xfrm>
            <a:off x="838200" y="289311"/>
            <a:ext cx="10515600" cy="774741"/>
          </a:xfrm>
        </p:spPr>
        <p:txBody>
          <a:bodyPr/>
          <a:lstStyle>
            <a:lvl1pPr>
              <a:defRPr b="1">
                <a:solidFill>
                  <a:schemeClr val="bg1"/>
                </a:solidFill>
              </a:defRPr>
            </a:lvl1pPr>
          </a:lstStyle>
          <a:p>
            <a:r>
              <a:rPr lang="ko-KR" altLang="en-US"/>
              <a:t>마스터 제목 스타일 편집</a:t>
            </a:r>
            <a:endParaRPr lang="en-US" dirty="0"/>
          </a:p>
        </p:txBody>
      </p:sp>
      <p:sp>
        <p:nvSpPr>
          <p:cNvPr id="9" name="Content Placeholder 2">
            <a:extLst>
              <a:ext uri="{FF2B5EF4-FFF2-40B4-BE49-F238E27FC236}">
                <a16:creationId xmlns:a16="http://schemas.microsoft.com/office/drawing/2014/main" id="{1EB16008-AB3D-49C0-84CE-FB8CBCB3E810}"/>
              </a:ext>
            </a:extLst>
          </p:cNvPr>
          <p:cNvSpPr>
            <a:spLocks noGrp="1"/>
          </p:cNvSpPr>
          <p:nvPr>
            <p:ph idx="1"/>
          </p:nvPr>
        </p:nvSpPr>
        <p:spPr>
          <a:xfrm>
            <a:off x="838200" y="1313412"/>
            <a:ext cx="10515600" cy="5248313"/>
          </a:xfrm>
        </p:spPr>
        <p:txBody>
          <a:bodyPr/>
          <a:lstStyle>
            <a:lvl1pPr>
              <a:lnSpc>
                <a:spcPct val="100000"/>
              </a:lnSpc>
              <a:defRPr sz="2000" b="1"/>
            </a:lvl1pPr>
            <a:lvl2pPr marL="685783" indent="-228594">
              <a:lnSpc>
                <a:spcPct val="100000"/>
              </a:lnSpc>
              <a:buFont typeface="Wingdings" panose="05000000000000000000" pitchFamily="2" charset="2"/>
              <a:buChar char="§"/>
              <a:defRPr sz="1800"/>
            </a:lvl2pPr>
            <a:lvl3pPr marL="1142971" indent="-228594">
              <a:lnSpc>
                <a:spcPct val="100000"/>
              </a:lnSpc>
              <a:buFont typeface="Calibri" panose="020F0502020204030204" pitchFamily="34" charset="0"/>
              <a:buChar char="-"/>
              <a:defRPr sz="1800"/>
            </a:lvl3pPr>
            <a:lvl4pPr marL="1371566" marR="0" indent="0" algn="l" defTabSz="914377" rtl="0" eaLnBrk="1" fontAlgn="auto" latinLnBrk="1" hangingPunct="1">
              <a:lnSpc>
                <a:spcPct val="150000"/>
              </a:lnSpc>
              <a:spcBef>
                <a:spcPts val="500"/>
              </a:spcBef>
              <a:spcAft>
                <a:spcPts val="0"/>
              </a:spcAft>
              <a:buClrTx/>
              <a:buSzTx/>
              <a:buFont typeface="Arial" panose="020B0604020202020204" pitchFamily="34" charset="0"/>
              <a:buNone/>
              <a:tabLst/>
              <a:defRPr sz="1600"/>
            </a:lvl4pPr>
            <a:lvl5pPr>
              <a:lnSpc>
                <a:spcPct val="150000"/>
              </a:lnSpc>
              <a:defRPr sz="1600"/>
            </a:lvl5pPr>
          </a:lstStyle>
          <a:p>
            <a:pPr lvl="0"/>
            <a:r>
              <a:rPr lang="ko-KR" altLang="en-US"/>
              <a:t>마스터 텍스트 스타일 편집
둘째 수준
셋째 수준
넷째 수준
다섯째 수준</a:t>
            </a:r>
            <a:endParaRPr lang="ko-KR" altLang="en-US" dirty="0"/>
          </a:p>
        </p:txBody>
      </p:sp>
    </p:spTree>
    <p:extLst>
      <p:ext uri="{BB962C8B-B14F-4D97-AF65-F5344CB8AC3E}">
        <p14:creationId xmlns:p14="http://schemas.microsoft.com/office/powerpoint/2010/main" val="3918427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제목 및 내용">
    <p:spTree>
      <p:nvGrpSpPr>
        <p:cNvPr id="1" name=""/>
        <p:cNvGrpSpPr/>
        <p:nvPr/>
      </p:nvGrpSpPr>
      <p:grpSpPr>
        <a:xfrm>
          <a:off x="0" y="0"/>
          <a:ext cx="0" cy="0"/>
          <a:chOff x="0" y="0"/>
          <a:chExt cx="0" cy="0"/>
        </a:xfrm>
      </p:grpSpPr>
      <p:sp>
        <p:nvSpPr>
          <p:cNvPr id="5" name="직사각형 4"/>
          <p:cNvSpPr/>
          <p:nvPr/>
        </p:nvSpPr>
        <p:spPr>
          <a:xfrm>
            <a:off x="0" y="114299"/>
            <a:ext cx="12192000" cy="1091046"/>
          </a:xfrm>
          <a:prstGeom prst="rect">
            <a:avLst/>
          </a:prstGeom>
          <a:solidFill>
            <a:srgbClr val="5F6163"/>
          </a:solidFill>
          <a:ln>
            <a:solidFill>
              <a:srgbClr val="5F61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800"/>
          </a:p>
        </p:txBody>
      </p:sp>
      <p:sp>
        <p:nvSpPr>
          <p:cNvPr id="6" name="Title 1"/>
          <p:cNvSpPr>
            <a:spLocks noGrp="1"/>
          </p:cNvSpPr>
          <p:nvPr>
            <p:ph type="title"/>
          </p:nvPr>
        </p:nvSpPr>
        <p:spPr>
          <a:xfrm>
            <a:off x="838200" y="289311"/>
            <a:ext cx="10515600" cy="774741"/>
          </a:xfrm>
        </p:spPr>
        <p:txBody>
          <a:bodyPr/>
          <a:lstStyle>
            <a:lvl1pPr>
              <a:defRPr b="1">
                <a:solidFill>
                  <a:schemeClr val="bg1"/>
                </a:solidFill>
              </a:defRPr>
            </a:lvl1pPr>
          </a:lstStyle>
          <a:p>
            <a:r>
              <a:rPr lang="ko-KR" altLang="en-US"/>
              <a:t>마스터 제목 스타일 편집</a:t>
            </a:r>
            <a:endParaRPr lang="en-US" dirty="0"/>
          </a:p>
        </p:txBody>
      </p:sp>
      <p:sp>
        <p:nvSpPr>
          <p:cNvPr id="9" name="Content Placeholder 2">
            <a:extLst>
              <a:ext uri="{FF2B5EF4-FFF2-40B4-BE49-F238E27FC236}">
                <a16:creationId xmlns:a16="http://schemas.microsoft.com/office/drawing/2014/main" id="{7B61330D-0AFB-463F-B1DA-968662990AFC}"/>
              </a:ext>
            </a:extLst>
          </p:cNvPr>
          <p:cNvSpPr>
            <a:spLocks noGrp="1"/>
          </p:cNvSpPr>
          <p:nvPr>
            <p:ph idx="1"/>
          </p:nvPr>
        </p:nvSpPr>
        <p:spPr>
          <a:xfrm>
            <a:off x="838200" y="1313412"/>
            <a:ext cx="10515600" cy="5248313"/>
          </a:xfrm>
        </p:spPr>
        <p:txBody>
          <a:bodyPr/>
          <a:lstStyle>
            <a:lvl1pPr>
              <a:lnSpc>
                <a:spcPct val="100000"/>
              </a:lnSpc>
              <a:defRPr sz="2000" b="1"/>
            </a:lvl1pPr>
            <a:lvl2pPr marL="685783" indent="-228594">
              <a:lnSpc>
                <a:spcPct val="100000"/>
              </a:lnSpc>
              <a:buFont typeface="Wingdings" panose="05000000000000000000" pitchFamily="2" charset="2"/>
              <a:buChar char="§"/>
              <a:defRPr sz="1800"/>
            </a:lvl2pPr>
            <a:lvl3pPr marL="1142971" indent="-228594">
              <a:lnSpc>
                <a:spcPct val="100000"/>
              </a:lnSpc>
              <a:buFont typeface="Calibri" panose="020F0502020204030204" pitchFamily="34" charset="0"/>
              <a:buChar char="-"/>
              <a:defRPr sz="1800"/>
            </a:lvl3pPr>
            <a:lvl4pPr marL="1371566" marR="0" indent="0" algn="l" defTabSz="914377" rtl="0" eaLnBrk="1" fontAlgn="auto" latinLnBrk="1" hangingPunct="1">
              <a:lnSpc>
                <a:spcPct val="150000"/>
              </a:lnSpc>
              <a:spcBef>
                <a:spcPts val="500"/>
              </a:spcBef>
              <a:spcAft>
                <a:spcPts val="0"/>
              </a:spcAft>
              <a:buClrTx/>
              <a:buSzTx/>
              <a:buFont typeface="Arial" panose="020B0604020202020204" pitchFamily="34" charset="0"/>
              <a:buNone/>
              <a:tabLst/>
              <a:defRPr sz="1600"/>
            </a:lvl4pPr>
            <a:lvl5pPr>
              <a:lnSpc>
                <a:spcPct val="150000"/>
              </a:lnSpc>
              <a:defRPr sz="1600"/>
            </a:lvl5pPr>
          </a:lstStyle>
          <a:p>
            <a:pPr lvl="0"/>
            <a:r>
              <a:rPr lang="ko-KR" altLang="en-US"/>
              <a:t>마스터 텍스트 스타일 편집
둘째 수준
셋째 수준
넷째 수준
다섯째 수준</a:t>
            </a:r>
            <a:endParaRPr lang="ko-KR" altLang="en-US" dirty="0"/>
          </a:p>
        </p:txBody>
      </p:sp>
    </p:spTree>
    <p:extLst>
      <p:ext uri="{BB962C8B-B14F-4D97-AF65-F5344CB8AC3E}">
        <p14:creationId xmlns:p14="http://schemas.microsoft.com/office/powerpoint/2010/main" val="52865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solidFill>
              </a:defRPr>
            </a:lvl1p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
둘째 수준
셋째 수준
넷째 수준
다섯째 수준</a:t>
            </a:r>
            <a:endParaRPr lang="en-US" dirty="0"/>
          </a:p>
        </p:txBody>
      </p:sp>
    </p:spTree>
    <p:extLst>
      <p:ext uri="{BB962C8B-B14F-4D97-AF65-F5344CB8AC3E}">
        <p14:creationId xmlns:p14="http://schemas.microsoft.com/office/powerpoint/2010/main" val="191829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normAutofit/>
          </a:bodyPr>
          <a:lstStyle>
            <a:lvl1pPr>
              <a:defRPr sz="4400"/>
            </a:lvl1pPr>
          </a:lstStyle>
          <a:p>
            <a:r>
              <a:rPr lang="ko-KR" altLang="en-US"/>
              <a:t>마스터 제목 스타일 편집</a:t>
            </a:r>
            <a:endParaRPr lang="en-US"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ko-KR" altLang="en-US"/>
              <a:t>마스터 텍스트 스타일 편집
둘째 수준
셋째 수준
넷째 수준
다섯째 수준</a:t>
            </a:r>
          </a:p>
        </p:txBody>
      </p:sp>
    </p:spTree>
    <p:extLst>
      <p:ext uri="{BB962C8B-B14F-4D97-AF65-F5344CB8AC3E}">
        <p14:creationId xmlns:p14="http://schemas.microsoft.com/office/powerpoint/2010/main" val="3342948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838200" y="1825625"/>
            <a:ext cx="5181600" cy="4825696"/>
          </a:xfrm>
        </p:spPr>
        <p:txBody>
          <a:bodyPr/>
          <a:lstStyle/>
          <a:p>
            <a:pPr lvl="0"/>
            <a:r>
              <a:rPr lang="ko-KR" altLang="en-US"/>
              <a:t>마스터 텍스트 스타일 편집
둘째 수준
셋째 수준
넷째 수준
다섯째 수준</a:t>
            </a:r>
            <a:endParaRPr lang="en-US" dirty="0"/>
          </a:p>
        </p:txBody>
      </p:sp>
      <p:sp>
        <p:nvSpPr>
          <p:cNvPr id="4" name="Content Placeholder 3"/>
          <p:cNvSpPr>
            <a:spLocks noGrp="1"/>
          </p:cNvSpPr>
          <p:nvPr>
            <p:ph sz="half" idx="2"/>
          </p:nvPr>
        </p:nvSpPr>
        <p:spPr>
          <a:xfrm>
            <a:off x="6172200" y="1825625"/>
            <a:ext cx="5181600" cy="4825696"/>
          </a:xfrm>
        </p:spPr>
        <p:txBody>
          <a:bodyPr/>
          <a:lstStyle/>
          <a:p>
            <a:pPr lvl="0"/>
            <a:r>
              <a:rPr lang="ko-KR" altLang="en-US"/>
              <a:t>마스터 텍스트 스타일 편집
둘째 수준
셋째 수준
넷째 수준
다섯째 수준</a:t>
            </a:r>
            <a:endParaRPr lang="en-US" dirty="0"/>
          </a:p>
        </p:txBody>
      </p:sp>
    </p:spTree>
    <p:extLst>
      <p:ext uri="{BB962C8B-B14F-4D97-AF65-F5344CB8AC3E}">
        <p14:creationId xmlns:p14="http://schemas.microsoft.com/office/powerpoint/2010/main" val="2724876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713989"/>
            <a:ext cx="10515600" cy="976705"/>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ko-KR" altLang="en-US"/>
              <a:t>마스터 텍스트 스타일 편집
둘째 수준
셋째 수준
넷째 수준
다섯째 수준</a:t>
            </a:r>
          </a:p>
        </p:txBody>
      </p:sp>
      <p:sp>
        <p:nvSpPr>
          <p:cNvPr id="4" name="Content Placeholder 3"/>
          <p:cNvSpPr>
            <a:spLocks noGrp="1"/>
          </p:cNvSpPr>
          <p:nvPr>
            <p:ph sz="half" idx="2"/>
          </p:nvPr>
        </p:nvSpPr>
        <p:spPr>
          <a:xfrm>
            <a:off x="839789" y="2505075"/>
            <a:ext cx="5157787" cy="4146246"/>
          </a:xfrm>
        </p:spPr>
        <p:txBody>
          <a:bodyPr/>
          <a:lstStyle/>
          <a:p>
            <a:pPr lvl="0"/>
            <a:r>
              <a:rPr lang="ko-KR" altLang="en-US"/>
              <a:t>마스터 텍스트 스타일 편집
둘째 수준
셋째 수준
넷째 수준
다섯째 수준</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ko-KR" altLang="en-US"/>
              <a:t>마스터 텍스트 스타일 편집
둘째 수준
셋째 수준
넷째 수준
다섯째 수준</a:t>
            </a:r>
          </a:p>
        </p:txBody>
      </p:sp>
      <p:sp>
        <p:nvSpPr>
          <p:cNvPr id="6" name="Content Placeholder 5"/>
          <p:cNvSpPr>
            <a:spLocks noGrp="1"/>
          </p:cNvSpPr>
          <p:nvPr>
            <p:ph sz="quarter" idx="4"/>
          </p:nvPr>
        </p:nvSpPr>
        <p:spPr>
          <a:xfrm>
            <a:off x="6172203" y="2505075"/>
            <a:ext cx="5183188" cy="4146246"/>
          </a:xfrm>
        </p:spPr>
        <p:txBody>
          <a:bodyPr/>
          <a:lstStyle/>
          <a:p>
            <a:pPr lvl="0"/>
            <a:r>
              <a:rPr lang="ko-KR" altLang="en-US"/>
              <a:t>마스터 텍스트 스타일 편집
둘째 수준
셋째 수준
넷째 수준
다섯째 수준</a:t>
            </a:r>
            <a:endParaRPr lang="en-US" dirty="0"/>
          </a:p>
        </p:txBody>
      </p:sp>
    </p:spTree>
    <p:extLst>
      <p:ext uri="{BB962C8B-B14F-4D97-AF65-F5344CB8AC3E}">
        <p14:creationId xmlns:p14="http://schemas.microsoft.com/office/powerpoint/2010/main" val="3125340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63630"/>
            <a:ext cx="10515600" cy="774741"/>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38200" y="1552532"/>
            <a:ext cx="10515600" cy="5009192"/>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8" name="직사각형 7"/>
          <p:cNvSpPr/>
          <p:nvPr/>
        </p:nvSpPr>
        <p:spPr>
          <a:xfrm>
            <a:off x="3" y="-4803"/>
            <a:ext cx="5461348" cy="122343"/>
          </a:xfrm>
          <a:prstGeom prst="rect">
            <a:avLst/>
          </a:prstGeom>
          <a:solidFill>
            <a:srgbClr val="006F93"/>
          </a:solidFill>
          <a:ln>
            <a:solidFill>
              <a:srgbClr val="006F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800"/>
          </a:p>
        </p:txBody>
      </p:sp>
      <p:sp>
        <p:nvSpPr>
          <p:cNvPr id="9" name="직사각형 8"/>
          <p:cNvSpPr/>
          <p:nvPr/>
        </p:nvSpPr>
        <p:spPr>
          <a:xfrm>
            <a:off x="5461349" y="-4803"/>
            <a:ext cx="2304789" cy="122343"/>
          </a:xfrm>
          <a:prstGeom prst="rect">
            <a:avLst/>
          </a:prstGeom>
          <a:solidFill>
            <a:srgbClr val="00A7CB"/>
          </a:solidFill>
          <a:ln>
            <a:solidFill>
              <a:srgbClr val="00A7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800"/>
          </a:p>
        </p:txBody>
      </p:sp>
      <p:sp>
        <p:nvSpPr>
          <p:cNvPr id="13" name="직사각형 12"/>
          <p:cNvSpPr/>
          <p:nvPr/>
        </p:nvSpPr>
        <p:spPr>
          <a:xfrm>
            <a:off x="0" y="6591434"/>
            <a:ext cx="12192000" cy="262254"/>
          </a:xfrm>
          <a:prstGeom prst="rect">
            <a:avLst/>
          </a:prstGeom>
          <a:solidFill>
            <a:srgbClr val="006F93"/>
          </a:solidFill>
          <a:ln>
            <a:solidFill>
              <a:srgbClr val="006F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800"/>
          </a:p>
        </p:txBody>
      </p:sp>
      <p:sp>
        <p:nvSpPr>
          <p:cNvPr id="10" name="직사각형 9"/>
          <p:cNvSpPr/>
          <p:nvPr/>
        </p:nvSpPr>
        <p:spPr>
          <a:xfrm>
            <a:off x="7766140" y="-4803"/>
            <a:ext cx="2304789" cy="122343"/>
          </a:xfrm>
          <a:prstGeom prst="rect">
            <a:avLst/>
          </a:prstGeom>
          <a:solidFill>
            <a:srgbClr val="60C7C7"/>
          </a:solidFill>
          <a:ln>
            <a:solidFill>
              <a:srgbClr val="60C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800"/>
          </a:p>
        </p:txBody>
      </p:sp>
      <p:sp>
        <p:nvSpPr>
          <p:cNvPr id="11" name="직사각형 10"/>
          <p:cNvSpPr/>
          <p:nvPr/>
        </p:nvSpPr>
        <p:spPr>
          <a:xfrm>
            <a:off x="10064577" y="-4803"/>
            <a:ext cx="2121072" cy="122343"/>
          </a:xfrm>
          <a:prstGeom prst="rect">
            <a:avLst/>
          </a:prstGeom>
          <a:solidFill>
            <a:srgbClr val="5F6163"/>
          </a:solidFill>
          <a:ln>
            <a:solidFill>
              <a:srgbClr val="5F61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800"/>
          </a:p>
        </p:txBody>
      </p:sp>
      <p:sp>
        <p:nvSpPr>
          <p:cNvPr id="4" name="TextBox 3"/>
          <p:cNvSpPr txBox="1"/>
          <p:nvPr/>
        </p:nvSpPr>
        <p:spPr>
          <a:xfrm>
            <a:off x="1313367" y="6561728"/>
            <a:ext cx="4654608" cy="307777"/>
          </a:xfrm>
          <a:prstGeom prst="rect">
            <a:avLst/>
          </a:prstGeom>
          <a:noFill/>
        </p:spPr>
        <p:txBody>
          <a:bodyPr wrap="none" rtlCol="0">
            <a:spAutoFit/>
          </a:bodyPr>
          <a:lstStyle/>
          <a:p>
            <a:pPr algn="ctr"/>
            <a:r>
              <a:rPr kumimoji="1" lang="en-US" altLang="ko-KR" sz="1400" b="1" dirty="0">
                <a:ln>
                  <a:noFill/>
                </a:ln>
                <a:solidFill>
                  <a:schemeClr val="bg1"/>
                </a:solidFill>
              </a:rPr>
              <a:t>Distributed Computing and Networking (DCN) Research Lab.</a:t>
            </a:r>
            <a:endParaRPr kumimoji="1" lang="ko-KR" altLang="en-US" sz="1400" b="1" dirty="0">
              <a:ln>
                <a:noFill/>
              </a:ln>
              <a:solidFill>
                <a:schemeClr val="bg1"/>
              </a:solidFill>
            </a:endParaRPr>
          </a:p>
        </p:txBody>
      </p:sp>
      <p:sp>
        <p:nvSpPr>
          <p:cNvPr id="14" name="직사각형 13"/>
          <p:cNvSpPr/>
          <p:nvPr/>
        </p:nvSpPr>
        <p:spPr>
          <a:xfrm>
            <a:off x="7579693" y="6591434"/>
            <a:ext cx="1420223" cy="262254"/>
          </a:xfrm>
          <a:prstGeom prst="rect">
            <a:avLst/>
          </a:prstGeom>
          <a:solidFill>
            <a:srgbClr val="00A7CB"/>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800"/>
          </a:p>
        </p:txBody>
      </p:sp>
      <p:sp>
        <p:nvSpPr>
          <p:cNvPr id="15" name="직사각형 14"/>
          <p:cNvSpPr/>
          <p:nvPr/>
        </p:nvSpPr>
        <p:spPr>
          <a:xfrm>
            <a:off x="8999916" y="6591434"/>
            <a:ext cx="720435" cy="262254"/>
          </a:xfrm>
          <a:prstGeom prst="rect">
            <a:avLst/>
          </a:prstGeom>
          <a:solidFill>
            <a:srgbClr val="60C7C7"/>
          </a:solidFill>
          <a:ln>
            <a:solidFill>
              <a:srgbClr val="60C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800" dirty="0"/>
          </a:p>
        </p:txBody>
      </p:sp>
      <p:sp>
        <p:nvSpPr>
          <p:cNvPr id="16" name="직사각형 15"/>
          <p:cNvSpPr/>
          <p:nvPr/>
        </p:nvSpPr>
        <p:spPr>
          <a:xfrm>
            <a:off x="9720352" y="6591434"/>
            <a:ext cx="1029129" cy="262254"/>
          </a:xfrm>
          <a:prstGeom prst="rect">
            <a:avLst/>
          </a:prstGeom>
          <a:solidFill>
            <a:srgbClr val="5F6163"/>
          </a:solidFill>
          <a:ln>
            <a:solidFill>
              <a:srgbClr val="5F61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800"/>
          </a:p>
        </p:txBody>
      </p:sp>
      <p:pic>
        <p:nvPicPr>
          <p:cNvPr id="12" name="그림 1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295144" y="146597"/>
            <a:ext cx="1858729" cy="387323"/>
          </a:xfrm>
          <a:prstGeom prst="rect">
            <a:avLst/>
          </a:prstGeom>
        </p:spPr>
      </p:pic>
    </p:spTree>
    <p:extLst>
      <p:ext uri="{BB962C8B-B14F-4D97-AF65-F5344CB8AC3E}">
        <p14:creationId xmlns:p14="http://schemas.microsoft.com/office/powerpoint/2010/main" val="28049753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377" rtl="0" eaLnBrk="1" latinLnBrk="1" hangingPunct="1">
        <a:lnSpc>
          <a:spcPct val="90000"/>
        </a:lnSpc>
        <a:spcBef>
          <a:spcPct val="0"/>
        </a:spcBef>
        <a:buNone/>
        <a:defRPr sz="3600" kern="1200">
          <a:solidFill>
            <a:schemeClr val="tx1"/>
          </a:solidFill>
          <a:latin typeface="+mn-lt"/>
          <a:ea typeface="+mn-ea"/>
          <a:cs typeface="+mj-cs"/>
        </a:defRPr>
      </a:lvl1pPr>
    </p:titleStyle>
    <p:bodyStyle>
      <a:lvl1pPr marL="228594" indent="-228594" algn="l" defTabSz="914377" rtl="0" eaLnBrk="1" latinLnBrk="1"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1" hangingPunct="1">
        <a:lnSpc>
          <a:spcPct val="10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1"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1"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1"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s://kubernetes.io/docs/tasks/configure-pod-container/assign-cpu-resource/"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kubernetes.io/docs/tasks/administer-cluster/topology-manag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builders.intel.com/docs/networkbuilders/cpu-pin-and-isolation-in-kubernetes-app-note.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uilders.intel.com/docs/networkbuilders/cpu-pin-and-isolation-in-kubernetes-app-note.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trex-tgn.cisco.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hyperlink" Target="https://trex-tgn.cisco.com/trex/doc/"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FCCE96-4709-7B4C-96A2-002E174E0A88}"/>
              </a:ext>
            </a:extLst>
          </p:cNvPr>
          <p:cNvSpPr>
            <a:spLocks noGrp="1"/>
          </p:cNvSpPr>
          <p:nvPr>
            <p:ph type="ctrTitle"/>
          </p:nvPr>
        </p:nvSpPr>
        <p:spPr/>
        <p:txBody>
          <a:bodyPr/>
          <a:lstStyle/>
          <a:p>
            <a:r>
              <a:rPr kumimoji="1" lang="en-US" altLang="ko-KR" dirty="0"/>
              <a:t>Container Networking Benchmarking</a:t>
            </a:r>
            <a:endParaRPr kumimoji="1" lang="ko-KR" altLang="en-US" dirty="0"/>
          </a:p>
        </p:txBody>
      </p:sp>
      <p:sp>
        <p:nvSpPr>
          <p:cNvPr id="3" name="부제목 2">
            <a:extLst>
              <a:ext uri="{FF2B5EF4-FFF2-40B4-BE49-F238E27FC236}">
                <a16:creationId xmlns:a16="http://schemas.microsoft.com/office/drawing/2014/main" id="{55A5C712-08BC-9D49-A162-83C4EE7AD938}"/>
              </a:ext>
            </a:extLst>
          </p:cNvPr>
          <p:cNvSpPr>
            <a:spLocks noGrp="1"/>
          </p:cNvSpPr>
          <p:nvPr>
            <p:ph type="subTitle" idx="1"/>
          </p:nvPr>
        </p:nvSpPr>
        <p:spPr/>
        <p:txBody>
          <a:bodyPr/>
          <a:lstStyle/>
          <a:p>
            <a:r>
              <a:rPr kumimoji="1" lang="en-US" altLang="ko-KR" dirty="0"/>
              <a:t>IETF 106 Hackathon Plan</a:t>
            </a:r>
          </a:p>
        </p:txBody>
      </p:sp>
    </p:spTree>
    <p:extLst>
      <p:ext uri="{BB962C8B-B14F-4D97-AF65-F5344CB8AC3E}">
        <p14:creationId xmlns:p14="http://schemas.microsoft.com/office/powerpoint/2010/main" val="4099345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44E8BE-40C0-814A-B0B8-C7EA2D64232A}"/>
              </a:ext>
            </a:extLst>
          </p:cNvPr>
          <p:cNvSpPr>
            <a:spLocks noGrp="1"/>
          </p:cNvSpPr>
          <p:nvPr>
            <p:ph type="title"/>
          </p:nvPr>
        </p:nvSpPr>
        <p:spPr/>
        <p:txBody>
          <a:bodyPr/>
          <a:lstStyle/>
          <a:p>
            <a:r>
              <a:rPr kumimoji="1" lang="en-US" altLang="ko-KR" dirty="0"/>
              <a:t>NUMA – Network Performance Impacts</a:t>
            </a:r>
            <a:endParaRPr kumimoji="1" lang="ko-KR" altLang="en-US" dirty="0"/>
          </a:p>
        </p:txBody>
      </p:sp>
      <p:sp>
        <p:nvSpPr>
          <p:cNvPr id="3" name="내용 개체 틀 2">
            <a:extLst>
              <a:ext uri="{FF2B5EF4-FFF2-40B4-BE49-F238E27FC236}">
                <a16:creationId xmlns:a16="http://schemas.microsoft.com/office/drawing/2014/main" id="{BAF43188-52F4-1E47-9762-CA74BC830AF1}"/>
              </a:ext>
            </a:extLst>
          </p:cNvPr>
          <p:cNvSpPr>
            <a:spLocks noGrp="1"/>
          </p:cNvSpPr>
          <p:nvPr>
            <p:ph idx="1"/>
          </p:nvPr>
        </p:nvSpPr>
        <p:spPr/>
        <p:txBody>
          <a:bodyPr/>
          <a:lstStyle/>
          <a:p>
            <a:r>
              <a:rPr kumimoji="1" lang="en-US" altLang="ko-KR" dirty="0"/>
              <a:t>NUMA locality is not limited to CPU and memory only, and It also applies to I/O devices such as </a:t>
            </a:r>
            <a:r>
              <a:rPr kumimoji="1" lang="en-US" altLang="ko-KR" b="1" dirty="0"/>
              <a:t>network</a:t>
            </a:r>
            <a:r>
              <a:rPr kumimoji="1" lang="en-US" altLang="ko-KR" dirty="0"/>
              <a:t> and storage devices</a:t>
            </a:r>
          </a:p>
          <a:p>
            <a:pPr lvl="1"/>
            <a:r>
              <a:rPr kumimoji="1" lang="en-US" altLang="ko-KR" dirty="0"/>
              <a:t>the PCIe slots (on which the devices are connected) also have locality to NUMA nodes through the interconnection bus</a:t>
            </a:r>
            <a:endParaRPr kumimoji="1" lang="ko-KR" altLang="en-US" dirty="0"/>
          </a:p>
        </p:txBody>
      </p:sp>
      <p:pic>
        <p:nvPicPr>
          <p:cNvPr id="5" name="그림 4">
            <a:extLst>
              <a:ext uri="{FF2B5EF4-FFF2-40B4-BE49-F238E27FC236}">
                <a16:creationId xmlns:a16="http://schemas.microsoft.com/office/drawing/2014/main" id="{7B25F8E0-1AED-C748-8A7F-33B6D36D3F24}"/>
              </a:ext>
            </a:extLst>
          </p:cNvPr>
          <p:cNvPicPr>
            <a:picLocks noChangeAspect="1"/>
          </p:cNvPicPr>
          <p:nvPr/>
        </p:nvPicPr>
        <p:blipFill>
          <a:blip r:embed="rId2"/>
          <a:stretch>
            <a:fillRect/>
          </a:stretch>
        </p:blipFill>
        <p:spPr>
          <a:xfrm>
            <a:off x="3652871" y="3100114"/>
            <a:ext cx="4640834" cy="2812161"/>
          </a:xfrm>
          <a:prstGeom prst="rect">
            <a:avLst/>
          </a:prstGeom>
        </p:spPr>
      </p:pic>
      <p:sp>
        <p:nvSpPr>
          <p:cNvPr id="6" name="TextBox 5">
            <a:extLst>
              <a:ext uri="{FF2B5EF4-FFF2-40B4-BE49-F238E27FC236}">
                <a16:creationId xmlns:a16="http://schemas.microsoft.com/office/drawing/2014/main" id="{99F640B9-29F0-BA4A-8D8F-DC5332A0EE11}"/>
              </a:ext>
            </a:extLst>
          </p:cNvPr>
          <p:cNvSpPr txBox="1"/>
          <p:nvPr/>
        </p:nvSpPr>
        <p:spPr>
          <a:xfrm>
            <a:off x="8409102" y="5912275"/>
            <a:ext cx="2829301" cy="276999"/>
          </a:xfrm>
          <a:prstGeom prst="rect">
            <a:avLst/>
          </a:prstGeom>
          <a:noFill/>
        </p:spPr>
        <p:txBody>
          <a:bodyPr wrap="none" rtlCol="0">
            <a:spAutoFit/>
          </a:bodyPr>
          <a:lstStyle/>
          <a:p>
            <a:r>
              <a:rPr kumimoji="1" lang="en-US" altLang="ko-KR" sz="1200" dirty="0"/>
              <a:t>IMC: Independent Memory Controller</a:t>
            </a:r>
            <a:endParaRPr kumimoji="1" lang="ko-KR" altLang="en-US" sz="1200" dirty="0"/>
          </a:p>
        </p:txBody>
      </p:sp>
      <p:sp>
        <p:nvSpPr>
          <p:cNvPr id="7" name="TextBox 6">
            <a:extLst>
              <a:ext uri="{FF2B5EF4-FFF2-40B4-BE49-F238E27FC236}">
                <a16:creationId xmlns:a16="http://schemas.microsoft.com/office/drawing/2014/main" id="{4C017BCA-8ED7-6348-9349-1ED0A277B561}"/>
              </a:ext>
            </a:extLst>
          </p:cNvPr>
          <p:cNvSpPr txBox="1"/>
          <p:nvPr/>
        </p:nvSpPr>
        <p:spPr>
          <a:xfrm>
            <a:off x="8409102" y="6189274"/>
            <a:ext cx="2202078" cy="276999"/>
          </a:xfrm>
          <a:prstGeom prst="rect">
            <a:avLst/>
          </a:prstGeom>
          <a:noFill/>
        </p:spPr>
        <p:txBody>
          <a:bodyPr wrap="none" rtlCol="0">
            <a:spAutoFit/>
          </a:bodyPr>
          <a:lstStyle/>
          <a:p>
            <a:r>
              <a:rPr kumimoji="1" lang="en-US" altLang="ko-KR" sz="1200" dirty="0"/>
              <a:t>QPI: Quick Path Interconnect</a:t>
            </a:r>
            <a:endParaRPr kumimoji="1" lang="ko-KR" altLang="en-US" sz="1200" dirty="0"/>
          </a:p>
        </p:txBody>
      </p:sp>
    </p:spTree>
    <p:extLst>
      <p:ext uri="{BB962C8B-B14F-4D97-AF65-F5344CB8AC3E}">
        <p14:creationId xmlns:p14="http://schemas.microsoft.com/office/powerpoint/2010/main" val="939286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A2D8FC-E670-2847-9918-7FA9DB9CD77D}"/>
              </a:ext>
            </a:extLst>
          </p:cNvPr>
          <p:cNvSpPr>
            <a:spLocks noGrp="1"/>
          </p:cNvSpPr>
          <p:nvPr>
            <p:ph type="title"/>
          </p:nvPr>
        </p:nvSpPr>
        <p:spPr/>
        <p:txBody>
          <a:bodyPr/>
          <a:lstStyle/>
          <a:p>
            <a:r>
              <a:rPr kumimoji="1" lang="en-US" altLang="ko-KR" dirty="0"/>
              <a:t>NUMA – Network Performance Impacts</a:t>
            </a:r>
            <a:endParaRPr kumimoji="1" lang="ko-KR" altLang="en-US" dirty="0"/>
          </a:p>
        </p:txBody>
      </p:sp>
      <p:sp>
        <p:nvSpPr>
          <p:cNvPr id="3" name="내용 개체 틀 2">
            <a:extLst>
              <a:ext uri="{FF2B5EF4-FFF2-40B4-BE49-F238E27FC236}">
                <a16:creationId xmlns:a16="http://schemas.microsoft.com/office/drawing/2014/main" id="{932BF374-6CED-BA4D-BDC8-50B804739A76}"/>
              </a:ext>
            </a:extLst>
          </p:cNvPr>
          <p:cNvSpPr>
            <a:spLocks noGrp="1"/>
          </p:cNvSpPr>
          <p:nvPr>
            <p:ph idx="1"/>
          </p:nvPr>
        </p:nvSpPr>
        <p:spPr>
          <a:xfrm>
            <a:off x="838200" y="1403594"/>
            <a:ext cx="10515600" cy="4686386"/>
          </a:xfrm>
        </p:spPr>
        <p:txBody>
          <a:bodyPr>
            <a:normAutofit lnSpcReduction="10000"/>
          </a:bodyPr>
          <a:lstStyle/>
          <a:p>
            <a:r>
              <a:rPr kumimoji="1" lang="en-US" altLang="ko-KR" sz="2400" dirty="0"/>
              <a:t>VM-based Infrastructure</a:t>
            </a:r>
          </a:p>
          <a:p>
            <a:pPr lvl="1"/>
            <a:r>
              <a:rPr kumimoji="1" lang="en-US" altLang="ko-KR" sz="2000" dirty="0"/>
              <a:t>Hypervisor virtualizes physical CPU to vCPU</a:t>
            </a:r>
          </a:p>
          <a:p>
            <a:pPr lvl="1"/>
            <a:r>
              <a:rPr kumimoji="1" lang="en-US" altLang="ko-KR" sz="2000" dirty="0"/>
              <a:t>vCPUs are mapped to VM cores</a:t>
            </a:r>
          </a:p>
          <a:p>
            <a:pPr lvl="1"/>
            <a:r>
              <a:rPr kumimoji="1" lang="en-US" altLang="ko-KR" sz="2000" dirty="0"/>
              <a:t>With NUMA, VM cores select vCPUs from</a:t>
            </a:r>
            <a:br>
              <a:rPr kumimoji="1" lang="en-US" altLang="ko-KR" sz="2000" dirty="0"/>
            </a:br>
            <a:r>
              <a:rPr kumimoji="1" lang="en-US" altLang="ko-KR" sz="2000" dirty="0"/>
              <a:t>the same NUMA node</a:t>
            </a:r>
          </a:p>
          <a:p>
            <a:r>
              <a:rPr kumimoji="1" lang="en-US" altLang="ko-KR" sz="2400" dirty="0"/>
              <a:t>Containerized Infrastructure</a:t>
            </a:r>
          </a:p>
          <a:p>
            <a:pPr lvl="1"/>
            <a:r>
              <a:rPr kumimoji="1" lang="en-US" altLang="ko-KR" sz="2000" dirty="0"/>
              <a:t>CPU resources are allocated to</a:t>
            </a:r>
            <a:br>
              <a:rPr kumimoji="1" lang="en-US" altLang="ko-KR" sz="2000" dirty="0"/>
            </a:br>
            <a:r>
              <a:rPr kumimoji="1" lang="en-US" altLang="ko-KR" sz="2000" dirty="0"/>
              <a:t>container without virtualization</a:t>
            </a:r>
          </a:p>
          <a:p>
            <a:pPr lvl="1"/>
            <a:r>
              <a:rPr kumimoji="1" lang="en-US" altLang="ko-KR" sz="2000" dirty="0"/>
              <a:t>Improving performance for accessing</a:t>
            </a:r>
            <a:br>
              <a:rPr kumimoji="1" lang="en-US" altLang="ko-KR" sz="2000" dirty="0"/>
            </a:br>
            <a:r>
              <a:rPr kumimoji="1" lang="en-US" altLang="ko-KR" sz="2000" dirty="0"/>
              <a:t>physical CPU process</a:t>
            </a:r>
          </a:p>
          <a:p>
            <a:r>
              <a:rPr kumimoji="1" lang="en-US" altLang="ko-KR" sz="2400" dirty="0"/>
              <a:t>Improving CPU access performance</a:t>
            </a:r>
            <a:br>
              <a:rPr kumimoji="1" lang="en-US" altLang="ko-KR" sz="2400" dirty="0"/>
            </a:br>
            <a:r>
              <a:rPr kumimoji="1" lang="en-US" altLang="ko-KR" sz="2400" dirty="0"/>
              <a:t>may effect to networking</a:t>
            </a:r>
            <a:br>
              <a:rPr kumimoji="1" lang="en-US" altLang="ko-KR" sz="2400" dirty="0"/>
            </a:br>
            <a:r>
              <a:rPr kumimoji="1" lang="en-US" altLang="ko-KR" sz="2400" dirty="0"/>
              <a:t>performance </a:t>
            </a:r>
          </a:p>
        </p:txBody>
      </p:sp>
      <p:pic>
        <p:nvPicPr>
          <p:cNvPr id="64" name="그림 63">
            <a:extLst>
              <a:ext uri="{FF2B5EF4-FFF2-40B4-BE49-F238E27FC236}">
                <a16:creationId xmlns:a16="http://schemas.microsoft.com/office/drawing/2014/main" id="{7F10924F-6B52-8E43-A46B-68B3A3325A40}"/>
              </a:ext>
            </a:extLst>
          </p:cNvPr>
          <p:cNvPicPr>
            <a:picLocks noChangeAspect="1"/>
          </p:cNvPicPr>
          <p:nvPr/>
        </p:nvPicPr>
        <p:blipFill>
          <a:blip r:embed="rId2"/>
          <a:stretch>
            <a:fillRect/>
          </a:stretch>
        </p:blipFill>
        <p:spPr>
          <a:xfrm>
            <a:off x="6096000" y="1556107"/>
            <a:ext cx="5877686" cy="4799475"/>
          </a:xfrm>
          <a:prstGeom prst="rect">
            <a:avLst/>
          </a:prstGeom>
        </p:spPr>
      </p:pic>
    </p:spTree>
    <p:extLst>
      <p:ext uri="{BB962C8B-B14F-4D97-AF65-F5344CB8AC3E}">
        <p14:creationId xmlns:p14="http://schemas.microsoft.com/office/powerpoint/2010/main" val="1337582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1C8FDD-F372-BA43-8AFF-66C5F1E67FA1}"/>
              </a:ext>
            </a:extLst>
          </p:cNvPr>
          <p:cNvSpPr>
            <a:spLocks noGrp="1"/>
          </p:cNvSpPr>
          <p:nvPr>
            <p:ph type="title"/>
          </p:nvPr>
        </p:nvSpPr>
        <p:spPr/>
        <p:txBody>
          <a:bodyPr/>
          <a:lstStyle/>
          <a:p>
            <a:r>
              <a:rPr kumimoji="1" lang="en-US" altLang="ko-KR" dirty="0"/>
              <a:t>NUMA – Network Performance Impacts</a:t>
            </a:r>
            <a:endParaRPr kumimoji="1" lang="ko-KR" altLang="en-US" dirty="0"/>
          </a:p>
        </p:txBody>
      </p:sp>
      <p:sp>
        <p:nvSpPr>
          <p:cNvPr id="3" name="내용 개체 틀 2">
            <a:extLst>
              <a:ext uri="{FF2B5EF4-FFF2-40B4-BE49-F238E27FC236}">
                <a16:creationId xmlns:a16="http://schemas.microsoft.com/office/drawing/2014/main" id="{D46458C4-7AA0-214C-B233-0067EB95FC78}"/>
              </a:ext>
            </a:extLst>
          </p:cNvPr>
          <p:cNvSpPr>
            <a:spLocks noGrp="1"/>
          </p:cNvSpPr>
          <p:nvPr>
            <p:ph idx="1"/>
          </p:nvPr>
        </p:nvSpPr>
        <p:spPr/>
        <p:txBody>
          <a:bodyPr>
            <a:normAutofit/>
          </a:bodyPr>
          <a:lstStyle/>
          <a:p>
            <a:r>
              <a:rPr kumimoji="1" lang="en-US" altLang="ko-KR" sz="2400" dirty="0"/>
              <a:t>In VM-based architecture(OpenStack), Hypervisor has awareness of NUMA nodes and customizes VM NUMA placement policies</a:t>
            </a:r>
          </a:p>
          <a:p>
            <a:pPr lvl="1"/>
            <a:r>
              <a:rPr kumimoji="1" lang="en-US" altLang="ko-KR" sz="2000" dirty="0" err="1"/>
              <a:t>Libvert</a:t>
            </a:r>
            <a:r>
              <a:rPr kumimoji="1" lang="en-US" altLang="ko-KR" sz="2000" dirty="0"/>
              <a:t>/KVM and Hyper-V support NUMA awareness function</a:t>
            </a:r>
          </a:p>
          <a:p>
            <a:pPr lvl="1"/>
            <a:r>
              <a:rPr kumimoji="1" lang="en-US" altLang="ko-KR" sz="2000" dirty="0"/>
              <a:t>Restrict an instance's vCPUs to a single host NUMA node</a:t>
            </a:r>
          </a:p>
          <a:p>
            <a:pPr lvl="2"/>
            <a:r>
              <a:rPr lang="en-US" altLang="ko-KR" sz="1600" dirty="0" err="1"/>
              <a:t>hw:numa_nodes</a:t>
            </a:r>
            <a:r>
              <a:rPr lang="en-US" altLang="ko-KR" dirty="0"/>
              <a:t>, </a:t>
            </a:r>
            <a:r>
              <a:rPr lang="en-US" altLang="ko-KR" sz="1600" dirty="0" err="1"/>
              <a:t>hw:numa_cpus.N</a:t>
            </a:r>
            <a:r>
              <a:rPr lang="en-US" altLang="ko-KR" dirty="0"/>
              <a:t> and </a:t>
            </a:r>
            <a:r>
              <a:rPr lang="en-US" altLang="ko-KR" sz="1600" dirty="0" err="1"/>
              <a:t>hw:num_mem.N</a:t>
            </a:r>
            <a:r>
              <a:rPr lang="en-US" altLang="ko-KR" dirty="0"/>
              <a:t>,</a:t>
            </a:r>
            <a:endParaRPr kumimoji="1" lang="en-US" altLang="ko-KR" sz="1600" dirty="0"/>
          </a:p>
          <a:p>
            <a:pPr lvl="1"/>
            <a:r>
              <a:rPr kumimoji="1" lang="en-US" altLang="ko-KR" sz="2000" dirty="0"/>
              <a:t>Customizing instance CPU pinning policies</a:t>
            </a:r>
          </a:p>
          <a:p>
            <a:pPr lvl="2"/>
            <a:r>
              <a:rPr lang="en-US" altLang="ko-KR" sz="1600" dirty="0" err="1"/>
              <a:t>hw:cpu_policy</a:t>
            </a:r>
            <a:r>
              <a:rPr lang="en-US" altLang="ko-KR" dirty="0"/>
              <a:t> and </a:t>
            </a:r>
            <a:r>
              <a:rPr lang="en-US" altLang="ko-KR" sz="1600" dirty="0" err="1"/>
              <a:t>hw:cpu_thread_policy</a:t>
            </a:r>
            <a:endParaRPr kumimoji="1" lang="en-US" altLang="ko-KR" sz="1600" dirty="0"/>
          </a:p>
          <a:p>
            <a:pPr lvl="1"/>
            <a:r>
              <a:rPr kumimoji="1" lang="en-US" altLang="ko-KR" sz="2000" dirty="0"/>
              <a:t>Customizing instance CPU topologies</a:t>
            </a:r>
          </a:p>
          <a:p>
            <a:pPr lvl="2"/>
            <a:r>
              <a:rPr lang="en-US" altLang="ko-KR" sz="1600" dirty="0" err="1"/>
              <a:t>hw:cpu_sockets</a:t>
            </a:r>
            <a:r>
              <a:rPr lang="en-US" altLang="ko-KR" dirty="0"/>
              <a:t>, </a:t>
            </a:r>
            <a:r>
              <a:rPr lang="en-US" altLang="ko-KR" sz="1600" dirty="0" err="1"/>
              <a:t>hw:cpu_cores</a:t>
            </a:r>
            <a:r>
              <a:rPr lang="en-US" altLang="ko-KR" dirty="0"/>
              <a:t> and </a:t>
            </a:r>
            <a:r>
              <a:rPr lang="en-US" altLang="ko-KR" sz="1600" dirty="0" err="1"/>
              <a:t>hw:cpu_threads</a:t>
            </a:r>
            <a:endParaRPr kumimoji="1" lang="en-US" altLang="ko-KR" sz="1600" dirty="0"/>
          </a:p>
          <a:p>
            <a:endParaRPr kumimoji="1" lang="en-US" altLang="ko-KR" sz="2400" dirty="0"/>
          </a:p>
        </p:txBody>
      </p:sp>
      <p:pic>
        <p:nvPicPr>
          <p:cNvPr id="5" name="그림 4">
            <a:extLst>
              <a:ext uri="{FF2B5EF4-FFF2-40B4-BE49-F238E27FC236}">
                <a16:creationId xmlns:a16="http://schemas.microsoft.com/office/drawing/2014/main" id="{FC0DD5F4-50E8-0540-8605-C80F2862B481}"/>
              </a:ext>
            </a:extLst>
          </p:cNvPr>
          <p:cNvPicPr>
            <a:picLocks noChangeAspect="1"/>
          </p:cNvPicPr>
          <p:nvPr/>
        </p:nvPicPr>
        <p:blipFill>
          <a:blip r:embed="rId2"/>
          <a:stretch>
            <a:fillRect/>
          </a:stretch>
        </p:blipFill>
        <p:spPr>
          <a:xfrm>
            <a:off x="1221448" y="4816425"/>
            <a:ext cx="5576455" cy="1558636"/>
          </a:xfrm>
          <a:prstGeom prst="rect">
            <a:avLst/>
          </a:prstGeom>
        </p:spPr>
      </p:pic>
      <p:pic>
        <p:nvPicPr>
          <p:cNvPr id="7" name="그림 6">
            <a:extLst>
              <a:ext uri="{FF2B5EF4-FFF2-40B4-BE49-F238E27FC236}">
                <a16:creationId xmlns:a16="http://schemas.microsoft.com/office/drawing/2014/main" id="{3FCB877A-AC6F-7A41-8557-7B98018A807F}"/>
              </a:ext>
            </a:extLst>
          </p:cNvPr>
          <p:cNvPicPr>
            <a:picLocks noChangeAspect="1"/>
          </p:cNvPicPr>
          <p:nvPr/>
        </p:nvPicPr>
        <p:blipFill>
          <a:blip r:embed="rId3"/>
          <a:stretch>
            <a:fillRect/>
          </a:stretch>
        </p:blipFill>
        <p:spPr>
          <a:xfrm>
            <a:off x="7575287" y="4816425"/>
            <a:ext cx="3778513" cy="671735"/>
          </a:xfrm>
          <a:prstGeom prst="rect">
            <a:avLst/>
          </a:prstGeom>
        </p:spPr>
      </p:pic>
      <p:pic>
        <p:nvPicPr>
          <p:cNvPr id="9" name="그림 8">
            <a:extLst>
              <a:ext uri="{FF2B5EF4-FFF2-40B4-BE49-F238E27FC236}">
                <a16:creationId xmlns:a16="http://schemas.microsoft.com/office/drawing/2014/main" id="{8911FB8E-5EBD-5349-BA9A-574480814964}"/>
              </a:ext>
            </a:extLst>
          </p:cNvPr>
          <p:cNvPicPr>
            <a:picLocks noChangeAspect="1"/>
          </p:cNvPicPr>
          <p:nvPr/>
        </p:nvPicPr>
        <p:blipFill>
          <a:blip r:embed="rId4"/>
          <a:stretch>
            <a:fillRect/>
          </a:stretch>
        </p:blipFill>
        <p:spPr>
          <a:xfrm>
            <a:off x="7575287" y="5595743"/>
            <a:ext cx="3778513" cy="790852"/>
          </a:xfrm>
          <a:prstGeom prst="rect">
            <a:avLst/>
          </a:prstGeom>
        </p:spPr>
      </p:pic>
    </p:spTree>
    <p:extLst>
      <p:ext uri="{BB962C8B-B14F-4D97-AF65-F5344CB8AC3E}">
        <p14:creationId xmlns:p14="http://schemas.microsoft.com/office/powerpoint/2010/main" val="1735201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987832-76C5-9F45-A934-8834C56E2D92}"/>
              </a:ext>
            </a:extLst>
          </p:cNvPr>
          <p:cNvSpPr>
            <a:spLocks noGrp="1"/>
          </p:cNvSpPr>
          <p:nvPr>
            <p:ph type="title"/>
          </p:nvPr>
        </p:nvSpPr>
        <p:spPr/>
        <p:txBody>
          <a:bodyPr/>
          <a:lstStyle/>
          <a:p>
            <a:r>
              <a:rPr kumimoji="1" lang="en-US" altLang="ko-KR" dirty="0"/>
              <a:t>NUMA – Network Performance Impacts</a:t>
            </a:r>
            <a:endParaRPr kumimoji="1" lang="ko-KR" altLang="en-US" dirty="0"/>
          </a:p>
        </p:txBody>
      </p:sp>
      <p:sp>
        <p:nvSpPr>
          <p:cNvPr id="3" name="내용 개체 틀 2">
            <a:extLst>
              <a:ext uri="{FF2B5EF4-FFF2-40B4-BE49-F238E27FC236}">
                <a16:creationId xmlns:a16="http://schemas.microsoft.com/office/drawing/2014/main" id="{5F9DC5ED-8FD5-A94A-9C52-65BB0EC413E7}"/>
              </a:ext>
            </a:extLst>
          </p:cNvPr>
          <p:cNvSpPr>
            <a:spLocks noGrp="1"/>
          </p:cNvSpPr>
          <p:nvPr>
            <p:ph idx="1"/>
          </p:nvPr>
        </p:nvSpPr>
        <p:spPr/>
        <p:txBody>
          <a:bodyPr>
            <a:normAutofit/>
          </a:bodyPr>
          <a:lstStyle/>
          <a:p>
            <a:r>
              <a:rPr kumimoji="1" lang="en-US" altLang="ko-KR" sz="2400" dirty="0"/>
              <a:t>You can specify CPU request or limit for a container, or not.</a:t>
            </a:r>
          </a:p>
          <a:p>
            <a:pPr lvl="1"/>
            <a:r>
              <a:rPr kumimoji="1" lang="en-US" altLang="ko-KR" sz="2000" dirty="0"/>
              <a:t>If you do not specify a CPU limit,</a:t>
            </a:r>
          </a:p>
          <a:p>
            <a:pPr lvl="2"/>
            <a:r>
              <a:rPr kumimoji="1" lang="en-US" altLang="ko-KR" sz="1600" dirty="0"/>
              <a:t>The Container has no upper bound on the CPU resources it can use</a:t>
            </a:r>
          </a:p>
          <a:p>
            <a:pPr lvl="2"/>
            <a:r>
              <a:rPr kumimoji="1" lang="en-US" altLang="ko-KR" sz="1600" dirty="0"/>
              <a:t>The Container is running in a namespace that has a default CPU limit, and the Container is automatically assigned the default limit</a:t>
            </a:r>
            <a:endParaRPr kumimoji="1" lang="en-US" altLang="ko-KR" sz="2000" dirty="0"/>
          </a:p>
          <a:p>
            <a:r>
              <a:rPr kumimoji="1" lang="en-US" altLang="ko-KR" sz="2400" dirty="0"/>
              <a:t>Specify a CPU request and a CPU limit</a:t>
            </a:r>
          </a:p>
          <a:p>
            <a:pPr lvl="1"/>
            <a:r>
              <a:rPr kumimoji="1" lang="en-US" altLang="ko-KR" sz="2000" dirty="0"/>
              <a:t>The CPU request for a Pod is the sum of the CPU requests for all the Containers in the Pod</a:t>
            </a:r>
          </a:p>
          <a:p>
            <a:pPr lvl="1"/>
            <a:r>
              <a:rPr kumimoji="1" lang="en-US" altLang="ko-KR" sz="2000" dirty="0"/>
              <a:t>Pod scheduling is based on requests</a:t>
            </a:r>
          </a:p>
          <a:p>
            <a:pPr lvl="2"/>
            <a:r>
              <a:rPr kumimoji="1" lang="en-US" altLang="ko-KR" sz="1600" dirty="0"/>
              <a:t>A Pod is scheduled to run on a Node only if the Node has enough</a:t>
            </a:r>
            <a:br>
              <a:rPr kumimoji="1" lang="en-US" altLang="ko-KR" sz="1600" dirty="0"/>
            </a:br>
            <a:r>
              <a:rPr kumimoji="1" lang="en-US" altLang="ko-KR" sz="1600" dirty="0"/>
              <a:t>CPU resources available to satisfy the Pod CPU request</a:t>
            </a:r>
          </a:p>
          <a:p>
            <a:pPr lvl="2"/>
            <a:r>
              <a:rPr kumimoji="1" lang="en-US" altLang="ko-KR" sz="1600" dirty="0"/>
              <a:t>CPU is always requested as an absolute quantity, never as a relative quantity</a:t>
            </a:r>
          </a:p>
          <a:p>
            <a:pPr lvl="2"/>
            <a:r>
              <a:rPr kumimoji="1" lang="en-US" altLang="ko-KR" sz="1600" dirty="0"/>
              <a:t>Fractional values are allowed (e.g. 0.5 CPU, 100m CPU)</a:t>
            </a:r>
          </a:p>
        </p:txBody>
      </p:sp>
      <p:pic>
        <p:nvPicPr>
          <p:cNvPr id="5" name="그림 4">
            <a:extLst>
              <a:ext uri="{FF2B5EF4-FFF2-40B4-BE49-F238E27FC236}">
                <a16:creationId xmlns:a16="http://schemas.microsoft.com/office/drawing/2014/main" id="{FF071B38-6AD4-9F41-9FD5-1472E12CF402}"/>
              </a:ext>
            </a:extLst>
          </p:cNvPr>
          <p:cNvPicPr>
            <a:picLocks noChangeAspect="1"/>
          </p:cNvPicPr>
          <p:nvPr/>
        </p:nvPicPr>
        <p:blipFill>
          <a:blip r:embed="rId2"/>
          <a:stretch>
            <a:fillRect/>
          </a:stretch>
        </p:blipFill>
        <p:spPr>
          <a:xfrm>
            <a:off x="8903768" y="3937568"/>
            <a:ext cx="2286854" cy="2594395"/>
          </a:xfrm>
          <a:prstGeom prst="rect">
            <a:avLst/>
          </a:prstGeom>
        </p:spPr>
      </p:pic>
      <p:sp>
        <p:nvSpPr>
          <p:cNvPr id="6" name="직사각형 5">
            <a:extLst>
              <a:ext uri="{FF2B5EF4-FFF2-40B4-BE49-F238E27FC236}">
                <a16:creationId xmlns:a16="http://schemas.microsoft.com/office/drawing/2014/main" id="{09FFE8B8-3B5A-BB4E-8823-0CF74744D7E1}"/>
              </a:ext>
            </a:extLst>
          </p:cNvPr>
          <p:cNvSpPr/>
          <p:nvPr/>
        </p:nvSpPr>
        <p:spPr>
          <a:xfrm>
            <a:off x="1362462" y="6311900"/>
            <a:ext cx="8160471" cy="307777"/>
          </a:xfrm>
          <a:prstGeom prst="rect">
            <a:avLst/>
          </a:prstGeom>
        </p:spPr>
        <p:txBody>
          <a:bodyPr wrap="square">
            <a:spAutoFit/>
          </a:bodyPr>
          <a:lstStyle/>
          <a:p>
            <a:r>
              <a:rPr lang="ko-KR" altLang="en-US" sz="1400" dirty="0">
                <a:hlinkClick r:id="rId3"/>
              </a:rPr>
              <a:t>https://kubernetes.io/docs/tasks/configure-pod-container/assign-cpu-resource/</a:t>
            </a:r>
            <a:r>
              <a:rPr lang="en-US" altLang="ko-KR" sz="1400" dirty="0"/>
              <a:t> </a:t>
            </a:r>
            <a:endParaRPr lang="ko-KR" altLang="en-US" sz="1400" dirty="0"/>
          </a:p>
        </p:txBody>
      </p:sp>
    </p:spTree>
    <p:extLst>
      <p:ext uri="{BB962C8B-B14F-4D97-AF65-F5344CB8AC3E}">
        <p14:creationId xmlns:p14="http://schemas.microsoft.com/office/powerpoint/2010/main" val="2356127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987832-76C5-9F45-A934-8834C56E2D92}"/>
              </a:ext>
            </a:extLst>
          </p:cNvPr>
          <p:cNvSpPr>
            <a:spLocks noGrp="1"/>
          </p:cNvSpPr>
          <p:nvPr>
            <p:ph type="title"/>
          </p:nvPr>
        </p:nvSpPr>
        <p:spPr/>
        <p:txBody>
          <a:bodyPr/>
          <a:lstStyle/>
          <a:p>
            <a:r>
              <a:rPr kumimoji="1" lang="en-US" altLang="ko-KR" dirty="0"/>
              <a:t>NUMA – Network Performance Impacts</a:t>
            </a:r>
            <a:endParaRPr kumimoji="1" lang="ko-KR" altLang="en-US" dirty="0"/>
          </a:p>
        </p:txBody>
      </p:sp>
      <p:sp>
        <p:nvSpPr>
          <p:cNvPr id="3" name="내용 개체 틀 2">
            <a:extLst>
              <a:ext uri="{FF2B5EF4-FFF2-40B4-BE49-F238E27FC236}">
                <a16:creationId xmlns:a16="http://schemas.microsoft.com/office/drawing/2014/main" id="{5F9DC5ED-8FD5-A94A-9C52-65BB0EC413E7}"/>
              </a:ext>
            </a:extLst>
          </p:cNvPr>
          <p:cNvSpPr>
            <a:spLocks noGrp="1"/>
          </p:cNvSpPr>
          <p:nvPr>
            <p:ph idx="1"/>
          </p:nvPr>
        </p:nvSpPr>
        <p:spPr>
          <a:xfrm>
            <a:off x="838200" y="1374230"/>
            <a:ext cx="10515600" cy="5206771"/>
          </a:xfrm>
        </p:spPr>
        <p:txBody>
          <a:bodyPr>
            <a:normAutofit fontScale="92500" lnSpcReduction="10000"/>
          </a:bodyPr>
          <a:lstStyle/>
          <a:p>
            <a:r>
              <a:rPr kumimoji="1" lang="en-US" altLang="ko-KR" sz="2400" dirty="0"/>
              <a:t>In the Containerized infrastructure(Kubernetes), Pod can be optionally specified how much CPU and memory (RAM) each Container needs</a:t>
            </a:r>
          </a:p>
          <a:p>
            <a:pPr lvl="1"/>
            <a:r>
              <a:rPr kumimoji="1" lang="en-US" altLang="ko-KR" sz="2000" dirty="0"/>
              <a:t>Limits and requests for CPU resources are measured in </a:t>
            </a:r>
            <a:r>
              <a:rPr kumimoji="1" lang="en-US" altLang="ko-KR" sz="2000" dirty="0" err="1"/>
              <a:t>cpu</a:t>
            </a:r>
            <a:r>
              <a:rPr kumimoji="1" lang="en-US" altLang="ko-KR" sz="2000" dirty="0"/>
              <a:t> units.</a:t>
            </a:r>
          </a:p>
          <a:p>
            <a:pPr lvl="1"/>
            <a:r>
              <a:rPr kumimoji="1" lang="en-US" altLang="ko-KR" sz="2000" dirty="0"/>
              <a:t>Topology Manager in Kubernetes (v.1.16)</a:t>
            </a:r>
          </a:p>
          <a:p>
            <a:pPr lvl="2"/>
            <a:r>
              <a:rPr kumimoji="1" lang="en-US" altLang="ko-KR" sz="1600" dirty="0"/>
              <a:t>Topology Manager stores the preferred NUMA Node affinity for that container</a:t>
            </a:r>
          </a:p>
          <a:p>
            <a:pPr lvl="2"/>
            <a:r>
              <a:rPr kumimoji="1" lang="en-US" altLang="ko-KR" sz="1600" dirty="0"/>
              <a:t>Topology Manager supports four allocation policies</a:t>
            </a:r>
          </a:p>
          <a:p>
            <a:pPr lvl="3"/>
            <a:r>
              <a:rPr kumimoji="1" lang="en-US" altLang="ko-KR" sz="1400" dirty="0"/>
              <a:t>None(Default)</a:t>
            </a:r>
          </a:p>
          <a:p>
            <a:pPr lvl="3"/>
            <a:r>
              <a:rPr kumimoji="1" lang="en-US" altLang="ko-KR" sz="1400" dirty="0"/>
              <a:t>Best-effort : If the affinity is not preferred, Topology Manager will store this and admit the pod to the node anyway</a:t>
            </a:r>
          </a:p>
          <a:p>
            <a:pPr lvl="3"/>
            <a:r>
              <a:rPr kumimoji="1" lang="en-US" altLang="ko-KR" sz="1400" dirty="0"/>
              <a:t>Restricted : If the affinity is not preferred, Topology Manager will reject this pod from the node</a:t>
            </a:r>
          </a:p>
          <a:p>
            <a:pPr lvl="3"/>
            <a:r>
              <a:rPr kumimoji="1" lang="en-US" altLang="ko-KR" sz="1400" dirty="0"/>
              <a:t>single-</a:t>
            </a:r>
            <a:r>
              <a:rPr kumimoji="1" lang="en-US" altLang="ko-KR" sz="1400" dirty="0" err="1"/>
              <a:t>numa</a:t>
            </a:r>
            <a:r>
              <a:rPr kumimoji="1" lang="en-US" altLang="ko-KR" sz="1400" dirty="0"/>
              <a:t>-node : Topology Manager determines if a single NUMA Node affinity is possible</a:t>
            </a:r>
          </a:p>
          <a:p>
            <a:pPr lvl="4"/>
            <a:r>
              <a:rPr kumimoji="1" lang="en-US" altLang="ko-KR" sz="1400" dirty="0"/>
              <a:t>If, however, this is not possible then the Topology Manager will reject the pod from the node</a:t>
            </a:r>
          </a:p>
          <a:p>
            <a:pPr lvl="1"/>
            <a:r>
              <a:rPr kumimoji="1" lang="en-US" altLang="ko-KR" sz="2000" dirty="0"/>
              <a:t>However, until now, it is not possible to allocate specific NUMA node to Pod(Container) as similar as VM-based infrastructure</a:t>
            </a:r>
          </a:p>
          <a:p>
            <a:pPr lvl="1"/>
            <a:r>
              <a:rPr lang="en-US" altLang="ko-KR" sz="2000" dirty="0">
                <a:solidFill>
                  <a:srgbClr val="FF0000"/>
                </a:solidFill>
              </a:rPr>
              <a:t>“Instantiation of C-VNFs is somewhat non-deterministic and apparently NUMA-Node agnostic, which is one way of saying that performance will likely vary whenever this instantiation is performed..”</a:t>
            </a:r>
            <a:endParaRPr kumimoji="1" lang="en-US" altLang="ko-KR" sz="2000" dirty="0">
              <a:solidFill>
                <a:srgbClr val="FF0000"/>
              </a:solidFill>
            </a:endParaRPr>
          </a:p>
        </p:txBody>
      </p:sp>
      <p:sp>
        <p:nvSpPr>
          <p:cNvPr id="8" name="직사각형 7">
            <a:extLst>
              <a:ext uri="{FF2B5EF4-FFF2-40B4-BE49-F238E27FC236}">
                <a16:creationId xmlns:a16="http://schemas.microsoft.com/office/drawing/2014/main" id="{637E718D-AE26-BB49-ACD1-E45758E07790}"/>
              </a:ext>
            </a:extLst>
          </p:cNvPr>
          <p:cNvSpPr/>
          <p:nvPr/>
        </p:nvSpPr>
        <p:spPr>
          <a:xfrm>
            <a:off x="7082672" y="6304002"/>
            <a:ext cx="8305800" cy="276999"/>
          </a:xfrm>
          <a:prstGeom prst="rect">
            <a:avLst/>
          </a:prstGeom>
        </p:spPr>
        <p:txBody>
          <a:bodyPr wrap="square">
            <a:spAutoFit/>
          </a:bodyPr>
          <a:lstStyle/>
          <a:p>
            <a:r>
              <a:rPr lang="ko-KR" altLang="en-US" sz="1200" dirty="0">
                <a:hlinkClick r:id="rId2"/>
              </a:rPr>
              <a:t>https://kubernetes.io/docs/tasks/administer-cluster/topology-manager/</a:t>
            </a:r>
            <a:r>
              <a:rPr lang="en-US" altLang="ko-KR" sz="1200" dirty="0"/>
              <a:t> </a:t>
            </a:r>
            <a:endParaRPr lang="ko-KR" altLang="en-US" sz="1200" dirty="0"/>
          </a:p>
        </p:txBody>
      </p:sp>
    </p:spTree>
    <p:extLst>
      <p:ext uri="{BB962C8B-B14F-4D97-AF65-F5344CB8AC3E}">
        <p14:creationId xmlns:p14="http://schemas.microsoft.com/office/powerpoint/2010/main" val="1638151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81080B-D786-FC4B-BEE6-8773DC44F83B}"/>
              </a:ext>
            </a:extLst>
          </p:cNvPr>
          <p:cNvSpPr>
            <a:spLocks noGrp="1"/>
          </p:cNvSpPr>
          <p:nvPr>
            <p:ph type="title"/>
          </p:nvPr>
        </p:nvSpPr>
        <p:spPr/>
        <p:txBody>
          <a:bodyPr/>
          <a:lstStyle/>
          <a:p>
            <a:r>
              <a:rPr kumimoji="1" lang="en-US" altLang="ko-KR" dirty="0"/>
              <a:t>NUMA – Network Performance Impacts</a:t>
            </a:r>
            <a:endParaRPr kumimoji="1" lang="ko-KR" altLang="en-US" dirty="0"/>
          </a:p>
        </p:txBody>
      </p:sp>
      <p:sp>
        <p:nvSpPr>
          <p:cNvPr id="3" name="내용 개체 틀 2">
            <a:extLst>
              <a:ext uri="{FF2B5EF4-FFF2-40B4-BE49-F238E27FC236}">
                <a16:creationId xmlns:a16="http://schemas.microsoft.com/office/drawing/2014/main" id="{51CB7AFE-5698-5848-B4BC-97A2994DEA86}"/>
              </a:ext>
            </a:extLst>
          </p:cNvPr>
          <p:cNvSpPr>
            <a:spLocks noGrp="1"/>
          </p:cNvSpPr>
          <p:nvPr>
            <p:ph idx="1"/>
          </p:nvPr>
        </p:nvSpPr>
        <p:spPr>
          <a:xfrm>
            <a:off x="838200" y="1343304"/>
            <a:ext cx="10515600" cy="4953356"/>
          </a:xfrm>
        </p:spPr>
        <p:txBody>
          <a:bodyPr>
            <a:normAutofit/>
          </a:bodyPr>
          <a:lstStyle/>
          <a:p>
            <a:r>
              <a:rPr kumimoji="1" lang="en-US" altLang="ko-KR" sz="2400" dirty="0"/>
              <a:t>CPU and Memory were the only first class resources managed by Kubernetes</a:t>
            </a:r>
          </a:p>
          <a:p>
            <a:pPr lvl="1"/>
            <a:r>
              <a:rPr kumimoji="1" lang="en-US" altLang="ko-KR" sz="2000" dirty="0"/>
              <a:t>This results in non-deterministic behavior</a:t>
            </a:r>
          </a:p>
          <a:p>
            <a:pPr lvl="1"/>
            <a:r>
              <a:rPr kumimoji="1" lang="en-US" altLang="ko-KR" sz="2000" dirty="0"/>
              <a:t>non-deterministic behavior makes it unsuitable for latency sensitive workloads</a:t>
            </a:r>
          </a:p>
          <a:p>
            <a:r>
              <a:rPr kumimoji="1" lang="en-US" altLang="ko-KR" sz="2400" dirty="0"/>
              <a:t>CPU Manager for Kubernetes* performs a variety of operations to enable core pinning and isolation on a container or a thread level </a:t>
            </a:r>
          </a:p>
          <a:p>
            <a:pPr lvl="1"/>
            <a:r>
              <a:rPr kumimoji="1" lang="en-US" altLang="ko-KR" sz="2000" dirty="0"/>
              <a:t>Discovering the CPU topology of the machine </a:t>
            </a:r>
          </a:p>
          <a:p>
            <a:pPr lvl="1"/>
            <a:r>
              <a:rPr kumimoji="1" lang="en-US" altLang="ko-KR" sz="2000" dirty="0"/>
              <a:t>Advertising the resources available via Kubernetes constructs </a:t>
            </a:r>
          </a:p>
          <a:p>
            <a:pPr lvl="1"/>
            <a:r>
              <a:rPr kumimoji="1" lang="en-US" altLang="ko-KR" sz="2000" dirty="0"/>
              <a:t>Placing workloads according to their requests </a:t>
            </a:r>
          </a:p>
          <a:p>
            <a:pPr lvl="1"/>
            <a:r>
              <a:rPr kumimoji="1" lang="en-US" altLang="ko-KR" sz="2000" dirty="0"/>
              <a:t>Keeping track of the current CPU allocations of the pods, ensuring that an application will receive the requested resources provided they are available </a:t>
            </a:r>
          </a:p>
          <a:p>
            <a:pPr lvl="1"/>
            <a:endParaRPr kumimoji="1" lang="ko-KR" altLang="en-US" sz="2000" dirty="0"/>
          </a:p>
        </p:txBody>
      </p:sp>
      <p:sp>
        <p:nvSpPr>
          <p:cNvPr id="4" name="직사각형 3">
            <a:extLst>
              <a:ext uri="{FF2B5EF4-FFF2-40B4-BE49-F238E27FC236}">
                <a16:creationId xmlns:a16="http://schemas.microsoft.com/office/drawing/2014/main" id="{F08891A8-86AB-8545-941D-21D8A515A58B}"/>
              </a:ext>
            </a:extLst>
          </p:cNvPr>
          <p:cNvSpPr/>
          <p:nvPr/>
        </p:nvSpPr>
        <p:spPr>
          <a:xfrm>
            <a:off x="4028388" y="5988883"/>
            <a:ext cx="8305800" cy="307777"/>
          </a:xfrm>
          <a:prstGeom prst="rect">
            <a:avLst/>
          </a:prstGeom>
        </p:spPr>
        <p:txBody>
          <a:bodyPr wrap="square">
            <a:spAutoFit/>
          </a:bodyPr>
          <a:lstStyle/>
          <a:p>
            <a:r>
              <a:rPr lang="ko-KR" altLang="en-US" sz="1400" dirty="0">
                <a:hlinkClick r:id="rId2"/>
              </a:rPr>
              <a:t>https://builders.intel.com/docs/networkbuilders/cpu-pin-and-isolation-in-kubernetes-app-note.pdf</a:t>
            </a:r>
            <a:r>
              <a:rPr lang="en-US" altLang="ko-KR" sz="1400" dirty="0"/>
              <a:t> </a:t>
            </a:r>
            <a:endParaRPr lang="ko-KR" altLang="en-US" sz="1400" dirty="0"/>
          </a:p>
        </p:txBody>
      </p:sp>
    </p:spTree>
    <p:extLst>
      <p:ext uri="{BB962C8B-B14F-4D97-AF65-F5344CB8AC3E}">
        <p14:creationId xmlns:p14="http://schemas.microsoft.com/office/powerpoint/2010/main" val="4270906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81080B-D786-FC4B-BEE6-8773DC44F83B}"/>
              </a:ext>
            </a:extLst>
          </p:cNvPr>
          <p:cNvSpPr>
            <a:spLocks noGrp="1"/>
          </p:cNvSpPr>
          <p:nvPr>
            <p:ph type="title"/>
          </p:nvPr>
        </p:nvSpPr>
        <p:spPr/>
        <p:txBody>
          <a:bodyPr/>
          <a:lstStyle/>
          <a:p>
            <a:r>
              <a:rPr kumimoji="1" lang="en-US" altLang="ko-KR" dirty="0"/>
              <a:t>NUMA – Network Performance Impacts</a:t>
            </a:r>
            <a:endParaRPr kumimoji="1" lang="ko-KR" altLang="en-US" dirty="0"/>
          </a:p>
        </p:txBody>
      </p:sp>
      <p:sp>
        <p:nvSpPr>
          <p:cNvPr id="3" name="내용 개체 틀 2">
            <a:extLst>
              <a:ext uri="{FF2B5EF4-FFF2-40B4-BE49-F238E27FC236}">
                <a16:creationId xmlns:a16="http://schemas.microsoft.com/office/drawing/2014/main" id="{51CB7AFE-5698-5848-B4BC-97A2994DEA86}"/>
              </a:ext>
            </a:extLst>
          </p:cNvPr>
          <p:cNvSpPr>
            <a:spLocks noGrp="1"/>
          </p:cNvSpPr>
          <p:nvPr>
            <p:ph idx="1"/>
          </p:nvPr>
        </p:nvSpPr>
        <p:spPr>
          <a:xfrm>
            <a:off x="838200" y="1343304"/>
            <a:ext cx="10515600" cy="4953356"/>
          </a:xfrm>
        </p:spPr>
        <p:txBody>
          <a:bodyPr>
            <a:normAutofit/>
          </a:bodyPr>
          <a:lstStyle/>
          <a:p>
            <a:r>
              <a:rPr kumimoji="1" lang="en-US" altLang="ko-KR" sz="2400" dirty="0"/>
              <a:t>CMK – CPU Manager for Kubernetes (by Intel)</a:t>
            </a:r>
          </a:p>
          <a:p>
            <a:pPr lvl="1"/>
            <a:r>
              <a:rPr kumimoji="1" lang="en-US" altLang="ko-KR" sz="2000" dirty="0"/>
              <a:t>CMK was developed prior to the upstream CPU Manager being available, the reason behind doing this was to enable an immediate solution for CPU Pinning and Isolation in Kubernetes for commercial adoption</a:t>
            </a:r>
          </a:p>
          <a:p>
            <a:pPr lvl="2"/>
            <a:r>
              <a:rPr kumimoji="1" lang="en-US" altLang="ko-KR" sz="1600" dirty="0"/>
              <a:t>As this still provides a limited set of features, CPU Manager for Kubernetes* is being maintained until the upstream solution is feature compatible</a:t>
            </a:r>
            <a:endParaRPr kumimoji="1" lang="en-US" altLang="ko-KR" sz="2000" dirty="0"/>
          </a:p>
          <a:p>
            <a:pPr lvl="1"/>
            <a:r>
              <a:rPr kumimoji="1" lang="en-US" altLang="ko-KR" sz="2000" dirty="0"/>
              <a:t>CMK uses a directory of pools to represent the cores available on the system</a:t>
            </a:r>
          </a:p>
          <a:p>
            <a:pPr lvl="2"/>
            <a:r>
              <a:rPr kumimoji="1" lang="en-US" altLang="ko-KR" sz="1600" dirty="0"/>
              <a:t>Exclusive - only a single task may be allocated to a CPU at a time</a:t>
            </a:r>
          </a:p>
          <a:p>
            <a:pPr lvl="2"/>
            <a:r>
              <a:rPr kumimoji="1" lang="en-US" altLang="ko-KR" sz="1600" dirty="0"/>
              <a:t>Shared - multiple processes may be allocated to a CPU</a:t>
            </a:r>
          </a:p>
          <a:p>
            <a:pPr lvl="2"/>
            <a:r>
              <a:rPr kumimoji="1" lang="en-US" altLang="ko-KR" sz="1600" dirty="0"/>
              <a:t>Infra – allocate CPU to host infra functions (OS, ..)</a:t>
            </a:r>
          </a:p>
        </p:txBody>
      </p:sp>
      <p:sp>
        <p:nvSpPr>
          <p:cNvPr id="4" name="직사각형 3">
            <a:extLst>
              <a:ext uri="{FF2B5EF4-FFF2-40B4-BE49-F238E27FC236}">
                <a16:creationId xmlns:a16="http://schemas.microsoft.com/office/drawing/2014/main" id="{F08891A8-86AB-8545-941D-21D8A515A58B}"/>
              </a:ext>
            </a:extLst>
          </p:cNvPr>
          <p:cNvSpPr/>
          <p:nvPr/>
        </p:nvSpPr>
        <p:spPr>
          <a:xfrm>
            <a:off x="4028388" y="5988883"/>
            <a:ext cx="8305800" cy="307777"/>
          </a:xfrm>
          <a:prstGeom prst="rect">
            <a:avLst/>
          </a:prstGeom>
        </p:spPr>
        <p:txBody>
          <a:bodyPr wrap="square">
            <a:spAutoFit/>
          </a:bodyPr>
          <a:lstStyle/>
          <a:p>
            <a:r>
              <a:rPr lang="ko-KR" altLang="en-US" sz="1400" dirty="0">
                <a:hlinkClick r:id="rId2"/>
              </a:rPr>
              <a:t>https://builders.intel.com/docs/networkbuilders/cpu-pin-and-isolation-in-kubernetes-app-note.pdf</a:t>
            </a:r>
            <a:r>
              <a:rPr lang="en-US" altLang="ko-KR" sz="1400" dirty="0"/>
              <a:t> </a:t>
            </a:r>
            <a:endParaRPr lang="ko-KR" altLang="en-US" sz="1400" dirty="0"/>
          </a:p>
        </p:txBody>
      </p:sp>
      <p:pic>
        <p:nvPicPr>
          <p:cNvPr id="6" name="그림 5">
            <a:extLst>
              <a:ext uri="{FF2B5EF4-FFF2-40B4-BE49-F238E27FC236}">
                <a16:creationId xmlns:a16="http://schemas.microsoft.com/office/drawing/2014/main" id="{76388383-9BF4-514F-906F-4378928FD651}"/>
              </a:ext>
            </a:extLst>
          </p:cNvPr>
          <p:cNvPicPr>
            <a:picLocks noChangeAspect="1"/>
          </p:cNvPicPr>
          <p:nvPr/>
        </p:nvPicPr>
        <p:blipFill>
          <a:blip r:embed="rId3"/>
          <a:stretch>
            <a:fillRect/>
          </a:stretch>
        </p:blipFill>
        <p:spPr>
          <a:xfrm>
            <a:off x="6934200" y="4096583"/>
            <a:ext cx="4419600" cy="1892300"/>
          </a:xfrm>
          <a:prstGeom prst="rect">
            <a:avLst/>
          </a:prstGeom>
        </p:spPr>
      </p:pic>
    </p:spTree>
    <p:extLst>
      <p:ext uri="{BB962C8B-B14F-4D97-AF65-F5344CB8AC3E}">
        <p14:creationId xmlns:p14="http://schemas.microsoft.com/office/powerpoint/2010/main" val="3715473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72E361-A71D-674D-8A9B-DDE2D63C1A69}"/>
              </a:ext>
            </a:extLst>
          </p:cNvPr>
          <p:cNvSpPr>
            <a:spLocks noGrp="1"/>
          </p:cNvSpPr>
          <p:nvPr>
            <p:ph type="title"/>
          </p:nvPr>
        </p:nvSpPr>
        <p:spPr/>
        <p:txBody>
          <a:bodyPr/>
          <a:lstStyle/>
          <a:p>
            <a:r>
              <a:rPr kumimoji="1" lang="en-US" altLang="ko-KR" dirty="0"/>
              <a:t>NUMA – Network Performance Impacts</a:t>
            </a:r>
            <a:endParaRPr kumimoji="1" lang="ko-KR" altLang="en-US" dirty="0"/>
          </a:p>
        </p:txBody>
      </p:sp>
      <p:sp>
        <p:nvSpPr>
          <p:cNvPr id="3" name="내용 개체 틀 2">
            <a:extLst>
              <a:ext uri="{FF2B5EF4-FFF2-40B4-BE49-F238E27FC236}">
                <a16:creationId xmlns:a16="http://schemas.microsoft.com/office/drawing/2014/main" id="{622A9590-2F40-7A4A-B41D-820795F8E870}"/>
              </a:ext>
            </a:extLst>
          </p:cNvPr>
          <p:cNvSpPr>
            <a:spLocks noGrp="1"/>
          </p:cNvSpPr>
          <p:nvPr>
            <p:ph idx="1"/>
          </p:nvPr>
        </p:nvSpPr>
        <p:spPr>
          <a:xfrm>
            <a:off x="838200" y="1383496"/>
            <a:ext cx="10515600" cy="4778375"/>
          </a:xfrm>
        </p:spPr>
        <p:txBody>
          <a:bodyPr/>
          <a:lstStyle/>
          <a:p>
            <a:r>
              <a:rPr kumimoji="1" lang="en-US" altLang="ko-KR" dirty="0"/>
              <a:t>Our benchmarking goal</a:t>
            </a:r>
          </a:p>
          <a:p>
            <a:pPr lvl="1"/>
            <a:r>
              <a:rPr kumimoji="1" lang="en-US" altLang="ko-KR" dirty="0"/>
              <a:t>Kubernetes</a:t>
            </a:r>
            <a:r>
              <a:rPr kumimoji="1" lang="ko-KR" altLang="en-US" dirty="0"/>
              <a:t>에서의 </a:t>
            </a:r>
            <a:r>
              <a:rPr kumimoji="1" lang="en-US" altLang="ko-KR" dirty="0"/>
              <a:t>NUMA deterministic </a:t>
            </a:r>
            <a:r>
              <a:rPr kumimoji="1" lang="ko-KR" altLang="en-US" dirty="0"/>
              <a:t>여부 확인</a:t>
            </a:r>
            <a:endParaRPr kumimoji="1" lang="en-US" altLang="ko-KR" dirty="0"/>
          </a:p>
          <a:p>
            <a:pPr lvl="2"/>
            <a:r>
              <a:rPr kumimoji="1" lang="en-US" altLang="ko-KR" dirty="0"/>
              <a:t>Kubernetes Scheduler vs CMK based CPU pining</a:t>
            </a:r>
          </a:p>
          <a:p>
            <a:pPr lvl="2"/>
            <a:r>
              <a:rPr kumimoji="1" lang="ko-KR" altLang="en-US" dirty="0"/>
              <a:t>각 방식에 따라 동일한 개수의 </a:t>
            </a:r>
            <a:r>
              <a:rPr kumimoji="1" lang="en-US" altLang="ko-KR" dirty="0"/>
              <a:t>CPU </a:t>
            </a:r>
            <a:r>
              <a:rPr kumimoji="1" lang="ko-KR" altLang="en-US" dirty="0"/>
              <a:t>할당</a:t>
            </a:r>
            <a:endParaRPr kumimoji="1" lang="en-US" altLang="ko-KR" dirty="0"/>
          </a:p>
          <a:p>
            <a:pPr lvl="3"/>
            <a:r>
              <a:rPr kumimoji="1" lang="en-US" altLang="ko-KR" dirty="0"/>
              <a:t>1</a:t>
            </a:r>
            <a:r>
              <a:rPr kumimoji="1" lang="ko-KR" altLang="en-US" dirty="0"/>
              <a:t> </a:t>
            </a:r>
            <a:r>
              <a:rPr kumimoji="1" lang="en-US" altLang="ko-KR" dirty="0"/>
              <a:t>/</a:t>
            </a:r>
            <a:r>
              <a:rPr kumimoji="1" lang="ko-KR" altLang="en-US" dirty="0"/>
              <a:t> </a:t>
            </a:r>
            <a:r>
              <a:rPr kumimoji="1" lang="en-US" altLang="ko-KR" dirty="0"/>
              <a:t>2</a:t>
            </a:r>
            <a:r>
              <a:rPr kumimoji="1" lang="ko-KR" altLang="en-US" dirty="0"/>
              <a:t> </a:t>
            </a:r>
            <a:r>
              <a:rPr kumimoji="1" lang="en-US" altLang="ko-KR" dirty="0"/>
              <a:t>/</a:t>
            </a:r>
            <a:r>
              <a:rPr kumimoji="1" lang="ko-KR" altLang="en-US" dirty="0"/>
              <a:t> </a:t>
            </a:r>
            <a:r>
              <a:rPr kumimoji="1" lang="en-US" altLang="ko-KR" dirty="0"/>
              <a:t>3</a:t>
            </a:r>
            <a:r>
              <a:rPr kumimoji="1" lang="ko-KR" altLang="en-US" dirty="0"/>
              <a:t> </a:t>
            </a:r>
            <a:r>
              <a:rPr kumimoji="1" lang="en-US" altLang="ko-KR" dirty="0"/>
              <a:t>/</a:t>
            </a:r>
            <a:r>
              <a:rPr kumimoji="1" lang="ko-KR" altLang="en-US" dirty="0"/>
              <a:t> </a:t>
            </a:r>
            <a:r>
              <a:rPr kumimoji="1" lang="en-US" altLang="ko-KR" dirty="0"/>
              <a:t>4</a:t>
            </a:r>
            <a:r>
              <a:rPr kumimoji="1" lang="ko-KR" altLang="en-US" dirty="0"/>
              <a:t> </a:t>
            </a:r>
            <a:r>
              <a:rPr kumimoji="1" lang="en-US" altLang="ko-KR" dirty="0"/>
              <a:t>CPU</a:t>
            </a:r>
          </a:p>
          <a:p>
            <a:pPr lvl="2"/>
            <a:r>
              <a:rPr kumimoji="1" lang="ko-KR" altLang="en-US" dirty="0"/>
              <a:t>반복 테스트에 따른 평균값 분석</a:t>
            </a:r>
            <a:endParaRPr kumimoji="1" lang="en-US" altLang="ko-KR" dirty="0"/>
          </a:p>
          <a:p>
            <a:pPr lvl="3"/>
            <a:r>
              <a:rPr kumimoji="1" lang="en-US" altLang="ko-KR" dirty="0"/>
              <a:t>Test 1x / 5x / 10x</a:t>
            </a:r>
          </a:p>
          <a:p>
            <a:pPr lvl="2"/>
            <a:r>
              <a:rPr kumimoji="1" lang="en-US" altLang="ko-KR" dirty="0"/>
              <a:t>Noisy Neighbor</a:t>
            </a:r>
            <a:r>
              <a:rPr kumimoji="1" lang="ko-KR" altLang="en-US" dirty="0"/>
              <a:t> 영향 분석</a:t>
            </a:r>
            <a:endParaRPr kumimoji="1" lang="en-US" altLang="ko-KR" dirty="0"/>
          </a:p>
          <a:p>
            <a:pPr lvl="2"/>
            <a:r>
              <a:rPr kumimoji="1" lang="en-US" altLang="ko-KR" dirty="0"/>
              <a:t>Network throughput / Latency</a:t>
            </a:r>
          </a:p>
          <a:p>
            <a:pPr lvl="1"/>
            <a:r>
              <a:rPr kumimoji="1" lang="en-US" altLang="ko-KR" dirty="0"/>
              <a:t>NIC</a:t>
            </a:r>
            <a:r>
              <a:rPr kumimoji="1" lang="ko-KR" altLang="en-US" dirty="0"/>
              <a:t>의 </a:t>
            </a:r>
            <a:r>
              <a:rPr kumimoji="1" lang="en-US" altLang="ko-KR" dirty="0"/>
              <a:t>Node</a:t>
            </a:r>
            <a:r>
              <a:rPr kumimoji="1" lang="ko-KR" altLang="en-US" dirty="0"/>
              <a:t>에 따른 네트워크 성능 차이 분석</a:t>
            </a:r>
            <a:endParaRPr kumimoji="1" lang="en-US" altLang="ko-KR" dirty="0"/>
          </a:p>
          <a:p>
            <a:pPr lvl="2"/>
            <a:r>
              <a:rPr kumimoji="1" lang="en-US" altLang="ko-KR" dirty="0"/>
              <a:t>Container using CPU and NIC located same/different NUMA node</a:t>
            </a:r>
          </a:p>
          <a:p>
            <a:pPr lvl="2"/>
            <a:r>
              <a:rPr kumimoji="1" lang="ko-KR" altLang="en-US" dirty="0"/>
              <a:t>패킷 사이즈에 따른 </a:t>
            </a:r>
            <a:r>
              <a:rPr kumimoji="1" lang="en-US" altLang="ko-KR" dirty="0"/>
              <a:t>Throughput / Latency </a:t>
            </a:r>
            <a:r>
              <a:rPr kumimoji="1" lang="ko-KR" altLang="en-US" dirty="0"/>
              <a:t>분석</a:t>
            </a:r>
            <a:endParaRPr kumimoji="1" lang="en-US" altLang="ko-KR" dirty="0"/>
          </a:p>
          <a:p>
            <a:pPr lvl="3"/>
            <a:r>
              <a:rPr kumimoji="1" lang="en-US" altLang="ko-KR" dirty="0"/>
              <a:t>Packet size – 64 / 128 / 512 / 1028 / 1500 bytes</a:t>
            </a:r>
          </a:p>
        </p:txBody>
      </p:sp>
    </p:spTree>
    <p:extLst>
      <p:ext uri="{BB962C8B-B14F-4D97-AF65-F5344CB8AC3E}">
        <p14:creationId xmlns:p14="http://schemas.microsoft.com/office/powerpoint/2010/main" val="3100283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75BBBE-1B4F-8B4D-B5AC-EB89AC138E72}"/>
              </a:ext>
            </a:extLst>
          </p:cNvPr>
          <p:cNvSpPr>
            <a:spLocks noGrp="1"/>
          </p:cNvSpPr>
          <p:nvPr>
            <p:ph type="title"/>
          </p:nvPr>
        </p:nvSpPr>
        <p:spPr/>
        <p:txBody>
          <a:bodyPr/>
          <a:lstStyle/>
          <a:p>
            <a:r>
              <a:rPr kumimoji="1" lang="en-US" altLang="ko-KR" dirty="0"/>
              <a:t>Testbed </a:t>
            </a:r>
            <a:endParaRPr kumimoji="1" lang="ko-KR" altLang="en-US" dirty="0"/>
          </a:p>
        </p:txBody>
      </p:sp>
      <p:sp>
        <p:nvSpPr>
          <p:cNvPr id="3" name="내용 개체 틀 2">
            <a:extLst>
              <a:ext uri="{FF2B5EF4-FFF2-40B4-BE49-F238E27FC236}">
                <a16:creationId xmlns:a16="http://schemas.microsoft.com/office/drawing/2014/main" id="{D6AEB22F-2E0B-0942-B4A2-1E02DFE893ED}"/>
              </a:ext>
            </a:extLst>
          </p:cNvPr>
          <p:cNvSpPr>
            <a:spLocks noGrp="1"/>
          </p:cNvSpPr>
          <p:nvPr>
            <p:ph idx="1"/>
          </p:nvPr>
        </p:nvSpPr>
        <p:spPr/>
        <p:txBody>
          <a:bodyPr>
            <a:normAutofit/>
          </a:bodyPr>
          <a:lstStyle/>
          <a:p>
            <a:r>
              <a:rPr kumimoji="1" lang="en-US" altLang="ko-KR" sz="2400" dirty="0"/>
              <a:t>2</a:t>
            </a:r>
            <a:r>
              <a:rPr kumimoji="1" lang="ko-KR" altLang="en-US" sz="2400" dirty="0"/>
              <a:t>대의 노드를 </a:t>
            </a:r>
            <a:r>
              <a:rPr kumimoji="1" lang="en-US" altLang="ko-KR" sz="2400" dirty="0"/>
              <a:t>Kubernetes</a:t>
            </a:r>
            <a:r>
              <a:rPr kumimoji="1" lang="ko-KR" altLang="en-US" sz="2400" dirty="0"/>
              <a:t> </a:t>
            </a:r>
            <a:r>
              <a:rPr kumimoji="1" lang="en-US" altLang="ko-KR" sz="2400" dirty="0"/>
              <a:t>Cluster</a:t>
            </a:r>
            <a:r>
              <a:rPr kumimoji="1" lang="ko-KR" altLang="en-US" sz="2400" dirty="0"/>
              <a:t>로 구성</a:t>
            </a:r>
            <a:endParaRPr kumimoji="1" lang="en-US" altLang="ko-KR" sz="2400" dirty="0"/>
          </a:p>
          <a:p>
            <a:pPr lvl="1"/>
            <a:r>
              <a:rPr kumimoji="1" lang="en-US" altLang="ko-KR" sz="2000" dirty="0"/>
              <a:t>BM-PG (Kubernetes-master)</a:t>
            </a:r>
          </a:p>
          <a:p>
            <a:pPr lvl="2"/>
            <a:r>
              <a:rPr kumimoji="1" lang="en-US" altLang="ko-KR" sz="1600" dirty="0"/>
              <a:t>Container Controller</a:t>
            </a:r>
          </a:p>
          <a:p>
            <a:pPr lvl="2"/>
            <a:r>
              <a:rPr kumimoji="1" lang="en-US" altLang="ko-KR" sz="1600" dirty="0"/>
              <a:t>T-Rex POD</a:t>
            </a:r>
          </a:p>
          <a:p>
            <a:pPr lvl="2"/>
            <a:r>
              <a:rPr kumimoji="1" lang="en-US" altLang="ko-KR" sz="1600" dirty="0"/>
              <a:t>CMK for CPU Pinning</a:t>
            </a:r>
          </a:p>
          <a:p>
            <a:pPr lvl="1"/>
            <a:r>
              <a:rPr kumimoji="1" lang="en-US" altLang="ko-KR" sz="2000" dirty="0"/>
              <a:t>BM-WG (Kubernetes-worker)</a:t>
            </a:r>
          </a:p>
          <a:p>
            <a:pPr lvl="2"/>
            <a:r>
              <a:rPr kumimoji="1" lang="en-US" altLang="ko-KR" sz="1600" dirty="0"/>
              <a:t>Simple VNF POD</a:t>
            </a:r>
          </a:p>
          <a:p>
            <a:pPr lvl="2"/>
            <a:r>
              <a:rPr kumimoji="1" lang="en-US" altLang="ko-KR" sz="1600" dirty="0"/>
              <a:t>CMK for CPU Pinning</a:t>
            </a:r>
            <a:endParaRPr kumimoji="1" lang="ko-KR" altLang="en-US" sz="1600" dirty="0"/>
          </a:p>
        </p:txBody>
      </p:sp>
      <p:sp>
        <p:nvSpPr>
          <p:cNvPr id="35" name="TextBox 34">
            <a:extLst>
              <a:ext uri="{FF2B5EF4-FFF2-40B4-BE49-F238E27FC236}">
                <a16:creationId xmlns:a16="http://schemas.microsoft.com/office/drawing/2014/main" id="{D2D716FC-4036-2F44-8912-4346D772F5B9}"/>
              </a:ext>
            </a:extLst>
          </p:cNvPr>
          <p:cNvSpPr txBox="1"/>
          <p:nvPr/>
        </p:nvSpPr>
        <p:spPr>
          <a:xfrm>
            <a:off x="9731738" y="4165224"/>
            <a:ext cx="2435603" cy="2462213"/>
          </a:xfrm>
          <a:prstGeom prst="rect">
            <a:avLst/>
          </a:prstGeom>
          <a:noFill/>
        </p:spPr>
        <p:txBody>
          <a:bodyPr wrap="none" rtlCol="0">
            <a:spAutoFit/>
          </a:bodyPr>
          <a:lstStyle/>
          <a:p>
            <a:r>
              <a:rPr lang="en-US" altLang="ko-KR" sz="1400" dirty="0"/>
              <a:t>HOSTNAME : </a:t>
            </a:r>
            <a:r>
              <a:rPr lang="en-US" altLang="ko-KR" sz="1400" dirty="0" err="1"/>
              <a:t>bm-pg</a:t>
            </a:r>
            <a:endParaRPr lang="en-US" altLang="ko-KR" sz="1400" dirty="0"/>
          </a:p>
          <a:p>
            <a:r>
              <a:rPr lang="en-US" altLang="ko-KR" sz="1400" dirty="0"/>
              <a:t>CPU : 2 socket (18 Core)</a:t>
            </a:r>
          </a:p>
          <a:p>
            <a:r>
              <a:rPr lang="en-US" altLang="ko-KR" sz="1400" dirty="0"/>
              <a:t>MEM : 256GB</a:t>
            </a:r>
          </a:p>
          <a:p>
            <a:r>
              <a:rPr lang="en-US" altLang="ko-KR" sz="1400" dirty="0"/>
              <a:t>DISK : 2TB</a:t>
            </a:r>
          </a:p>
          <a:p>
            <a:r>
              <a:rPr lang="en-US" altLang="ko-KR" sz="1400" dirty="0"/>
              <a:t>NIC : control plane 1G</a:t>
            </a:r>
          </a:p>
          <a:p>
            <a:r>
              <a:rPr lang="en-US" altLang="ko-KR" sz="1400" dirty="0"/>
              <a:t>       data plane 100G </a:t>
            </a:r>
          </a:p>
          <a:p>
            <a:endParaRPr lang="en-US" altLang="ko-KR" sz="1400" dirty="0"/>
          </a:p>
          <a:p>
            <a:r>
              <a:rPr lang="en-US" altLang="ko-KR" sz="1400" dirty="0"/>
              <a:t>OS : Ubuntu 18.04.3 LTS</a:t>
            </a:r>
          </a:p>
          <a:p>
            <a:r>
              <a:rPr lang="en-US" altLang="ko-KR" sz="1400" dirty="0"/>
              <a:t>ROLE : Container Controller</a:t>
            </a:r>
          </a:p>
          <a:p>
            <a:r>
              <a:rPr lang="en-US" altLang="ko-KR" sz="1400" dirty="0"/>
              <a:t>         Packet Generator</a:t>
            </a:r>
          </a:p>
          <a:p>
            <a:r>
              <a:rPr lang="en-US" altLang="ko-KR" sz="1400" dirty="0"/>
              <a:t>         Testing monitoring</a:t>
            </a:r>
            <a:endParaRPr lang="ko-KR" altLang="en-US" sz="1400" dirty="0"/>
          </a:p>
        </p:txBody>
      </p:sp>
      <p:sp>
        <p:nvSpPr>
          <p:cNvPr id="36" name="TextBox 35">
            <a:extLst>
              <a:ext uri="{FF2B5EF4-FFF2-40B4-BE49-F238E27FC236}">
                <a16:creationId xmlns:a16="http://schemas.microsoft.com/office/drawing/2014/main" id="{B873A10C-3237-B940-94C1-CD34D6146B45}"/>
              </a:ext>
            </a:extLst>
          </p:cNvPr>
          <p:cNvSpPr txBox="1"/>
          <p:nvPr/>
        </p:nvSpPr>
        <p:spPr>
          <a:xfrm>
            <a:off x="9748684" y="1791952"/>
            <a:ext cx="2418658" cy="2031325"/>
          </a:xfrm>
          <a:prstGeom prst="rect">
            <a:avLst/>
          </a:prstGeom>
          <a:noFill/>
        </p:spPr>
        <p:txBody>
          <a:bodyPr wrap="square" rtlCol="0">
            <a:spAutoFit/>
          </a:bodyPr>
          <a:lstStyle/>
          <a:p>
            <a:r>
              <a:rPr lang="en-US" altLang="ko-KR" sz="1400" dirty="0"/>
              <a:t>HOSTNAME : </a:t>
            </a:r>
            <a:r>
              <a:rPr lang="en-US" altLang="ko-KR" sz="1400" dirty="0" err="1"/>
              <a:t>bm-wk</a:t>
            </a:r>
            <a:endParaRPr lang="en-US" altLang="ko-KR" sz="1400" dirty="0"/>
          </a:p>
          <a:p>
            <a:r>
              <a:rPr lang="en-US" altLang="ko-KR" sz="1400" dirty="0"/>
              <a:t>CPU : 2 socket (20 Core)</a:t>
            </a:r>
          </a:p>
          <a:p>
            <a:r>
              <a:rPr lang="en-US" altLang="ko-KR" sz="1400" dirty="0"/>
              <a:t>MEM : 256GB</a:t>
            </a:r>
          </a:p>
          <a:p>
            <a:r>
              <a:rPr lang="en-US" altLang="ko-KR" sz="1400" dirty="0"/>
              <a:t>DISK : 2TB</a:t>
            </a:r>
          </a:p>
          <a:p>
            <a:r>
              <a:rPr lang="en-US" altLang="ko-KR" sz="1400" dirty="0"/>
              <a:t>NIC : control plane 1G</a:t>
            </a:r>
          </a:p>
          <a:p>
            <a:r>
              <a:rPr lang="en-US" altLang="ko-KR" sz="1400" dirty="0"/>
              <a:t>       data plane 100G </a:t>
            </a:r>
          </a:p>
          <a:p>
            <a:endParaRPr lang="en-US" altLang="ko-KR" sz="1400" dirty="0"/>
          </a:p>
          <a:p>
            <a:r>
              <a:rPr lang="en-US" altLang="ko-KR" sz="1400" dirty="0"/>
              <a:t>OS : Ubuntu 18.04.3 LTS</a:t>
            </a:r>
          </a:p>
          <a:p>
            <a:r>
              <a:rPr lang="en-US" altLang="ko-KR" sz="1400" dirty="0"/>
              <a:t>ROLE : Container Worker        </a:t>
            </a:r>
            <a:endParaRPr lang="ko-KR" altLang="en-US" sz="1400" dirty="0"/>
          </a:p>
        </p:txBody>
      </p:sp>
      <p:pic>
        <p:nvPicPr>
          <p:cNvPr id="4" name="그림 3">
            <a:extLst>
              <a:ext uri="{FF2B5EF4-FFF2-40B4-BE49-F238E27FC236}">
                <a16:creationId xmlns:a16="http://schemas.microsoft.com/office/drawing/2014/main" id="{C7D5F60F-C7BF-2143-BEC8-055A766A8A0F}"/>
              </a:ext>
            </a:extLst>
          </p:cNvPr>
          <p:cNvPicPr>
            <a:picLocks noChangeAspect="1"/>
          </p:cNvPicPr>
          <p:nvPr/>
        </p:nvPicPr>
        <p:blipFill>
          <a:blip r:embed="rId2"/>
          <a:stretch>
            <a:fillRect/>
          </a:stretch>
        </p:blipFill>
        <p:spPr>
          <a:xfrm>
            <a:off x="4919505" y="1832144"/>
            <a:ext cx="4724400" cy="4635500"/>
          </a:xfrm>
          <a:prstGeom prst="rect">
            <a:avLst/>
          </a:prstGeom>
        </p:spPr>
      </p:pic>
    </p:spTree>
    <p:extLst>
      <p:ext uri="{BB962C8B-B14F-4D97-AF65-F5344CB8AC3E}">
        <p14:creationId xmlns:p14="http://schemas.microsoft.com/office/powerpoint/2010/main" val="1460546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21EC8C-3ACD-1241-8286-457959F728D8}"/>
              </a:ext>
            </a:extLst>
          </p:cNvPr>
          <p:cNvSpPr>
            <a:spLocks noGrp="1"/>
          </p:cNvSpPr>
          <p:nvPr>
            <p:ph type="title"/>
          </p:nvPr>
        </p:nvSpPr>
        <p:spPr/>
        <p:txBody>
          <a:bodyPr/>
          <a:lstStyle/>
          <a:p>
            <a:r>
              <a:rPr kumimoji="1" lang="en-US" altLang="ko-KR" dirty="0"/>
              <a:t>Test Environment</a:t>
            </a:r>
            <a:endParaRPr kumimoji="1" lang="ko-KR" altLang="en-US" dirty="0"/>
          </a:p>
        </p:txBody>
      </p:sp>
      <p:sp>
        <p:nvSpPr>
          <p:cNvPr id="3" name="내용 개체 틀 2">
            <a:extLst>
              <a:ext uri="{FF2B5EF4-FFF2-40B4-BE49-F238E27FC236}">
                <a16:creationId xmlns:a16="http://schemas.microsoft.com/office/drawing/2014/main" id="{C7D0E0D9-D0B8-084C-B49D-C0F61FC3F654}"/>
              </a:ext>
            </a:extLst>
          </p:cNvPr>
          <p:cNvSpPr>
            <a:spLocks noGrp="1"/>
          </p:cNvSpPr>
          <p:nvPr>
            <p:ph idx="1"/>
          </p:nvPr>
        </p:nvSpPr>
        <p:spPr/>
        <p:txBody>
          <a:bodyPr/>
          <a:lstStyle/>
          <a:p>
            <a:r>
              <a:rPr kumimoji="1" lang="en-US" altLang="ko-KR" dirty="0"/>
              <a:t>Server Spec</a:t>
            </a:r>
          </a:p>
          <a:p>
            <a:pPr lvl="1"/>
            <a:r>
              <a:rPr kumimoji="1" lang="en-US" altLang="ko-KR" dirty="0"/>
              <a:t>CPU: 20 Cores (2 sockets)</a:t>
            </a:r>
          </a:p>
          <a:p>
            <a:pPr lvl="1"/>
            <a:r>
              <a:rPr kumimoji="1" lang="en-US" altLang="ko-KR" dirty="0"/>
              <a:t>Memory: 256GB</a:t>
            </a:r>
          </a:p>
          <a:p>
            <a:pPr lvl="1"/>
            <a:r>
              <a:rPr kumimoji="1" lang="en-US" altLang="ko-KR" dirty="0"/>
              <a:t>Disk: 2TB</a:t>
            </a:r>
          </a:p>
          <a:p>
            <a:pPr lvl="1"/>
            <a:r>
              <a:rPr kumimoji="1" lang="en-US" altLang="ko-KR" dirty="0"/>
              <a:t>Network Interface : </a:t>
            </a:r>
            <a:r>
              <a:rPr kumimoji="1" lang="en-US" altLang="ko-KR" dirty="0" err="1"/>
              <a:t>Mellanox</a:t>
            </a:r>
            <a:r>
              <a:rPr kumimoji="1" lang="en-US" altLang="ko-KR" dirty="0"/>
              <a:t> 100G</a:t>
            </a:r>
          </a:p>
          <a:p>
            <a:pPr lvl="2"/>
            <a:r>
              <a:rPr kumimoji="1" lang="en-US" altLang="ko-KR" dirty="0"/>
              <a:t>User-mode: DPDK-VPP</a:t>
            </a:r>
          </a:p>
          <a:p>
            <a:pPr lvl="2"/>
            <a:r>
              <a:rPr kumimoji="1" lang="en-US" altLang="ko-KR" dirty="0"/>
              <a:t>Kernel-mode : OVS</a:t>
            </a:r>
          </a:p>
          <a:p>
            <a:r>
              <a:rPr kumimoji="1" lang="en-US" altLang="ko-KR" dirty="0"/>
              <a:t>Packet Generator</a:t>
            </a:r>
          </a:p>
          <a:p>
            <a:pPr lvl="1"/>
            <a:r>
              <a:rPr kumimoji="1" lang="en-US" altLang="ko-KR" dirty="0"/>
              <a:t>T-Rex traffic generator</a:t>
            </a:r>
          </a:p>
          <a:p>
            <a:pPr lvl="2"/>
            <a:r>
              <a:rPr kumimoji="1" lang="en-US" altLang="ko-KR" dirty="0"/>
              <a:t>Pre-built into the </a:t>
            </a:r>
            <a:r>
              <a:rPr kumimoji="1" lang="en-US" altLang="ko-KR" dirty="0" err="1"/>
              <a:t>NVFbench</a:t>
            </a:r>
            <a:r>
              <a:rPr kumimoji="1" lang="en-US" altLang="ko-KR" dirty="0"/>
              <a:t> container</a:t>
            </a:r>
            <a:br>
              <a:rPr kumimoji="1" lang="en-US" altLang="ko-KR" dirty="0"/>
            </a:br>
            <a:r>
              <a:rPr kumimoji="1" lang="en-US" altLang="ko-KR" dirty="0"/>
              <a:t>(</a:t>
            </a:r>
            <a:r>
              <a:rPr kumimoji="1" lang="en-US" altLang="ko-KR" dirty="0">
                <a:hlinkClick r:id="rId2"/>
              </a:rPr>
              <a:t>https://trex-tgn.cisco.com</a:t>
            </a:r>
            <a:r>
              <a:rPr kumimoji="1" lang="en-US" altLang="ko-KR" dirty="0"/>
              <a:t>)</a:t>
            </a:r>
            <a:endParaRPr kumimoji="1" lang="ko-KR" altLang="en-US" dirty="0"/>
          </a:p>
        </p:txBody>
      </p:sp>
      <p:sp>
        <p:nvSpPr>
          <p:cNvPr id="128" name="직사각형 127">
            <a:extLst>
              <a:ext uri="{FF2B5EF4-FFF2-40B4-BE49-F238E27FC236}">
                <a16:creationId xmlns:a16="http://schemas.microsoft.com/office/drawing/2014/main" id="{03F9C038-B87C-4848-9747-62AE3BD0805C}"/>
              </a:ext>
            </a:extLst>
          </p:cNvPr>
          <p:cNvSpPr/>
          <p:nvPr/>
        </p:nvSpPr>
        <p:spPr>
          <a:xfrm>
            <a:off x="7043398" y="2275457"/>
            <a:ext cx="3662300" cy="231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a:p>
        </p:txBody>
      </p:sp>
      <p:sp>
        <p:nvSpPr>
          <p:cNvPr id="129" name="직사각형 128">
            <a:extLst>
              <a:ext uri="{FF2B5EF4-FFF2-40B4-BE49-F238E27FC236}">
                <a16:creationId xmlns:a16="http://schemas.microsoft.com/office/drawing/2014/main" id="{B6EB68B4-044A-3E41-A851-B0D61C563D2B}"/>
              </a:ext>
            </a:extLst>
          </p:cNvPr>
          <p:cNvSpPr/>
          <p:nvPr/>
        </p:nvSpPr>
        <p:spPr>
          <a:xfrm>
            <a:off x="7317718" y="4115673"/>
            <a:ext cx="2910840" cy="4082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a:p>
        </p:txBody>
      </p:sp>
      <p:sp>
        <p:nvSpPr>
          <p:cNvPr id="130" name="직사각형 129">
            <a:extLst>
              <a:ext uri="{FF2B5EF4-FFF2-40B4-BE49-F238E27FC236}">
                <a16:creationId xmlns:a16="http://schemas.microsoft.com/office/drawing/2014/main" id="{3E2BA1EB-FF98-0042-AF0E-8C1549398AF4}"/>
              </a:ext>
            </a:extLst>
          </p:cNvPr>
          <p:cNvSpPr/>
          <p:nvPr/>
        </p:nvSpPr>
        <p:spPr>
          <a:xfrm>
            <a:off x="7691080" y="4486186"/>
            <a:ext cx="428625" cy="17353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a:t>P1</a:t>
            </a:r>
            <a:endParaRPr lang="ko-KR" altLang="en-US" sz="1100" dirty="0"/>
          </a:p>
        </p:txBody>
      </p:sp>
      <p:sp>
        <p:nvSpPr>
          <p:cNvPr id="131" name="직사각형 130">
            <a:extLst>
              <a:ext uri="{FF2B5EF4-FFF2-40B4-BE49-F238E27FC236}">
                <a16:creationId xmlns:a16="http://schemas.microsoft.com/office/drawing/2014/main" id="{D4B3CF69-C231-F548-865F-258D787295B2}"/>
              </a:ext>
            </a:extLst>
          </p:cNvPr>
          <p:cNvSpPr/>
          <p:nvPr/>
        </p:nvSpPr>
        <p:spPr>
          <a:xfrm>
            <a:off x="9405330" y="4486186"/>
            <a:ext cx="428625" cy="17353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a:t>P2</a:t>
            </a:r>
            <a:endParaRPr lang="ko-KR" altLang="en-US" sz="1100" dirty="0"/>
          </a:p>
        </p:txBody>
      </p:sp>
      <p:sp>
        <p:nvSpPr>
          <p:cNvPr id="132" name="모서리가 둥근 직사각형 131">
            <a:extLst>
              <a:ext uri="{FF2B5EF4-FFF2-40B4-BE49-F238E27FC236}">
                <a16:creationId xmlns:a16="http://schemas.microsoft.com/office/drawing/2014/main" id="{ED7AED0F-AA89-5148-AC21-B97A71F2A47B}"/>
              </a:ext>
            </a:extLst>
          </p:cNvPr>
          <p:cNvSpPr/>
          <p:nvPr/>
        </p:nvSpPr>
        <p:spPr>
          <a:xfrm>
            <a:off x="7374878" y="4198783"/>
            <a:ext cx="468484" cy="173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50" dirty="0"/>
              <a:t>vf0</a:t>
            </a:r>
            <a:endParaRPr lang="ko-KR" altLang="en-US" sz="1050" dirty="0"/>
          </a:p>
        </p:txBody>
      </p:sp>
      <p:sp>
        <p:nvSpPr>
          <p:cNvPr id="133" name="모서리가 둥근 직사각형 132">
            <a:extLst>
              <a:ext uri="{FF2B5EF4-FFF2-40B4-BE49-F238E27FC236}">
                <a16:creationId xmlns:a16="http://schemas.microsoft.com/office/drawing/2014/main" id="{09B9502A-441B-0544-B9D7-C1D0E8ADF1D0}"/>
              </a:ext>
            </a:extLst>
          </p:cNvPr>
          <p:cNvSpPr/>
          <p:nvPr/>
        </p:nvSpPr>
        <p:spPr>
          <a:xfrm>
            <a:off x="7905393" y="4198783"/>
            <a:ext cx="468484" cy="173524"/>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50" dirty="0"/>
              <a:t>vf1</a:t>
            </a:r>
            <a:endParaRPr lang="ko-KR" altLang="en-US" sz="1050" dirty="0"/>
          </a:p>
        </p:txBody>
      </p:sp>
      <p:sp>
        <p:nvSpPr>
          <p:cNvPr id="134" name="모서리가 둥근 직사각형 133">
            <a:extLst>
              <a:ext uri="{FF2B5EF4-FFF2-40B4-BE49-F238E27FC236}">
                <a16:creationId xmlns:a16="http://schemas.microsoft.com/office/drawing/2014/main" id="{A8D38E45-8565-3B45-8603-2014C6319BCB}"/>
              </a:ext>
            </a:extLst>
          </p:cNvPr>
          <p:cNvSpPr/>
          <p:nvPr/>
        </p:nvSpPr>
        <p:spPr>
          <a:xfrm>
            <a:off x="9162498" y="4198783"/>
            <a:ext cx="468484" cy="173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50" dirty="0"/>
              <a:t>vf0</a:t>
            </a:r>
            <a:endParaRPr lang="ko-KR" altLang="en-US" sz="1050" dirty="0"/>
          </a:p>
        </p:txBody>
      </p:sp>
      <p:sp>
        <p:nvSpPr>
          <p:cNvPr id="135" name="모서리가 둥근 직사각형 134">
            <a:extLst>
              <a:ext uri="{FF2B5EF4-FFF2-40B4-BE49-F238E27FC236}">
                <a16:creationId xmlns:a16="http://schemas.microsoft.com/office/drawing/2014/main" id="{96C60201-DFB0-674C-8599-BEF12426C910}"/>
              </a:ext>
            </a:extLst>
          </p:cNvPr>
          <p:cNvSpPr/>
          <p:nvPr/>
        </p:nvSpPr>
        <p:spPr>
          <a:xfrm>
            <a:off x="9693013" y="4198783"/>
            <a:ext cx="468484" cy="173524"/>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50" dirty="0"/>
              <a:t>vf1</a:t>
            </a:r>
            <a:endParaRPr lang="ko-KR" altLang="en-US" sz="1050" dirty="0"/>
          </a:p>
        </p:txBody>
      </p:sp>
      <p:cxnSp>
        <p:nvCxnSpPr>
          <p:cNvPr id="136" name="직선 연결선 50">
            <a:extLst>
              <a:ext uri="{FF2B5EF4-FFF2-40B4-BE49-F238E27FC236}">
                <a16:creationId xmlns:a16="http://schemas.microsoft.com/office/drawing/2014/main" id="{09764851-B88D-7443-AE75-800F42ED644D}"/>
              </a:ext>
            </a:extLst>
          </p:cNvPr>
          <p:cNvCxnSpPr>
            <a:cxnSpLocks/>
          </p:cNvCxnSpPr>
          <p:nvPr/>
        </p:nvCxnSpPr>
        <p:spPr>
          <a:xfrm>
            <a:off x="6967198" y="3575369"/>
            <a:ext cx="5017674"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7" name="모서리가 둥근 직사각형 136">
            <a:extLst>
              <a:ext uri="{FF2B5EF4-FFF2-40B4-BE49-F238E27FC236}">
                <a16:creationId xmlns:a16="http://schemas.microsoft.com/office/drawing/2014/main" id="{DDD610A7-A8DD-5942-BC90-8D356E62E820}"/>
              </a:ext>
            </a:extLst>
          </p:cNvPr>
          <p:cNvSpPr/>
          <p:nvPr/>
        </p:nvSpPr>
        <p:spPr>
          <a:xfrm>
            <a:off x="7157699" y="3066932"/>
            <a:ext cx="1536155" cy="34858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a:solidFill>
                  <a:schemeClr val="tx1"/>
                </a:solidFill>
              </a:rPr>
              <a:t>vpp-sw</a:t>
            </a:r>
            <a:endParaRPr lang="ko-KR" altLang="en-US" sz="1400" dirty="0">
              <a:solidFill>
                <a:schemeClr val="tx1"/>
              </a:solidFill>
            </a:endParaRPr>
          </a:p>
        </p:txBody>
      </p:sp>
      <p:sp>
        <p:nvSpPr>
          <p:cNvPr id="138" name="모서리가 둥근 직사각형 137">
            <a:extLst>
              <a:ext uri="{FF2B5EF4-FFF2-40B4-BE49-F238E27FC236}">
                <a16:creationId xmlns:a16="http://schemas.microsoft.com/office/drawing/2014/main" id="{73307A7E-6FD0-6E40-91D2-8E243F65377C}"/>
              </a:ext>
            </a:extLst>
          </p:cNvPr>
          <p:cNvSpPr/>
          <p:nvPr/>
        </p:nvSpPr>
        <p:spPr>
          <a:xfrm>
            <a:off x="8924381" y="3681475"/>
            <a:ext cx="710927" cy="173524"/>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50" dirty="0"/>
              <a:t>eth0</a:t>
            </a:r>
            <a:endParaRPr lang="ko-KR" altLang="en-US" sz="1050" dirty="0"/>
          </a:p>
        </p:txBody>
      </p:sp>
      <p:sp>
        <p:nvSpPr>
          <p:cNvPr id="139" name="모서리가 둥근 직사각형 138">
            <a:extLst>
              <a:ext uri="{FF2B5EF4-FFF2-40B4-BE49-F238E27FC236}">
                <a16:creationId xmlns:a16="http://schemas.microsoft.com/office/drawing/2014/main" id="{A013D24E-0229-9D44-AB1E-044883AF625B}"/>
              </a:ext>
            </a:extLst>
          </p:cNvPr>
          <p:cNvSpPr/>
          <p:nvPr/>
        </p:nvSpPr>
        <p:spPr>
          <a:xfrm>
            <a:off x="9749609" y="3681475"/>
            <a:ext cx="710927" cy="173524"/>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50" dirty="0"/>
              <a:t>eth1</a:t>
            </a:r>
            <a:endParaRPr lang="ko-KR" altLang="en-US" sz="1050" dirty="0"/>
          </a:p>
        </p:txBody>
      </p:sp>
      <p:sp>
        <p:nvSpPr>
          <p:cNvPr id="140" name="모서리가 둥근 직사각형 139">
            <a:extLst>
              <a:ext uri="{FF2B5EF4-FFF2-40B4-BE49-F238E27FC236}">
                <a16:creationId xmlns:a16="http://schemas.microsoft.com/office/drawing/2014/main" id="{AB8DEE63-211D-7243-8325-6F91B6FC19BF}"/>
              </a:ext>
            </a:extLst>
          </p:cNvPr>
          <p:cNvSpPr/>
          <p:nvPr/>
        </p:nvSpPr>
        <p:spPr>
          <a:xfrm>
            <a:off x="7157699" y="2334502"/>
            <a:ext cx="685663" cy="3913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POD</a:t>
            </a:r>
            <a:endParaRPr lang="ko-KR" altLang="en-US" sz="1100" dirty="0">
              <a:solidFill>
                <a:schemeClr val="tx1"/>
              </a:solidFill>
            </a:endParaRPr>
          </a:p>
        </p:txBody>
      </p:sp>
      <p:sp>
        <p:nvSpPr>
          <p:cNvPr id="141" name="직사각형 140">
            <a:extLst>
              <a:ext uri="{FF2B5EF4-FFF2-40B4-BE49-F238E27FC236}">
                <a16:creationId xmlns:a16="http://schemas.microsoft.com/office/drawing/2014/main" id="{F4F40FD7-8122-EF4A-ABEB-66806912D2C0}"/>
              </a:ext>
            </a:extLst>
          </p:cNvPr>
          <p:cNvSpPr/>
          <p:nvPr/>
        </p:nvSpPr>
        <p:spPr>
          <a:xfrm>
            <a:off x="7272643" y="2658442"/>
            <a:ext cx="106680" cy="1033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직사각형 141">
            <a:extLst>
              <a:ext uri="{FF2B5EF4-FFF2-40B4-BE49-F238E27FC236}">
                <a16:creationId xmlns:a16="http://schemas.microsoft.com/office/drawing/2014/main" id="{77835C15-26B3-8345-98EE-EF1F8B5B8700}"/>
              </a:ext>
            </a:extLst>
          </p:cNvPr>
          <p:cNvSpPr/>
          <p:nvPr/>
        </p:nvSpPr>
        <p:spPr>
          <a:xfrm>
            <a:off x="7272643" y="3001332"/>
            <a:ext cx="106680" cy="1033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3" name="직선 연결선 28">
            <a:extLst>
              <a:ext uri="{FF2B5EF4-FFF2-40B4-BE49-F238E27FC236}">
                <a16:creationId xmlns:a16="http://schemas.microsoft.com/office/drawing/2014/main" id="{3DD9B571-5976-334A-8810-723DCE898F7C}"/>
              </a:ext>
            </a:extLst>
          </p:cNvPr>
          <p:cNvCxnSpPr>
            <a:stCxn id="141" idx="2"/>
            <a:endCxn id="142" idx="0"/>
          </p:cNvCxnSpPr>
          <p:nvPr/>
        </p:nvCxnSpPr>
        <p:spPr>
          <a:xfrm>
            <a:off x="7325983" y="2761790"/>
            <a:ext cx="0" cy="239542"/>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44" name="직사각형 143">
            <a:extLst>
              <a:ext uri="{FF2B5EF4-FFF2-40B4-BE49-F238E27FC236}">
                <a16:creationId xmlns:a16="http://schemas.microsoft.com/office/drawing/2014/main" id="{A9031A06-640B-A840-A052-4D30E7E89949}"/>
              </a:ext>
            </a:extLst>
          </p:cNvPr>
          <p:cNvSpPr/>
          <p:nvPr/>
        </p:nvSpPr>
        <p:spPr>
          <a:xfrm>
            <a:off x="7615149" y="2658442"/>
            <a:ext cx="106680" cy="1033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직사각형 144">
            <a:extLst>
              <a:ext uri="{FF2B5EF4-FFF2-40B4-BE49-F238E27FC236}">
                <a16:creationId xmlns:a16="http://schemas.microsoft.com/office/drawing/2014/main" id="{6A704639-A60D-BA4C-9E26-A37E9A03219D}"/>
              </a:ext>
            </a:extLst>
          </p:cNvPr>
          <p:cNvSpPr/>
          <p:nvPr/>
        </p:nvSpPr>
        <p:spPr>
          <a:xfrm>
            <a:off x="7615149" y="3001332"/>
            <a:ext cx="106680" cy="1033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6" name="직선 연결선 78">
            <a:extLst>
              <a:ext uri="{FF2B5EF4-FFF2-40B4-BE49-F238E27FC236}">
                <a16:creationId xmlns:a16="http://schemas.microsoft.com/office/drawing/2014/main" id="{13EA4B8B-2D1A-4F4C-8149-C272B08A4A46}"/>
              </a:ext>
            </a:extLst>
          </p:cNvPr>
          <p:cNvCxnSpPr>
            <a:stCxn id="144" idx="2"/>
            <a:endCxn id="145" idx="0"/>
          </p:cNvCxnSpPr>
          <p:nvPr/>
        </p:nvCxnSpPr>
        <p:spPr>
          <a:xfrm>
            <a:off x="7668489" y="2761790"/>
            <a:ext cx="0" cy="239542"/>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47" name="모서리가 둥근 직사각형 146">
            <a:extLst>
              <a:ext uri="{FF2B5EF4-FFF2-40B4-BE49-F238E27FC236}">
                <a16:creationId xmlns:a16="http://schemas.microsoft.com/office/drawing/2014/main" id="{54B42683-5D2A-504C-B064-82117A4E1C0A}"/>
              </a:ext>
            </a:extLst>
          </p:cNvPr>
          <p:cNvSpPr/>
          <p:nvPr/>
        </p:nvSpPr>
        <p:spPr>
          <a:xfrm>
            <a:off x="9125611" y="2334502"/>
            <a:ext cx="685663" cy="3913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POD</a:t>
            </a:r>
            <a:endParaRPr lang="ko-KR" altLang="en-US" sz="1100" dirty="0">
              <a:solidFill>
                <a:schemeClr val="tx1"/>
              </a:solidFill>
            </a:endParaRPr>
          </a:p>
        </p:txBody>
      </p:sp>
      <p:sp>
        <p:nvSpPr>
          <p:cNvPr id="148" name="직사각형 147">
            <a:extLst>
              <a:ext uri="{FF2B5EF4-FFF2-40B4-BE49-F238E27FC236}">
                <a16:creationId xmlns:a16="http://schemas.microsoft.com/office/drawing/2014/main" id="{A7FDBDF8-4373-9440-9C5B-E4D1D5DB5B07}"/>
              </a:ext>
            </a:extLst>
          </p:cNvPr>
          <p:cNvSpPr/>
          <p:nvPr/>
        </p:nvSpPr>
        <p:spPr>
          <a:xfrm>
            <a:off x="9240555" y="2658442"/>
            <a:ext cx="106680" cy="1033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직사각형 148">
            <a:extLst>
              <a:ext uri="{FF2B5EF4-FFF2-40B4-BE49-F238E27FC236}">
                <a16:creationId xmlns:a16="http://schemas.microsoft.com/office/drawing/2014/main" id="{DA7C4D81-EF75-B14C-A9EF-E38C95B1CD73}"/>
              </a:ext>
            </a:extLst>
          </p:cNvPr>
          <p:cNvSpPr/>
          <p:nvPr/>
        </p:nvSpPr>
        <p:spPr>
          <a:xfrm>
            <a:off x="9240555" y="3608772"/>
            <a:ext cx="106680" cy="1033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0" name="직선 연결선 97">
            <a:extLst>
              <a:ext uri="{FF2B5EF4-FFF2-40B4-BE49-F238E27FC236}">
                <a16:creationId xmlns:a16="http://schemas.microsoft.com/office/drawing/2014/main" id="{99B40827-75F8-814D-8540-03E74A818624}"/>
              </a:ext>
            </a:extLst>
          </p:cNvPr>
          <p:cNvCxnSpPr>
            <a:stCxn id="148" idx="2"/>
            <a:endCxn id="149" idx="0"/>
          </p:cNvCxnSpPr>
          <p:nvPr/>
        </p:nvCxnSpPr>
        <p:spPr>
          <a:xfrm>
            <a:off x="9293895" y="2761790"/>
            <a:ext cx="0" cy="846982"/>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sp>
        <p:nvSpPr>
          <p:cNvPr id="151" name="직사각형 150">
            <a:extLst>
              <a:ext uri="{FF2B5EF4-FFF2-40B4-BE49-F238E27FC236}">
                <a16:creationId xmlns:a16="http://schemas.microsoft.com/office/drawing/2014/main" id="{C379B19B-E033-4944-95E3-695375732690}"/>
              </a:ext>
            </a:extLst>
          </p:cNvPr>
          <p:cNvSpPr/>
          <p:nvPr/>
        </p:nvSpPr>
        <p:spPr>
          <a:xfrm>
            <a:off x="9583061" y="2658442"/>
            <a:ext cx="106680" cy="1033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2" name="직선 연결선 100">
            <a:extLst>
              <a:ext uri="{FF2B5EF4-FFF2-40B4-BE49-F238E27FC236}">
                <a16:creationId xmlns:a16="http://schemas.microsoft.com/office/drawing/2014/main" id="{0C48DFD0-EAE0-0042-A0A6-ECAE6C2A0C82}"/>
              </a:ext>
            </a:extLst>
          </p:cNvPr>
          <p:cNvCxnSpPr>
            <a:stCxn id="151" idx="2"/>
            <a:endCxn id="153" idx="0"/>
          </p:cNvCxnSpPr>
          <p:nvPr/>
        </p:nvCxnSpPr>
        <p:spPr>
          <a:xfrm>
            <a:off x="9636401" y="2761790"/>
            <a:ext cx="498579" cy="846982"/>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sp>
        <p:nvSpPr>
          <p:cNvPr id="153" name="직사각형 152">
            <a:extLst>
              <a:ext uri="{FF2B5EF4-FFF2-40B4-BE49-F238E27FC236}">
                <a16:creationId xmlns:a16="http://schemas.microsoft.com/office/drawing/2014/main" id="{58C93EE5-D8C0-EE42-9D4D-D8E46D0D9FB3}"/>
              </a:ext>
            </a:extLst>
          </p:cNvPr>
          <p:cNvSpPr/>
          <p:nvPr/>
        </p:nvSpPr>
        <p:spPr>
          <a:xfrm>
            <a:off x="10081640" y="3608772"/>
            <a:ext cx="106680" cy="1033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4" name="직선 연결선 34">
            <a:extLst>
              <a:ext uri="{FF2B5EF4-FFF2-40B4-BE49-F238E27FC236}">
                <a16:creationId xmlns:a16="http://schemas.microsoft.com/office/drawing/2014/main" id="{00522161-5144-CD4C-8A9D-D94F6200733A}"/>
              </a:ext>
            </a:extLst>
          </p:cNvPr>
          <p:cNvCxnSpPr>
            <a:stCxn id="134" idx="0"/>
            <a:endCxn id="159" idx="2"/>
          </p:cNvCxnSpPr>
          <p:nvPr/>
        </p:nvCxnSpPr>
        <p:spPr>
          <a:xfrm flipH="1" flipV="1">
            <a:off x="8338391" y="3516959"/>
            <a:ext cx="1058349" cy="681824"/>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5" name="직선 연결선 108">
            <a:extLst>
              <a:ext uri="{FF2B5EF4-FFF2-40B4-BE49-F238E27FC236}">
                <a16:creationId xmlns:a16="http://schemas.microsoft.com/office/drawing/2014/main" id="{67855FAF-C4E2-2243-A30B-9E85969C577D}"/>
              </a:ext>
            </a:extLst>
          </p:cNvPr>
          <p:cNvCxnSpPr>
            <a:stCxn id="135" idx="0"/>
            <a:endCxn id="139" idx="2"/>
          </p:cNvCxnSpPr>
          <p:nvPr/>
        </p:nvCxnSpPr>
        <p:spPr>
          <a:xfrm flipV="1">
            <a:off x="9927255" y="3854999"/>
            <a:ext cx="177818" cy="343784"/>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6" name="직선 연결선 121">
            <a:extLst>
              <a:ext uri="{FF2B5EF4-FFF2-40B4-BE49-F238E27FC236}">
                <a16:creationId xmlns:a16="http://schemas.microsoft.com/office/drawing/2014/main" id="{699B9C1F-3E6B-9F41-9CE1-823127D1090B}"/>
              </a:ext>
            </a:extLst>
          </p:cNvPr>
          <p:cNvCxnSpPr>
            <a:stCxn id="158" idx="2"/>
            <a:endCxn id="132" idx="0"/>
          </p:cNvCxnSpPr>
          <p:nvPr/>
        </p:nvCxnSpPr>
        <p:spPr>
          <a:xfrm>
            <a:off x="7513163" y="3516959"/>
            <a:ext cx="95957" cy="681824"/>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7" name="직선 연결선 124">
            <a:extLst>
              <a:ext uri="{FF2B5EF4-FFF2-40B4-BE49-F238E27FC236}">
                <a16:creationId xmlns:a16="http://schemas.microsoft.com/office/drawing/2014/main" id="{E6954E8A-F395-954C-B34B-5F4BCE695ADD}"/>
              </a:ext>
            </a:extLst>
          </p:cNvPr>
          <p:cNvCxnSpPr>
            <a:stCxn id="138" idx="2"/>
            <a:endCxn id="133" idx="0"/>
          </p:cNvCxnSpPr>
          <p:nvPr/>
        </p:nvCxnSpPr>
        <p:spPr>
          <a:xfrm flipH="1">
            <a:off x="8139635" y="3854999"/>
            <a:ext cx="1140210" cy="343784"/>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sp>
        <p:nvSpPr>
          <p:cNvPr id="158" name="모서리가 둥근 직사각형 157">
            <a:extLst>
              <a:ext uri="{FF2B5EF4-FFF2-40B4-BE49-F238E27FC236}">
                <a16:creationId xmlns:a16="http://schemas.microsoft.com/office/drawing/2014/main" id="{D2C7E6B0-696A-424C-A2F9-5A38C3C0150E}"/>
              </a:ext>
            </a:extLst>
          </p:cNvPr>
          <p:cNvSpPr/>
          <p:nvPr/>
        </p:nvSpPr>
        <p:spPr>
          <a:xfrm>
            <a:off x="7157699" y="3343435"/>
            <a:ext cx="710927" cy="173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50" dirty="0"/>
              <a:t>mlx-pmd0</a:t>
            </a:r>
            <a:endParaRPr lang="ko-KR" altLang="en-US" sz="1050" dirty="0"/>
          </a:p>
        </p:txBody>
      </p:sp>
      <p:sp>
        <p:nvSpPr>
          <p:cNvPr id="159" name="모서리가 둥근 직사각형 158">
            <a:extLst>
              <a:ext uri="{FF2B5EF4-FFF2-40B4-BE49-F238E27FC236}">
                <a16:creationId xmlns:a16="http://schemas.microsoft.com/office/drawing/2014/main" id="{2371F04E-7A91-F246-8CF0-726E965D4B92}"/>
              </a:ext>
            </a:extLst>
          </p:cNvPr>
          <p:cNvSpPr/>
          <p:nvPr/>
        </p:nvSpPr>
        <p:spPr>
          <a:xfrm>
            <a:off x="7982927" y="3343435"/>
            <a:ext cx="710927" cy="173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50" dirty="0"/>
              <a:t>mlx-pmd1</a:t>
            </a:r>
            <a:endParaRPr lang="ko-KR" altLang="en-US" sz="1050" dirty="0"/>
          </a:p>
        </p:txBody>
      </p:sp>
      <p:cxnSp>
        <p:nvCxnSpPr>
          <p:cNvPr id="160" name="직선 연결선 391">
            <a:extLst>
              <a:ext uri="{FF2B5EF4-FFF2-40B4-BE49-F238E27FC236}">
                <a16:creationId xmlns:a16="http://schemas.microsoft.com/office/drawing/2014/main" id="{D5ED9029-CFBB-3740-9566-75F091BB0368}"/>
              </a:ext>
            </a:extLst>
          </p:cNvPr>
          <p:cNvCxnSpPr>
            <a:stCxn id="130" idx="0"/>
            <a:endCxn id="132" idx="2"/>
          </p:cNvCxnSpPr>
          <p:nvPr/>
        </p:nvCxnSpPr>
        <p:spPr>
          <a:xfrm flipH="1" flipV="1">
            <a:off x="7609120" y="4372307"/>
            <a:ext cx="296273" cy="113879"/>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1" name="직선 연결선 394">
            <a:extLst>
              <a:ext uri="{FF2B5EF4-FFF2-40B4-BE49-F238E27FC236}">
                <a16:creationId xmlns:a16="http://schemas.microsoft.com/office/drawing/2014/main" id="{52D3434B-CD6E-674D-A43A-8A6EB3E75640}"/>
              </a:ext>
            </a:extLst>
          </p:cNvPr>
          <p:cNvCxnSpPr>
            <a:stCxn id="131" idx="0"/>
            <a:endCxn id="134" idx="2"/>
          </p:cNvCxnSpPr>
          <p:nvPr/>
        </p:nvCxnSpPr>
        <p:spPr>
          <a:xfrm flipH="1" flipV="1">
            <a:off x="9396740" y="4372307"/>
            <a:ext cx="222903" cy="113879"/>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2" name="직선 연결선 405">
            <a:extLst>
              <a:ext uri="{FF2B5EF4-FFF2-40B4-BE49-F238E27FC236}">
                <a16:creationId xmlns:a16="http://schemas.microsoft.com/office/drawing/2014/main" id="{CC3A11AD-2D4C-E148-9DBD-12263D56D777}"/>
              </a:ext>
            </a:extLst>
          </p:cNvPr>
          <p:cNvCxnSpPr>
            <a:stCxn id="130" idx="0"/>
            <a:endCxn id="133" idx="2"/>
          </p:cNvCxnSpPr>
          <p:nvPr/>
        </p:nvCxnSpPr>
        <p:spPr>
          <a:xfrm flipV="1">
            <a:off x="7905393" y="4372307"/>
            <a:ext cx="234242" cy="113879"/>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3" name="직선 연결선 408">
            <a:extLst>
              <a:ext uri="{FF2B5EF4-FFF2-40B4-BE49-F238E27FC236}">
                <a16:creationId xmlns:a16="http://schemas.microsoft.com/office/drawing/2014/main" id="{E1C38E17-3990-4B47-A695-F1CAD747FC14}"/>
              </a:ext>
            </a:extLst>
          </p:cNvPr>
          <p:cNvCxnSpPr>
            <a:stCxn id="131" idx="0"/>
            <a:endCxn id="135" idx="2"/>
          </p:cNvCxnSpPr>
          <p:nvPr/>
        </p:nvCxnSpPr>
        <p:spPr>
          <a:xfrm flipV="1">
            <a:off x="9619643" y="4372307"/>
            <a:ext cx="307612" cy="113879"/>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4" name="직선 연결선 416">
            <a:extLst>
              <a:ext uri="{FF2B5EF4-FFF2-40B4-BE49-F238E27FC236}">
                <a16:creationId xmlns:a16="http://schemas.microsoft.com/office/drawing/2014/main" id="{5A88E349-2386-0142-B3F2-40E24CB64189}"/>
              </a:ext>
            </a:extLst>
          </p:cNvPr>
          <p:cNvCxnSpPr>
            <a:cxnSpLocks/>
            <a:stCxn id="130" idx="2"/>
          </p:cNvCxnSpPr>
          <p:nvPr/>
        </p:nvCxnSpPr>
        <p:spPr>
          <a:xfrm>
            <a:off x="7905393" y="4659717"/>
            <a:ext cx="0" cy="472021"/>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5" name="직선 연결선 418">
            <a:extLst>
              <a:ext uri="{FF2B5EF4-FFF2-40B4-BE49-F238E27FC236}">
                <a16:creationId xmlns:a16="http://schemas.microsoft.com/office/drawing/2014/main" id="{92970CD0-6556-3347-9A13-28FD130A06B0}"/>
              </a:ext>
            </a:extLst>
          </p:cNvPr>
          <p:cNvCxnSpPr>
            <a:cxnSpLocks/>
            <a:stCxn id="131" idx="2"/>
          </p:cNvCxnSpPr>
          <p:nvPr/>
        </p:nvCxnSpPr>
        <p:spPr>
          <a:xfrm>
            <a:off x="9619643" y="4659717"/>
            <a:ext cx="0" cy="472021"/>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15F17B3E-B64F-7247-9F01-602EC6C2280E}"/>
              </a:ext>
            </a:extLst>
          </p:cNvPr>
          <p:cNvSpPr txBox="1"/>
          <p:nvPr/>
        </p:nvSpPr>
        <p:spPr>
          <a:xfrm>
            <a:off x="10752483" y="3253519"/>
            <a:ext cx="1089401" cy="307777"/>
          </a:xfrm>
          <a:prstGeom prst="rect">
            <a:avLst/>
          </a:prstGeom>
          <a:noFill/>
        </p:spPr>
        <p:txBody>
          <a:bodyPr wrap="none" rtlCol="0">
            <a:spAutoFit/>
          </a:bodyPr>
          <a:lstStyle/>
          <a:p>
            <a:r>
              <a:rPr lang="en-US" altLang="ko-KR" sz="1400" dirty="0"/>
              <a:t>User Space</a:t>
            </a:r>
            <a:endParaRPr lang="ko-KR" altLang="en-US" sz="1400" dirty="0"/>
          </a:p>
        </p:txBody>
      </p:sp>
      <p:sp>
        <p:nvSpPr>
          <p:cNvPr id="167" name="TextBox 166">
            <a:extLst>
              <a:ext uri="{FF2B5EF4-FFF2-40B4-BE49-F238E27FC236}">
                <a16:creationId xmlns:a16="http://schemas.microsoft.com/office/drawing/2014/main" id="{5F9B2BD9-F5EE-364E-B3D4-DB7C40D4D728}"/>
              </a:ext>
            </a:extLst>
          </p:cNvPr>
          <p:cNvSpPr txBox="1"/>
          <p:nvPr/>
        </p:nvSpPr>
        <p:spPr>
          <a:xfrm>
            <a:off x="10752483" y="3583168"/>
            <a:ext cx="1232389" cy="307777"/>
          </a:xfrm>
          <a:prstGeom prst="rect">
            <a:avLst/>
          </a:prstGeom>
          <a:noFill/>
        </p:spPr>
        <p:txBody>
          <a:bodyPr wrap="none" rtlCol="0">
            <a:spAutoFit/>
          </a:bodyPr>
          <a:lstStyle/>
          <a:p>
            <a:r>
              <a:rPr lang="en-US" altLang="ko-KR" sz="1400" dirty="0"/>
              <a:t>Kernel Space</a:t>
            </a:r>
            <a:endParaRPr lang="ko-KR" altLang="en-US" sz="1400" dirty="0"/>
          </a:p>
        </p:txBody>
      </p:sp>
      <p:sp>
        <p:nvSpPr>
          <p:cNvPr id="168" name="모서리가 둥근 직사각형 167">
            <a:extLst>
              <a:ext uri="{FF2B5EF4-FFF2-40B4-BE49-F238E27FC236}">
                <a16:creationId xmlns:a16="http://schemas.microsoft.com/office/drawing/2014/main" id="{93B2A737-8FA4-E545-A6FF-B5FD7C2E50A5}"/>
              </a:ext>
            </a:extLst>
          </p:cNvPr>
          <p:cNvSpPr/>
          <p:nvPr/>
        </p:nvSpPr>
        <p:spPr>
          <a:xfrm>
            <a:off x="7043398" y="4943760"/>
            <a:ext cx="3662300" cy="418405"/>
          </a:xfrm>
          <a:prstGeom prst="roundRect">
            <a:avLst/>
          </a:prstGeom>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ko-KR" dirty="0"/>
              <a:t>Packet Generator (Tx/Rx)</a:t>
            </a:r>
            <a:endParaRPr kumimoji="1" lang="ko-KR" altLang="en-US" dirty="0"/>
          </a:p>
        </p:txBody>
      </p:sp>
    </p:spTree>
    <p:extLst>
      <p:ext uri="{BB962C8B-B14F-4D97-AF65-F5344CB8AC3E}">
        <p14:creationId xmlns:p14="http://schemas.microsoft.com/office/powerpoint/2010/main" val="3700025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2">
            <a:extLst>
              <a:ext uri="{FF2B5EF4-FFF2-40B4-BE49-F238E27FC236}">
                <a16:creationId xmlns:a16="http://schemas.microsoft.com/office/drawing/2014/main" id="{B708E7AD-2928-0547-A907-BC78101637CA}"/>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ko-KR" sz="2000" dirty="0"/>
          </a:p>
        </p:txBody>
      </p:sp>
      <p:sp>
        <p:nvSpPr>
          <p:cNvPr id="6" name="내용 개체 틀 2">
            <a:extLst>
              <a:ext uri="{FF2B5EF4-FFF2-40B4-BE49-F238E27FC236}">
                <a16:creationId xmlns:a16="http://schemas.microsoft.com/office/drawing/2014/main" id="{D8FCE7CE-29EC-084B-BD9D-96E1FE2AB3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ko-KR" sz="2000" dirty="0"/>
          </a:p>
        </p:txBody>
      </p:sp>
      <p:sp>
        <p:nvSpPr>
          <p:cNvPr id="2" name="제목 1">
            <a:extLst>
              <a:ext uri="{FF2B5EF4-FFF2-40B4-BE49-F238E27FC236}">
                <a16:creationId xmlns:a16="http://schemas.microsoft.com/office/drawing/2014/main" id="{3035C937-E48C-B042-9D7E-14186EDD18D7}"/>
              </a:ext>
            </a:extLst>
          </p:cNvPr>
          <p:cNvSpPr>
            <a:spLocks noGrp="1"/>
          </p:cNvSpPr>
          <p:nvPr>
            <p:ph type="title"/>
          </p:nvPr>
        </p:nvSpPr>
        <p:spPr/>
        <p:txBody>
          <a:bodyPr/>
          <a:lstStyle/>
          <a:p>
            <a:r>
              <a:rPr kumimoji="1" lang="en-US" altLang="ko-KR" dirty="0"/>
              <a:t>106</a:t>
            </a:r>
            <a:r>
              <a:rPr kumimoji="1" lang="ko-KR" altLang="en-US" dirty="0"/>
              <a:t> </a:t>
            </a:r>
            <a:r>
              <a:rPr kumimoji="1" lang="en-US" altLang="ko-KR" dirty="0"/>
              <a:t>Hackathon preview</a:t>
            </a:r>
            <a:endParaRPr kumimoji="1" lang="ko-KR" altLang="en-US" dirty="0"/>
          </a:p>
        </p:txBody>
      </p:sp>
      <p:pic>
        <p:nvPicPr>
          <p:cNvPr id="5" name="내용 개체 틀 4">
            <a:extLst>
              <a:ext uri="{FF2B5EF4-FFF2-40B4-BE49-F238E27FC236}">
                <a16:creationId xmlns:a16="http://schemas.microsoft.com/office/drawing/2014/main" id="{262EB99C-E39F-6B43-9B81-B64F6F098786}"/>
              </a:ext>
            </a:extLst>
          </p:cNvPr>
          <p:cNvPicPr>
            <a:picLocks noGrp="1" noChangeAspect="1"/>
          </p:cNvPicPr>
          <p:nvPr>
            <p:ph idx="1"/>
          </p:nvPr>
        </p:nvPicPr>
        <p:blipFill>
          <a:blip r:embed="rId2"/>
          <a:stretch>
            <a:fillRect/>
          </a:stretch>
        </p:blipFill>
        <p:spPr>
          <a:xfrm>
            <a:off x="1162050" y="4589463"/>
            <a:ext cx="9867900" cy="1587500"/>
          </a:xfrm>
        </p:spPr>
      </p:pic>
      <p:pic>
        <p:nvPicPr>
          <p:cNvPr id="9" name="그림 8">
            <a:extLst>
              <a:ext uri="{FF2B5EF4-FFF2-40B4-BE49-F238E27FC236}">
                <a16:creationId xmlns:a16="http://schemas.microsoft.com/office/drawing/2014/main" id="{C34FA4E2-287E-1340-ACE2-E15E8A15D3BF}"/>
              </a:ext>
            </a:extLst>
          </p:cNvPr>
          <p:cNvPicPr>
            <a:picLocks noChangeAspect="1"/>
          </p:cNvPicPr>
          <p:nvPr/>
        </p:nvPicPr>
        <p:blipFill>
          <a:blip r:embed="rId3"/>
          <a:stretch>
            <a:fillRect/>
          </a:stretch>
        </p:blipFill>
        <p:spPr>
          <a:xfrm>
            <a:off x="3115172" y="1653275"/>
            <a:ext cx="5961654" cy="2707934"/>
          </a:xfrm>
          <a:prstGeom prst="rect">
            <a:avLst/>
          </a:prstGeom>
        </p:spPr>
      </p:pic>
    </p:spTree>
    <p:extLst>
      <p:ext uri="{BB962C8B-B14F-4D97-AF65-F5344CB8AC3E}">
        <p14:creationId xmlns:p14="http://schemas.microsoft.com/office/powerpoint/2010/main" val="1515398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21EC8C-3ACD-1241-8286-457959F728D8}"/>
              </a:ext>
            </a:extLst>
          </p:cNvPr>
          <p:cNvSpPr>
            <a:spLocks noGrp="1"/>
          </p:cNvSpPr>
          <p:nvPr>
            <p:ph type="title"/>
          </p:nvPr>
        </p:nvSpPr>
        <p:spPr/>
        <p:txBody>
          <a:bodyPr/>
          <a:lstStyle/>
          <a:p>
            <a:r>
              <a:rPr kumimoji="1" lang="en-US" altLang="ko-KR" dirty="0"/>
              <a:t>Test Environment</a:t>
            </a:r>
            <a:endParaRPr kumimoji="1" lang="ko-KR" altLang="en-US" dirty="0"/>
          </a:p>
        </p:txBody>
      </p:sp>
      <p:sp>
        <p:nvSpPr>
          <p:cNvPr id="3" name="내용 개체 틀 2">
            <a:extLst>
              <a:ext uri="{FF2B5EF4-FFF2-40B4-BE49-F238E27FC236}">
                <a16:creationId xmlns:a16="http://schemas.microsoft.com/office/drawing/2014/main" id="{C7D0E0D9-D0B8-084C-B49D-C0F61FC3F654}"/>
              </a:ext>
            </a:extLst>
          </p:cNvPr>
          <p:cNvSpPr>
            <a:spLocks noGrp="1"/>
          </p:cNvSpPr>
          <p:nvPr>
            <p:ph idx="1"/>
          </p:nvPr>
        </p:nvSpPr>
        <p:spPr/>
        <p:txBody>
          <a:bodyPr/>
          <a:lstStyle/>
          <a:p>
            <a:r>
              <a:rPr kumimoji="1" lang="en-US" altLang="ko-KR" dirty="0"/>
              <a:t>CPU set – using CMK</a:t>
            </a:r>
            <a:endParaRPr kumimoji="1" lang="ko-KR" altLang="en-US" dirty="0"/>
          </a:p>
        </p:txBody>
      </p:sp>
      <p:pic>
        <p:nvPicPr>
          <p:cNvPr id="4" name="그림 3">
            <a:extLst>
              <a:ext uri="{FF2B5EF4-FFF2-40B4-BE49-F238E27FC236}">
                <a16:creationId xmlns:a16="http://schemas.microsoft.com/office/drawing/2014/main" id="{71307E06-EA3E-9B4F-A9B8-2F8237FC0868}"/>
              </a:ext>
            </a:extLst>
          </p:cNvPr>
          <p:cNvPicPr>
            <a:picLocks noChangeAspect="1"/>
          </p:cNvPicPr>
          <p:nvPr/>
        </p:nvPicPr>
        <p:blipFill>
          <a:blip r:embed="rId2"/>
          <a:stretch>
            <a:fillRect/>
          </a:stretch>
        </p:blipFill>
        <p:spPr>
          <a:xfrm>
            <a:off x="2061679" y="1997737"/>
            <a:ext cx="8826500" cy="4406900"/>
          </a:xfrm>
          <a:prstGeom prst="rect">
            <a:avLst/>
          </a:prstGeom>
        </p:spPr>
      </p:pic>
    </p:spTree>
    <p:extLst>
      <p:ext uri="{BB962C8B-B14F-4D97-AF65-F5344CB8AC3E}">
        <p14:creationId xmlns:p14="http://schemas.microsoft.com/office/powerpoint/2010/main" val="1152928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DAC8729-7018-D947-A4F8-35CE468DC353}"/>
              </a:ext>
            </a:extLst>
          </p:cNvPr>
          <p:cNvSpPr>
            <a:spLocks noGrp="1"/>
          </p:cNvSpPr>
          <p:nvPr>
            <p:ph type="title"/>
          </p:nvPr>
        </p:nvSpPr>
        <p:spPr/>
        <p:txBody>
          <a:bodyPr/>
          <a:lstStyle/>
          <a:p>
            <a:r>
              <a:rPr kumimoji="1" lang="en-US" altLang="ko-KR" dirty="0"/>
              <a:t>Test Configuration</a:t>
            </a:r>
            <a:endParaRPr kumimoji="1" lang="ko-KR" altLang="en-US" dirty="0"/>
          </a:p>
        </p:txBody>
      </p:sp>
      <p:sp>
        <p:nvSpPr>
          <p:cNvPr id="3" name="내용 개체 틀 2">
            <a:extLst>
              <a:ext uri="{FF2B5EF4-FFF2-40B4-BE49-F238E27FC236}">
                <a16:creationId xmlns:a16="http://schemas.microsoft.com/office/drawing/2014/main" id="{8AE16DBE-20E2-E54F-8904-5E69F3BC5C23}"/>
              </a:ext>
            </a:extLst>
          </p:cNvPr>
          <p:cNvSpPr>
            <a:spLocks noGrp="1"/>
          </p:cNvSpPr>
          <p:nvPr>
            <p:ph idx="1"/>
          </p:nvPr>
        </p:nvSpPr>
        <p:spPr/>
        <p:txBody>
          <a:bodyPr>
            <a:normAutofit/>
          </a:bodyPr>
          <a:lstStyle/>
          <a:p>
            <a:r>
              <a:rPr kumimoji="1" lang="ko-KR" altLang="en-US" sz="2000" dirty="0"/>
              <a:t>서버 설정 </a:t>
            </a:r>
            <a:r>
              <a:rPr kumimoji="1" lang="en-US" altLang="ko-KR" sz="2000" dirty="0"/>
              <a:t>–</a:t>
            </a:r>
            <a:r>
              <a:rPr kumimoji="1" lang="ko-KR" altLang="en-US" sz="2000" dirty="0"/>
              <a:t> </a:t>
            </a:r>
            <a:r>
              <a:rPr kumimoji="1" lang="en-US" altLang="ko-KR" sz="2000" dirty="0"/>
              <a:t>CPU isolation</a:t>
            </a:r>
            <a:endParaRPr kumimoji="1" lang="ko-KR" altLang="en-US" sz="2000" dirty="0"/>
          </a:p>
        </p:txBody>
      </p:sp>
      <p:pic>
        <p:nvPicPr>
          <p:cNvPr id="11" name="그림 10">
            <a:extLst>
              <a:ext uri="{FF2B5EF4-FFF2-40B4-BE49-F238E27FC236}">
                <a16:creationId xmlns:a16="http://schemas.microsoft.com/office/drawing/2014/main" id="{71494C9C-9C53-2F46-913D-F106DD6F15BF}"/>
              </a:ext>
            </a:extLst>
          </p:cNvPr>
          <p:cNvPicPr>
            <a:picLocks noChangeAspect="1"/>
          </p:cNvPicPr>
          <p:nvPr/>
        </p:nvPicPr>
        <p:blipFill>
          <a:blip r:embed="rId2"/>
          <a:stretch>
            <a:fillRect/>
          </a:stretch>
        </p:blipFill>
        <p:spPr>
          <a:xfrm>
            <a:off x="1245173" y="1902714"/>
            <a:ext cx="10194636" cy="4283364"/>
          </a:xfrm>
          <a:prstGeom prst="rect">
            <a:avLst/>
          </a:prstGeom>
        </p:spPr>
      </p:pic>
    </p:spTree>
    <p:extLst>
      <p:ext uri="{BB962C8B-B14F-4D97-AF65-F5344CB8AC3E}">
        <p14:creationId xmlns:p14="http://schemas.microsoft.com/office/powerpoint/2010/main" val="2984652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7303B5-A440-1842-9D37-09C49B9E3D88}"/>
              </a:ext>
            </a:extLst>
          </p:cNvPr>
          <p:cNvSpPr>
            <a:spLocks noGrp="1"/>
          </p:cNvSpPr>
          <p:nvPr>
            <p:ph type="title"/>
          </p:nvPr>
        </p:nvSpPr>
        <p:spPr/>
        <p:txBody>
          <a:bodyPr/>
          <a:lstStyle/>
          <a:p>
            <a:r>
              <a:rPr kumimoji="1" lang="en-US" altLang="ko-KR" dirty="0"/>
              <a:t>Test Configuration</a:t>
            </a:r>
            <a:endParaRPr kumimoji="1" lang="ko-KR" altLang="en-US" dirty="0"/>
          </a:p>
        </p:txBody>
      </p:sp>
      <p:sp>
        <p:nvSpPr>
          <p:cNvPr id="3" name="내용 개체 틀 2">
            <a:extLst>
              <a:ext uri="{FF2B5EF4-FFF2-40B4-BE49-F238E27FC236}">
                <a16:creationId xmlns:a16="http://schemas.microsoft.com/office/drawing/2014/main" id="{83BB5C05-B9B3-DB48-8C3F-973A670F5B6D}"/>
              </a:ext>
            </a:extLst>
          </p:cNvPr>
          <p:cNvSpPr>
            <a:spLocks noGrp="1"/>
          </p:cNvSpPr>
          <p:nvPr>
            <p:ph idx="1"/>
          </p:nvPr>
        </p:nvSpPr>
        <p:spPr/>
        <p:txBody>
          <a:bodyPr>
            <a:normAutofit/>
          </a:bodyPr>
          <a:lstStyle/>
          <a:p>
            <a:r>
              <a:rPr kumimoji="1" lang="ko-KR" altLang="en-US" sz="2400" dirty="0"/>
              <a:t>서버 설정 </a:t>
            </a:r>
            <a:r>
              <a:rPr kumimoji="1" lang="en-US" altLang="ko-KR" sz="2400" dirty="0"/>
              <a:t>–</a:t>
            </a:r>
            <a:r>
              <a:rPr kumimoji="1" lang="ko-KR" altLang="en-US" sz="2400" dirty="0"/>
              <a:t> </a:t>
            </a:r>
            <a:r>
              <a:rPr kumimoji="1" lang="en-US" altLang="ko-KR" sz="2400" dirty="0"/>
              <a:t>NUMA node configuration</a:t>
            </a:r>
            <a:endParaRPr kumimoji="1" lang="ko-KR" altLang="en-US" sz="2400" dirty="0"/>
          </a:p>
          <a:p>
            <a:endParaRPr kumimoji="1" lang="ko-KR" altLang="en-US" sz="2400" dirty="0"/>
          </a:p>
        </p:txBody>
      </p:sp>
      <p:pic>
        <p:nvPicPr>
          <p:cNvPr id="7" name="그림 6">
            <a:extLst>
              <a:ext uri="{FF2B5EF4-FFF2-40B4-BE49-F238E27FC236}">
                <a16:creationId xmlns:a16="http://schemas.microsoft.com/office/drawing/2014/main" id="{97F4B233-6663-F242-A938-ACB724936A6D}"/>
              </a:ext>
            </a:extLst>
          </p:cNvPr>
          <p:cNvPicPr>
            <a:picLocks noChangeAspect="1"/>
          </p:cNvPicPr>
          <p:nvPr/>
        </p:nvPicPr>
        <p:blipFill>
          <a:blip r:embed="rId2"/>
          <a:stretch>
            <a:fillRect/>
          </a:stretch>
        </p:blipFill>
        <p:spPr>
          <a:xfrm>
            <a:off x="1390356" y="2096335"/>
            <a:ext cx="8950113" cy="3921638"/>
          </a:xfrm>
          <a:prstGeom prst="rect">
            <a:avLst/>
          </a:prstGeom>
        </p:spPr>
      </p:pic>
    </p:spTree>
    <p:extLst>
      <p:ext uri="{BB962C8B-B14F-4D97-AF65-F5344CB8AC3E}">
        <p14:creationId xmlns:p14="http://schemas.microsoft.com/office/powerpoint/2010/main" val="383939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33A6E3-BA58-B340-8C69-248EDF7F9EFD}"/>
              </a:ext>
            </a:extLst>
          </p:cNvPr>
          <p:cNvSpPr>
            <a:spLocks noGrp="1"/>
          </p:cNvSpPr>
          <p:nvPr>
            <p:ph type="title"/>
          </p:nvPr>
        </p:nvSpPr>
        <p:spPr/>
        <p:txBody>
          <a:bodyPr/>
          <a:lstStyle/>
          <a:p>
            <a:r>
              <a:rPr kumimoji="1" lang="en-US" altLang="ko-KR" dirty="0"/>
              <a:t>Test Configuration</a:t>
            </a:r>
            <a:endParaRPr kumimoji="1" lang="ko-KR" altLang="en-US" dirty="0"/>
          </a:p>
        </p:txBody>
      </p:sp>
      <p:sp>
        <p:nvSpPr>
          <p:cNvPr id="3" name="내용 개체 틀 2">
            <a:extLst>
              <a:ext uri="{FF2B5EF4-FFF2-40B4-BE49-F238E27FC236}">
                <a16:creationId xmlns:a16="http://schemas.microsoft.com/office/drawing/2014/main" id="{46E76FBA-DAB4-5149-A468-8CA3CC6B29DE}"/>
              </a:ext>
            </a:extLst>
          </p:cNvPr>
          <p:cNvSpPr>
            <a:spLocks noGrp="1"/>
          </p:cNvSpPr>
          <p:nvPr>
            <p:ph idx="1"/>
          </p:nvPr>
        </p:nvSpPr>
        <p:spPr/>
        <p:txBody>
          <a:bodyPr>
            <a:normAutofit/>
          </a:bodyPr>
          <a:lstStyle/>
          <a:p>
            <a:r>
              <a:rPr kumimoji="1" lang="en-US" altLang="ko-KR" sz="2400" dirty="0"/>
              <a:t>Kubernetes </a:t>
            </a:r>
            <a:r>
              <a:rPr kumimoji="1" lang="ko-KR" altLang="en-US" sz="2400" dirty="0"/>
              <a:t>설정</a:t>
            </a:r>
            <a:endParaRPr kumimoji="1" lang="en-US" altLang="ko-KR" sz="2400" dirty="0"/>
          </a:p>
          <a:p>
            <a:pPr lvl="1"/>
            <a:r>
              <a:rPr kumimoji="1" lang="en-US" altLang="ko-KR" sz="2000" dirty="0"/>
              <a:t>Container engine </a:t>
            </a:r>
          </a:p>
          <a:p>
            <a:pPr lvl="2"/>
            <a:r>
              <a:rPr kumimoji="1" lang="en-US" altLang="ko-KR" sz="1600" dirty="0"/>
              <a:t>Docker v18.09.7</a:t>
            </a:r>
          </a:p>
          <a:p>
            <a:pPr lvl="1"/>
            <a:endParaRPr kumimoji="1" lang="en-US" altLang="ko-KR" sz="2000" dirty="0"/>
          </a:p>
          <a:p>
            <a:pPr lvl="1"/>
            <a:r>
              <a:rPr kumimoji="1" lang="en-US" altLang="ko-KR" sz="2000" dirty="0"/>
              <a:t>Container Orchestra Engine</a:t>
            </a:r>
          </a:p>
          <a:p>
            <a:pPr lvl="2"/>
            <a:r>
              <a:rPr kumimoji="1" lang="en-US" altLang="ko-KR" sz="1600" dirty="0" err="1"/>
              <a:t>kubernetes</a:t>
            </a:r>
            <a:r>
              <a:rPr kumimoji="1" lang="en-US" altLang="ko-KR" sz="1600" dirty="0"/>
              <a:t> 1.16.1-00</a:t>
            </a:r>
          </a:p>
          <a:p>
            <a:pPr lvl="1"/>
            <a:endParaRPr kumimoji="1" lang="en-US" altLang="ko-KR" sz="2000" dirty="0"/>
          </a:p>
          <a:p>
            <a:pPr lvl="1"/>
            <a:r>
              <a:rPr kumimoji="1" lang="en-US" altLang="ko-KR" sz="2000" dirty="0"/>
              <a:t>CNI</a:t>
            </a:r>
          </a:p>
          <a:p>
            <a:pPr lvl="2"/>
            <a:r>
              <a:rPr kumimoji="1" lang="en-US" altLang="ko-KR" sz="1600" dirty="0"/>
              <a:t>Default network calico</a:t>
            </a:r>
          </a:p>
          <a:p>
            <a:pPr lvl="2"/>
            <a:r>
              <a:rPr kumimoji="1" lang="en-US" altLang="ko-KR" sz="1600" dirty="0"/>
              <a:t>Additional Network</a:t>
            </a:r>
          </a:p>
          <a:p>
            <a:pPr lvl="3"/>
            <a:r>
              <a:rPr kumimoji="1" lang="en-US" altLang="ko-KR" sz="1400" dirty="0"/>
              <a:t>OVS, VPP ...</a:t>
            </a:r>
            <a:endParaRPr kumimoji="1" lang="ko-KR" altLang="en-US" sz="1400" dirty="0"/>
          </a:p>
        </p:txBody>
      </p:sp>
      <p:pic>
        <p:nvPicPr>
          <p:cNvPr id="98" name="그림 97">
            <a:extLst>
              <a:ext uri="{FF2B5EF4-FFF2-40B4-BE49-F238E27FC236}">
                <a16:creationId xmlns:a16="http://schemas.microsoft.com/office/drawing/2014/main" id="{A7CA2BD3-304D-8549-98F5-8D8CE20FAB19}"/>
              </a:ext>
            </a:extLst>
          </p:cNvPr>
          <p:cNvPicPr>
            <a:picLocks noChangeAspect="1"/>
          </p:cNvPicPr>
          <p:nvPr/>
        </p:nvPicPr>
        <p:blipFill>
          <a:blip r:embed="rId2"/>
          <a:stretch>
            <a:fillRect/>
          </a:stretch>
        </p:blipFill>
        <p:spPr>
          <a:xfrm>
            <a:off x="4747311" y="1972689"/>
            <a:ext cx="6991462" cy="3634519"/>
          </a:xfrm>
          <a:prstGeom prst="rect">
            <a:avLst/>
          </a:prstGeom>
        </p:spPr>
      </p:pic>
    </p:spTree>
    <p:extLst>
      <p:ext uri="{BB962C8B-B14F-4D97-AF65-F5344CB8AC3E}">
        <p14:creationId xmlns:p14="http://schemas.microsoft.com/office/powerpoint/2010/main" val="1952300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33A6E3-BA58-B340-8C69-248EDF7F9EFD}"/>
              </a:ext>
            </a:extLst>
          </p:cNvPr>
          <p:cNvSpPr>
            <a:spLocks noGrp="1"/>
          </p:cNvSpPr>
          <p:nvPr>
            <p:ph type="title"/>
          </p:nvPr>
        </p:nvSpPr>
        <p:spPr/>
        <p:txBody>
          <a:bodyPr/>
          <a:lstStyle/>
          <a:p>
            <a:r>
              <a:rPr kumimoji="1" lang="en-US" altLang="ko-KR" dirty="0"/>
              <a:t>Test Configuration</a:t>
            </a:r>
            <a:endParaRPr kumimoji="1" lang="ko-KR" altLang="en-US" dirty="0"/>
          </a:p>
        </p:txBody>
      </p:sp>
      <p:sp>
        <p:nvSpPr>
          <p:cNvPr id="3" name="내용 개체 틀 2">
            <a:extLst>
              <a:ext uri="{FF2B5EF4-FFF2-40B4-BE49-F238E27FC236}">
                <a16:creationId xmlns:a16="http://schemas.microsoft.com/office/drawing/2014/main" id="{46E76FBA-DAB4-5149-A468-8CA3CC6B29DE}"/>
              </a:ext>
            </a:extLst>
          </p:cNvPr>
          <p:cNvSpPr>
            <a:spLocks noGrp="1"/>
          </p:cNvSpPr>
          <p:nvPr>
            <p:ph idx="1"/>
          </p:nvPr>
        </p:nvSpPr>
        <p:spPr>
          <a:xfrm>
            <a:off x="828675" y="1383497"/>
            <a:ext cx="10515600" cy="4351338"/>
          </a:xfrm>
        </p:spPr>
        <p:txBody>
          <a:bodyPr>
            <a:normAutofit/>
          </a:bodyPr>
          <a:lstStyle/>
          <a:p>
            <a:r>
              <a:rPr kumimoji="1" lang="en-US" altLang="ko-KR" sz="2400" dirty="0" err="1"/>
              <a:t>contiv-vpp</a:t>
            </a:r>
            <a:endParaRPr kumimoji="1" lang="en-US" altLang="ko-KR" sz="2400" dirty="0"/>
          </a:p>
          <a:p>
            <a:pPr lvl="1"/>
            <a:r>
              <a:rPr kumimoji="1" lang="en-US" altLang="ko-KR" sz="2000" dirty="0" err="1"/>
              <a:t>git</a:t>
            </a:r>
            <a:r>
              <a:rPr kumimoji="1" lang="en-US" altLang="ko-KR" sz="2000" dirty="0"/>
              <a:t> clone https://github.com/contiv/vpp.git</a:t>
            </a:r>
          </a:p>
          <a:p>
            <a:pPr marL="0" indent="0">
              <a:buNone/>
            </a:pPr>
            <a:endParaRPr kumimoji="1" lang="en-US" altLang="ko-KR" sz="1400" dirty="0"/>
          </a:p>
          <a:p>
            <a:endParaRPr kumimoji="1" lang="en-US" altLang="ko-KR" sz="2400" dirty="0"/>
          </a:p>
        </p:txBody>
      </p:sp>
      <p:pic>
        <p:nvPicPr>
          <p:cNvPr id="2050" name="Picture 2" descr="https://raw.githubusercontent.com/contiv/vpp/master/docs/img/contiv-arch.png"/>
          <p:cNvPicPr>
            <a:picLocks noChangeAspect="1" noChangeArrowheads="1"/>
          </p:cNvPicPr>
          <p:nvPr/>
        </p:nvPicPr>
        <p:blipFill rotWithShape="1">
          <a:blip r:embed="rId2">
            <a:extLst>
              <a:ext uri="{28A0092B-C50C-407E-A947-70E740481C1C}">
                <a14:useLocalDpi xmlns:a14="http://schemas.microsoft.com/office/drawing/2010/main" val="0"/>
              </a:ext>
            </a:extLst>
          </a:blip>
          <a:srcRect l="3678"/>
          <a:stretch/>
        </p:blipFill>
        <p:spPr bwMode="auto">
          <a:xfrm>
            <a:off x="922816" y="2446472"/>
            <a:ext cx="6121977" cy="3654136"/>
          </a:xfrm>
          <a:prstGeom prst="rect">
            <a:avLst/>
          </a:prstGeom>
          <a:noFill/>
          <a:extLst>
            <a:ext uri="{909E8E84-426E-40DD-AFC4-6F175D3DCCD1}">
              <a14:hiddenFill xmlns:a14="http://schemas.microsoft.com/office/drawing/2010/main">
                <a:solidFill>
                  <a:srgbClr val="FFFFFF"/>
                </a:solidFill>
              </a14:hiddenFill>
            </a:ext>
          </a:extLst>
        </p:spPr>
      </p:pic>
      <p:pic>
        <p:nvPicPr>
          <p:cNvPr id="7" name="그림 6"/>
          <p:cNvPicPr>
            <a:picLocks noChangeAspect="1"/>
          </p:cNvPicPr>
          <p:nvPr/>
        </p:nvPicPr>
        <p:blipFill rotWithShape="1">
          <a:blip r:embed="rId3"/>
          <a:srcRect r="26619"/>
          <a:stretch/>
        </p:blipFill>
        <p:spPr>
          <a:xfrm>
            <a:off x="7427937" y="2446472"/>
            <a:ext cx="4447885" cy="1246193"/>
          </a:xfrm>
          <a:prstGeom prst="rect">
            <a:avLst/>
          </a:prstGeom>
        </p:spPr>
      </p:pic>
      <p:pic>
        <p:nvPicPr>
          <p:cNvPr id="8" name="그림 7"/>
          <p:cNvPicPr>
            <a:picLocks noChangeAspect="1"/>
          </p:cNvPicPr>
          <p:nvPr/>
        </p:nvPicPr>
        <p:blipFill rotWithShape="1">
          <a:blip r:embed="rId4"/>
          <a:srcRect b="4806"/>
          <a:stretch/>
        </p:blipFill>
        <p:spPr>
          <a:xfrm>
            <a:off x="7427937" y="3726976"/>
            <a:ext cx="4465205" cy="2535953"/>
          </a:xfrm>
          <a:prstGeom prst="rect">
            <a:avLst/>
          </a:prstGeom>
        </p:spPr>
      </p:pic>
    </p:spTree>
    <p:extLst>
      <p:ext uri="{BB962C8B-B14F-4D97-AF65-F5344CB8AC3E}">
        <p14:creationId xmlns:p14="http://schemas.microsoft.com/office/powerpoint/2010/main" val="10547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Test Configuration</a:t>
            </a:r>
            <a:endParaRPr lang="ko-KR" altLang="en-US" dirty="0"/>
          </a:p>
        </p:txBody>
      </p:sp>
      <p:sp>
        <p:nvSpPr>
          <p:cNvPr id="3" name="내용 개체 틀 2"/>
          <p:cNvSpPr>
            <a:spLocks noGrp="1"/>
          </p:cNvSpPr>
          <p:nvPr>
            <p:ph idx="1"/>
          </p:nvPr>
        </p:nvSpPr>
        <p:spPr/>
        <p:txBody>
          <a:bodyPr/>
          <a:lstStyle/>
          <a:p>
            <a:r>
              <a:rPr lang="en-US" altLang="ko-KR" dirty="0"/>
              <a:t>T-Rex </a:t>
            </a:r>
            <a:r>
              <a:rPr lang="ko-KR" altLang="en-US" dirty="0"/>
              <a:t>구성</a:t>
            </a:r>
            <a:endParaRPr lang="en-US" altLang="ko-KR" dirty="0"/>
          </a:p>
          <a:p>
            <a:pPr lvl="1"/>
            <a:r>
              <a:rPr lang="en-US" altLang="ko-KR" dirty="0"/>
              <a:t>Client / Server side – </a:t>
            </a:r>
            <a:r>
              <a:rPr lang="ko-KR" altLang="en-US" dirty="0"/>
              <a:t>각각 </a:t>
            </a:r>
            <a:r>
              <a:rPr lang="en-US" altLang="ko-KR" dirty="0"/>
              <a:t>Docker</a:t>
            </a:r>
            <a:r>
              <a:rPr lang="ko-KR" altLang="en-US" dirty="0"/>
              <a:t>로 구현</a:t>
            </a:r>
            <a:endParaRPr lang="en-US" altLang="ko-KR" dirty="0"/>
          </a:p>
          <a:p>
            <a:pPr lvl="1"/>
            <a:endParaRPr lang="ko-KR" altLang="en-US" dirty="0"/>
          </a:p>
        </p:txBody>
      </p:sp>
      <p:pic>
        <p:nvPicPr>
          <p:cNvPr id="1026" name="Picture 2" descr="images/trex-asr-setup.png"/>
          <p:cNvPicPr>
            <a:picLocks noChangeAspect="1" noChangeArrowheads="1"/>
          </p:cNvPicPr>
          <p:nvPr/>
        </p:nvPicPr>
        <p:blipFill rotWithShape="1">
          <a:blip r:embed="rId2">
            <a:extLst>
              <a:ext uri="{28A0092B-C50C-407E-A947-70E740481C1C}">
                <a14:useLocalDpi xmlns:a14="http://schemas.microsoft.com/office/drawing/2010/main" val="0"/>
              </a:ext>
            </a:extLst>
          </a:blip>
          <a:srcRect r="12778"/>
          <a:stretch/>
        </p:blipFill>
        <p:spPr bwMode="auto">
          <a:xfrm>
            <a:off x="1243772" y="2167264"/>
            <a:ext cx="6579870" cy="4243388"/>
          </a:xfrm>
          <a:prstGeom prst="rect">
            <a:avLst/>
          </a:prstGeom>
          <a:noFill/>
          <a:extLst>
            <a:ext uri="{909E8E84-426E-40DD-AFC4-6F175D3DCCD1}">
              <a14:hiddenFill xmlns:a14="http://schemas.microsoft.com/office/drawing/2010/main">
                <a:solidFill>
                  <a:srgbClr val="FFFFFF"/>
                </a:solidFill>
              </a14:hiddenFill>
            </a:ext>
          </a:extLst>
        </p:spPr>
      </p:pic>
      <p:sp>
        <p:nvSpPr>
          <p:cNvPr id="9" name="직사각형 8"/>
          <p:cNvSpPr/>
          <p:nvPr/>
        </p:nvSpPr>
        <p:spPr>
          <a:xfrm>
            <a:off x="3262884" y="6326256"/>
            <a:ext cx="5666231" cy="276999"/>
          </a:xfrm>
          <a:prstGeom prst="rect">
            <a:avLst/>
          </a:prstGeom>
        </p:spPr>
        <p:txBody>
          <a:bodyPr wrap="none">
            <a:spAutoFit/>
          </a:bodyPr>
          <a:lstStyle/>
          <a:p>
            <a:r>
              <a:rPr lang="en-US" altLang="ko-KR" sz="1200" dirty="0" err="1"/>
              <a:t>TRex</a:t>
            </a:r>
            <a:r>
              <a:rPr lang="en-US" altLang="ko-KR" sz="1200" dirty="0"/>
              <a:t> installation and configuration guide </a:t>
            </a:r>
            <a:r>
              <a:rPr lang="en-US" altLang="ko-KR" sz="1200" dirty="0">
                <a:hlinkClick r:id="rId3"/>
              </a:rPr>
              <a:t>https://trex-tgn.cisco.com/trex/doc/</a:t>
            </a:r>
            <a:r>
              <a:rPr lang="en-US" altLang="ko-KR" sz="1200" dirty="0"/>
              <a:t> </a:t>
            </a:r>
            <a:endParaRPr lang="ko-KR" altLang="en-US" sz="1200" dirty="0"/>
          </a:p>
        </p:txBody>
      </p:sp>
      <p:pic>
        <p:nvPicPr>
          <p:cNvPr id="6" name="그림 5">
            <a:extLst>
              <a:ext uri="{FF2B5EF4-FFF2-40B4-BE49-F238E27FC236}">
                <a16:creationId xmlns:a16="http://schemas.microsoft.com/office/drawing/2014/main" id="{5258E71A-56CB-3F42-8CAF-D6E99F75F657}"/>
              </a:ext>
            </a:extLst>
          </p:cNvPr>
          <p:cNvPicPr>
            <a:picLocks noChangeAspect="1"/>
          </p:cNvPicPr>
          <p:nvPr/>
        </p:nvPicPr>
        <p:blipFill rotWithShape="1">
          <a:blip r:embed="rId4"/>
          <a:srcRect r="58204"/>
          <a:stretch/>
        </p:blipFill>
        <p:spPr>
          <a:xfrm>
            <a:off x="8487120" y="1673471"/>
            <a:ext cx="2999376" cy="4481074"/>
          </a:xfrm>
          <a:prstGeom prst="rect">
            <a:avLst/>
          </a:prstGeom>
        </p:spPr>
      </p:pic>
      <p:sp>
        <p:nvSpPr>
          <p:cNvPr id="7" name="TextBox 6">
            <a:extLst>
              <a:ext uri="{FF2B5EF4-FFF2-40B4-BE49-F238E27FC236}">
                <a16:creationId xmlns:a16="http://schemas.microsoft.com/office/drawing/2014/main" id="{D15709AC-DBF6-5247-9A31-AD0818103BDA}"/>
              </a:ext>
            </a:extLst>
          </p:cNvPr>
          <p:cNvSpPr txBox="1"/>
          <p:nvPr/>
        </p:nvSpPr>
        <p:spPr>
          <a:xfrm>
            <a:off x="8487120" y="6145272"/>
            <a:ext cx="3324372" cy="369332"/>
          </a:xfrm>
          <a:prstGeom prst="rect">
            <a:avLst/>
          </a:prstGeom>
          <a:noFill/>
        </p:spPr>
        <p:txBody>
          <a:bodyPr wrap="none" rtlCol="0">
            <a:spAutoFit/>
          </a:bodyPr>
          <a:lstStyle/>
          <a:p>
            <a:r>
              <a:rPr lang="en-US" altLang="ko-KR" dirty="0"/>
              <a:t>[T-Rex scenario configuration]</a:t>
            </a:r>
            <a:endParaRPr lang="ko-KR" altLang="en-US" dirty="0"/>
          </a:p>
        </p:txBody>
      </p:sp>
    </p:spTree>
    <p:extLst>
      <p:ext uri="{BB962C8B-B14F-4D97-AF65-F5344CB8AC3E}">
        <p14:creationId xmlns:p14="http://schemas.microsoft.com/office/powerpoint/2010/main" val="172489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Test Configuration – </a:t>
            </a:r>
            <a:endParaRPr lang="ko-KR" altLang="en-US" dirty="0"/>
          </a:p>
        </p:txBody>
      </p:sp>
      <p:pic>
        <p:nvPicPr>
          <p:cNvPr id="4" name="그림 3"/>
          <p:cNvPicPr>
            <a:picLocks noChangeAspect="1"/>
          </p:cNvPicPr>
          <p:nvPr/>
        </p:nvPicPr>
        <p:blipFill>
          <a:blip r:embed="rId2"/>
          <a:stretch>
            <a:fillRect/>
          </a:stretch>
        </p:blipFill>
        <p:spPr>
          <a:xfrm>
            <a:off x="2655636" y="1774506"/>
            <a:ext cx="6576974" cy="4466097"/>
          </a:xfrm>
          <a:prstGeom prst="rect">
            <a:avLst/>
          </a:prstGeom>
        </p:spPr>
      </p:pic>
      <p:sp>
        <p:nvSpPr>
          <p:cNvPr id="9" name="TextBox 8"/>
          <p:cNvSpPr txBox="1"/>
          <p:nvPr/>
        </p:nvSpPr>
        <p:spPr>
          <a:xfrm>
            <a:off x="4278141" y="6192393"/>
            <a:ext cx="3656707" cy="369332"/>
          </a:xfrm>
          <a:prstGeom prst="rect">
            <a:avLst/>
          </a:prstGeom>
          <a:noFill/>
        </p:spPr>
        <p:txBody>
          <a:bodyPr wrap="none" rtlCol="0">
            <a:spAutoFit/>
          </a:bodyPr>
          <a:lstStyle/>
          <a:p>
            <a:r>
              <a:rPr lang="en-US" altLang="ko-KR" dirty="0"/>
              <a:t>[T-Rex Server side POD example]</a:t>
            </a:r>
            <a:endParaRPr lang="ko-KR" altLang="en-US" dirty="0"/>
          </a:p>
        </p:txBody>
      </p:sp>
      <p:sp>
        <p:nvSpPr>
          <p:cNvPr id="7" name="내용 개체 틀 2">
            <a:extLst>
              <a:ext uri="{FF2B5EF4-FFF2-40B4-BE49-F238E27FC236}">
                <a16:creationId xmlns:a16="http://schemas.microsoft.com/office/drawing/2014/main" id="{AB197129-D93C-9C40-86A0-562923805F25}"/>
              </a:ext>
            </a:extLst>
          </p:cNvPr>
          <p:cNvSpPr>
            <a:spLocks noGrp="1"/>
          </p:cNvSpPr>
          <p:nvPr>
            <p:ph idx="1"/>
          </p:nvPr>
        </p:nvSpPr>
        <p:spPr>
          <a:xfrm>
            <a:off x="838200" y="1313412"/>
            <a:ext cx="10515600" cy="5248313"/>
          </a:xfrm>
        </p:spPr>
        <p:txBody>
          <a:bodyPr/>
          <a:lstStyle/>
          <a:p>
            <a:r>
              <a:rPr lang="en-US" altLang="ko-KR" dirty="0"/>
              <a:t>POD Configuration </a:t>
            </a:r>
            <a:r>
              <a:rPr lang="ko-KR" altLang="en-US" dirty="0"/>
              <a:t>예제</a:t>
            </a:r>
            <a:endParaRPr lang="en-US" altLang="ko-KR" dirty="0"/>
          </a:p>
          <a:p>
            <a:pPr lvl="1"/>
            <a:endParaRPr lang="ko-KR" altLang="en-US" dirty="0"/>
          </a:p>
        </p:txBody>
      </p:sp>
    </p:spTree>
    <p:extLst>
      <p:ext uri="{BB962C8B-B14F-4D97-AF65-F5344CB8AC3E}">
        <p14:creationId xmlns:p14="http://schemas.microsoft.com/office/powerpoint/2010/main" val="1069364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377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1D326E-084C-A442-9313-D7DED92ED03D}"/>
              </a:ext>
            </a:extLst>
          </p:cNvPr>
          <p:cNvSpPr>
            <a:spLocks noGrp="1"/>
          </p:cNvSpPr>
          <p:nvPr>
            <p:ph type="title"/>
          </p:nvPr>
        </p:nvSpPr>
        <p:spPr/>
        <p:txBody>
          <a:bodyPr/>
          <a:lstStyle/>
          <a:p>
            <a:r>
              <a:rPr kumimoji="1" lang="en-US" altLang="ko-KR" dirty="0"/>
              <a:t>106 Hackathon Overview</a:t>
            </a:r>
            <a:endParaRPr kumimoji="1" lang="ko-KR" altLang="en-US" dirty="0"/>
          </a:p>
        </p:txBody>
      </p:sp>
      <p:sp>
        <p:nvSpPr>
          <p:cNvPr id="3" name="내용 개체 틀 2">
            <a:extLst>
              <a:ext uri="{FF2B5EF4-FFF2-40B4-BE49-F238E27FC236}">
                <a16:creationId xmlns:a16="http://schemas.microsoft.com/office/drawing/2014/main" id="{A488D889-E26F-464C-9CFD-1BE771C651C6}"/>
              </a:ext>
            </a:extLst>
          </p:cNvPr>
          <p:cNvSpPr>
            <a:spLocks noGrp="1"/>
          </p:cNvSpPr>
          <p:nvPr>
            <p:ph idx="1"/>
          </p:nvPr>
        </p:nvSpPr>
        <p:spPr/>
        <p:txBody>
          <a:bodyPr/>
          <a:lstStyle/>
          <a:p>
            <a:r>
              <a:rPr kumimoji="1" lang="en-US" altLang="ko-KR" dirty="0"/>
              <a:t>Network Performance Benchmarking based on various Resource Configuration</a:t>
            </a:r>
          </a:p>
          <a:p>
            <a:pPr lvl="1"/>
            <a:r>
              <a:rPr kumimoji="1" lang="en-US" altLang="ko-KR" dirty="0"/>
              <a:t>Huge Page</a:t>
            </a:r>
          </a:p>
          <a:p>
            <a:pPr lvl="2"/>
            <a:r>
              <a:rPr kumimoji="1" lang="en-US" altLang="ko-KR" dirty="0"/>
              <a:t>Huge page </a:t>
            </a:r>
            <a:r>
              <a:rPr kumimoji="1" lang="ko-KR" altLang="en-US" dirty="0"/>
              <a:t>할당 크기에 따른 성능 분석</a:t>
            </a:r>
            <a:endParaRPr kumimoji="1" lang="en-US" altLang="ko-KR" dirty="0"/>
          </a:p>
          <a:p>
            <a:pPr lvl="2"/>
            <a:r>
              <a:rPr kumimoji="1" lang="en-US" altLang="ko-KR" dirty="0"/>
              <a:t>Kernel</a:t>
            </a:r>
            <a:r>
              <a:rPr kumimoji="1" lang="ko-KR" altLang="en-US" dirty="0"/>
              <a:t> 기반 </a:t>
            </a:r>
            <a:r>
              <a:rPr kumimoji="1" lang="en-US" altLang="ko-KR" dirty="0"/>
              <a:t>Networking (OVS) – Huge page </a:t>
            </a:r>
            <a:r>
              <a:rPr kumimoji="1" lang="ko-KR" altLang="en-US" dirty="0" err="1"/>
              <a:t>미지원</a:t>
            </a:r>
            <a:endParaRPr kumimoji="1" lang="en-US" altLang="ko-KR" dirty="0"/>
          </a:p>
          <a:p>
            <a:pPr lvl="2"/>
            <a:r>
              <a:rPr kumimoji="1" lang="en-US" altLang="ko-KR" dirty="0"/>
              <a:t>User</a:t>
            </a:r>
            <a:r>
              <a:rPr kumimoji="1" lang="ko-KR" altLang="en-US" dirty="0"/>
              <a:t> 기반 </a:t>
            </a:r>
            <a:r>
              <a:rPr kumimoji="1" lang="en-US" altLang="ko-KR" dirty="0"/>
              <a:t>Networking (VPP)</a:t>
            </a:r>
          </a:p>
          <a:p>
            <a:pPr lvl="2"/>
            <a:endParaRPr kumimoji="1" lang="en-US" altLang="ko-KR" dirty="0"/>
          </a:p>
          <a:p>
            <a:pPr lvl="1"/>
            <a:r>
              <a:rPr kumimoji="1" lang="en-US" altLang="ko-KR" dirty="0"/>
              <a:t>NUMA</a:t>
            </a:r>
          </a:p>
          <a:p>
            <a:pPr lvl="2"/>
            <a:r>
              <a:rPr kumimoji="1" lang="en-US" altLang="ko-KR" dirty="0"/>
              <a:t>Kubernetes</a:t>
            </a:r>
            <a:r>
              <a:rPr kumimoji="1" lang="ko-KR" altLang="en-US" dirty="0"/>
              <a:t> 기본 스케줄러의 </a:t>
            </a:r>
            <a:r>
              <a:rPr kumimoji="1" lang="en-US" altLang="ko-KR" dirty="0"/>
              <a:t>NUMA-deterministic</a:t>
            </a:r>
            <a:r>
              <a:rPr kumimoji="1" lang="ko-KR" altLang="en-US" dirty="0"/>
              <a:t> 여부 분석</a:t>
            </a:r>
            <a:endParaRPr kumimoji="1" lang="en-US" altLang="ko-KR" dirty="0"/>
          </a:p>
          <a:p>
            <a:pPr lvl="3"/>
            <a:r>
              <a:rPr kumimoji="1" lang="en-US" altLang="ko-KR" dirty="0"/>
              <a:t>CMK(CPU Manager for Kubernetes)</a:t>
            </a:r>
            <a:r>
              <a:rPr kumimoji="1" lang="ko-KR" altLang="en-US" dirty="0"/>
              <a:t> 구성을 통한 비교 분석</a:t>
            </a:r>
            <a:endParaRPr kumimoji="1" lang="en-US" altLang="ko-KR" dirty="0"/>
          </a:p>
          <a:p>
            <a:pPr lvl="2"/>
            <a:r>
              <a:rPr kumimoji="1" lang="en-US" altLang="ko-KR" dirty="0"/>
              <a:t>NUMA</a:t>
            </a:r>
            <a:r>
              <a:rPr kumimoji="1" lang="ko-KR" altLang="en-US" dirty="0"/>
              <a:t> 노드와 </a:t>
            </a:r>
            <a:r>
              <a:rPr kumimoji="1" lang="en-US" altLang="ko-KR" dirty="0"/>
              <a:t>Network Interface</a:t>
            </a:r>
            <a:r>
              <a:rPr kumimoji="1" lang="ko-KR" altLang="en-US" dirty="0"/>
              <a:t> 위치에 대한 성능 비교</a:t>
            </a:r>
            <a:endParaRPr kumimoji="1" lang="en-US" altLang="ko-KR" dirty="0"/>
          </a:p>
        </p:txBody>
      </p:sp>
    </p:spTree>
    <p:extLst>
      <p:ext uri="{BB962C8B-B14F-4D97-AF65-F5344CB8AC3E}">
        <p14:creationId xmlns:p14="http://schemas.microsoft.com/office/powerpoint/2010/main" val="210224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D1A0375B-C68F-1D48-8B0A-A0F73D94F16E}"/>
              </a:ext>
            </a:extLst>
          </p:cNvPr>
          <p:cNvPicPr>
            <a:picLocks noChangeAspect="1"/>
          </p:cNvPicPr>
          <p:nvPr/>
        </p:nvPicPr>
        <p:blipFill>
          <a:blip r:embed="rId2"/>
          <a:stretch>
            <a:fillRect/>
          </a:stretch>
        </p:blipFill>
        <p:spPr>
          <a:xfrm>
            <a:off x="6707801" y="3333885"/>
            <a:ext cx="5295642" cy="3272803"/>
          </a:xfrm>
          <a:prstGeom prst="rect">
            <a:avLst/>
          </a:prstGeom>
        </p:spPr>
      </p:pic>
      <p:sp>
        <p:nvSpPr>
          <p:cNvPr id="2" name="제목 1">
            <a:extLst>
              <a:ext uri="{FF2B5EF4-FFF2-40B4-BE49-F238E27FC236}">
                <a16:creationId xmlns:a16="http://schemas.microsoft.com/office/drawing/2014/main" id="{76491B93-19EB-1944-A832-4E6B29B77700}"/>
              </a:ext>
            </a:extLst>
          </p:cNvPr>
          <p:cNvSpPr>
            <a:spLocks noGrp="1"/>
          </p:cNvSpPr>
          <p:nvPr>
            <p:ph type="title"/>
          </p:nvPr>
        </p:nvSpPr>
        <p:spPr/>
        <p:txBody>
          <a:bodyPr/>
          <a:lstStyle/>
          <a:p>
            <a:r>
              <a:rPr kumimoji="1" lang="en-US" altLang="ko-KR" dirty="0"/>
              <a:t>Huge Page – Performance Impacts</a:t>
            </a:r>
            <a:endParaRPr kumimoji="1" lang="ko-KR" altLang="en-US" dirty="0"/>
          </a:p>
        </p:txBody>
      </p:sp>
      <p:sp>
        <p:nvSpPr>
          <p:cNvPr id="3" name="내용 개체 틀 2">
            <a:extLst>
              <a:ext uri="{FF2B5EF4-FFF2-40B4-BE49-F238E27FC236}">
                <a16:creationId xmlns:a16="http://schemas.microsoft.com/office/drawing/2014/main" id="{6ABB7CC2-9A0E-1A48-88C5-09B37CFE6301}"/>
              </a:ext>
            </a:extLst>
          </p:cNvPr>
          <p:cNvSpPr>
            <a:spLocks noGrp="1"/>
          </p:cNvSpPr>
          <p:nvPr>
            <p:ph idx="1"/>
          </p:nvPr>
        </p:nvSpPr>
        <p:spPr>
          <a:xfrm>
            <a:off x="838200" y="1343303"/>
            <a:ext cx="10515600" cy="4781063"/>
          </a:xfrm>
        </p:spPr>
        <p:txBody>
          <a:bodyPr>
            <a:normAutofit/>
          </a:bodyPr>
          <a:lstStyle/>
          <a:p>
            <a:r>
              <a:rPr kumimoji="1" lang="en-US" altLang="ko-KR" dirty="0"/>
              <a:t>What is Huge Page?</a:t>
            </a:r>
          </a:p>
          <a:p>
            <a:pPr lvl="1"/>
            <a:r>
              <a:rPr kumimoji="1" lang="en-US" altLang="ko-KR" dirty="0"/>
              <a:t>TLB(Translation </a:t>
            </a:r>
            <a:r>
              <a:rPr kumimoji="1" lang="en-US" altLang="ko-KR" dirty="0" err="1"/>
              <a:t>Lookside</a:t>
            </a:r>
            <a:r>
              <a:rPr kumimoji="1" lang="en-US" altLang="ko-KR" dirty="0"/>
              <a:t> Buffer)</a:t>
            </a:r>
          </a:p>
          <a:p>
            <a:pPr lvl="2"/>
            <a:r>
              <a:rPr kumimoji="1" lang="en-US" altLang="ko-KR" dirty="0"/>
              <a:t>Virtual Address &lt;-&gt; Physical Address </a:t>
            </a:r>
            <a:r>
              <a:rPr kumimoji="1" lang="ko-KR" altLang="en-US" dirty="0"/>
              <a:t>매핑 정보를 저장</a:t>
            </a:r>
            <a:endParaRPr kumimoji="1" lang="en-US" altLang="ko-KR" dirty="0"/>
          </a:p>
          <a:p>
            <a:pPr lvl="2"/>
            <a:r>
              <a:rPr kumimoji="1" lang="en-US" altLang="ko-KR" dirty="0"/>
              <a:t>TTB(Translation Table Base</a:t>
            </a:r>
            <a:r>
              <a:rPr kumimoji="1" lang="ko-KR" altLang="en-US" dirty="0"/>
              <a:t> </a:t>
            </a:r>
            <a:r>
              <a:rPr kumimoji="1" lang="en-US" altLang="ko-KR" dirty="0"/>
              <a:t>Address)</a:t>
            </a:r>
            <a:r>
              <a:rPr kumimoji="1" lang="ko-KR" altLang="en-US" dirty="0" err="1"/>
              <a:t>를</a:t>
            </a:r>
            <a:r>
              <a:rPr kumimoji="1" lang="ko-KR" altLang="en-US" dirty="0"/>
              <a:t> 거치지 않아 </a:t>
            </a:r>
            <a:r>
              <a:rPr kumimoji="1" lang="ko-KR" altLang="en-US" dirty="0" err="1"/>
              <a:t>엑세스</a:t>
            </a:r>
            <a:r>
              <a:rPr kumimoji="1" lang="ko-KR" altLang="en-US" dirty="0"/>
              <a:t> 시간 단축</a:t>
            </a:r>
            <a:endParaRPr kumimoji="1" lang="en-US" altLang="ko-KR" dirty="0"/>
          </a:p>
          <a:p>
            <a:pPr lvl="2"/>
            <a:r>
              <a:rPr kumimoji="1" lang="en-US" altLang="ko-KR" dirty="0"/>
              <a:t>Default page size = 4KB</a:t>
            </a:r>
          </a:p>
          <a:p>
            <a:pPr lvl="1"/>
            <a:r>
              <a:rPr kumimoji="1" lang="en-US" altLang="ko-KR" dirty="0"/>
              <a:t>TLB issue</a:t>
            </a:r>
          </a:p>
          <a:p>
            <a:pPr lvl="2"/>
            <a:r>
              <a:rPr kumimoji="1" lang="en-US" altLang="ko-KR" dirty="0"/>
              <a:t>TLB Entry</a:t>
            </a:r>
            <a:r>
              <a:rPr kumimoji="1" lang="ko-KR" altLang="en-US" dirty="0"/>
              <a:t>가 작으면 </a:t>
            </a:r>
            <a:r>
              <a:rPr kumimoji="1" lang="en-US" altLang="ko-KR" dirty="0"/>
              <a:t>hit ratio</a:t>
            </a:r>
            <a:r>
              <a:rPr kumimoji="1" lang="ko-KR" altLang="en-US" dirty="0"/>
              <a:t>가 감소하여</a:t>
            </a:r>
            <a:br>
              <a:rPr kumimoji="1" lang="en-US" altLang="ko-KR" dirty="0"/>
            </a:br>
            <a:r>
              <a:rPr kumimoji="1" lang="ko-KR" altLang="en-US" dirty="0"/>
              <a:t>메모리 중복 접근으로 인한 성능 저하</a:t>
            </a:r>
            <a:endParaRPr kumimoji="1" lang="en-US" altLang="ko-KR" dirty="0"/>
          </a:p>
          <a:p>
            <a:pPr lvl="2"/>
            <a:r>
              <a:rPr kumimoji="1" lang="ko-KR" altLang="en-US" dirty="0"/>
              <a:t>대용량 메모리 사용 시 </a:t>
            </a:r>
            <a:r>
              <a:rPr kumimoji="1" lang="en-US" altLang="ko-KR" dirty="0"/>
              <a:t>page</a:t>
            </a:r>
            <a:r>
              <a:rPr kumimoji="1" lang="ko-KR" altLang="en-US" dirty="0"/>
              <a:t> 개수가 증가</a:t>
            </a:r>
            <a:br>
              <a:rPr kumimoji="1" lang="en-US" altLang="ko-KR" dirty="0"/>
            </a:br>
            <a:r>
              <a:rPr kumimoji="1" lang="ko-KR" altLang="en-US" dirty="0"/>
              <a:t>하여</a:t>
            </a:r>
            <a:r>
              <a:rPr kumimoji="1" lang="en-US" altLang="ko-KR" dirty="0"/>
              <a:t>,</a:t>
            </a:r>
            <a:r>
              <a:rPr kumimoji="1" lang="ko-KR" altLang="en-US" dirty="0"/>
              <a:t> </a:t>
            </a:r>
            <a:r>
              <a:rPr kumimoji="1" lang="en-US" altLang="ko-KR" dirty="0"/>
              <a:t>TLB Entry</a:t>
            </a:r>
            <a:r>
              <a:rPr kumimoji="1" lang="ko-KR" altLang="en-US" dirty="0"/>
              <a:t>가 커짐</a:t>
            </a:r>
            <a:endParaRPr kumimoji="1" lang="en-US" altLang="ko-KR" dirty="0"/>
          </a:p>
          <a:p>
            <a:pPr lvl="1"/>
            <a:r>
              <a:rPr kumimoji="1" lang="en-US" altLang="ko-KR" dirty="0"/>
              <a:t>Huge Page</a:t>
            </a:r>
          </a:p>
          <a:p>
            <a:pPr lvl="2"/>
            <a:r>
              <a:rPr kumimoji="1" lang="en-US" altLang="ko-KR" dirty="0"/>
              <a:t>TLB</a:t>
            </a:r>
            <a:r>
              <a:rPr kumimoji="1" lang="ko-KR" altLang="en-US" dirty="0"/>
              <a:t>의 용량을 증가시켜 </a:t>
            </a:r>
            <a:r>
              <a:rPr kumimoji="1" lang="en-US" altLang="ko-KR" dirty="0"/>
              <a:t>Page</a:t>
            </a:r>
            <a:r>
              <a:rPr kumimoji="1" lang="ko-KR" altLang="en-US" dirty="0"/>
              <a:t> 개수를 감소</a:t>
            </a:r>
            <a:endParaRPr kumimoji="1" lang="en-US" altLang="ko-KR" dirty="0"/>
          </a:p>
          <a:p>
            <a:pPr lvl="2"/>
            <a:r>
              <a:rPr kumimoji="1" lang="ko-KR" altLang="en-US" dirty="0"/>
              <a:t>대용량 </a:t>
            </a:r>
            <a:r>
              <a:rPr kumimoji="1" lang="en-US" altLang="ko-KR" dirty="0"/>
              <a:t>Page</a:t>
            </a:r>
            <a:r>
              <a:rPr kumimoji="1" lang="ko-KR" altLang="en-US" dirty="0"/>
              <a:t>로 </a:t>
            </a:r>
            <a:r>
              <a:rPr kumimoji="1" lang="en-US" altLang="ko-KR" dirty="0"/>
              <a:t>hit ratio </a:t>
            </a:r>
            <a:r>
              <a:rPr kumimoji="1" lang="ko-KR" altLang="en-US" dirty="0"/>
              <a:t>증가</a:t>
            </a:r>
          </a:p>
        </p:txBody>
      </p:sp>
    </p:spTree>
    <p:extLst>
      <p:ext uri="{BB962C8B-B14F-4D97-AF65-F5344CB8AC3E}">
        <p14:creationId xmlns:p14="http://schemas.microsoft.com/office/powerpoint/2010/main" val="171940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C9784F-B5AD-3E4C-A867-63AFB62CBE08}"/>
              </a:ext>
            </a:extLst>
          </p:cNvPr>
          <p:cNvSpPr>
            <a:spLocks noGrp="1"/>
          </p:cNvSpPr>
          <p:nvPr>
            <p:ph type="title"/>
          </p:nvPr>
        </p:nvSpPr>
        <p:spPr/>
        <p:txBody>
          <a:bodyPr/>
          <a:lstStyle/>
          <a:p>
            <a:r>
              <a:rPr kumimoji="1" lang="en-US" altLang="ko-KR" dirty="0"/>
              <a:t>Huge Page – Performance Impacts</a:t>
            </a:r>
            <a:endParaRPr kumimoji="1" lang="ko-KR" altLang="en-US" dirty="0"/>
          </a:p>
        </p:txBody>
      </p:sp>
      <p:sp>
        <p:nvSpPr>
          <p:cNvPr id="3" name="내용 개체 틀 2">
            <a:extLst>
              <a:ext uri="{FF2B5EF4-FFF2-40B4-BE49-F238E27FC236}">
                <a16:creationId xmlns:a16="http://schemas.microsoft.com/office/drawing/2014/main" id="{B0ADFD9E-CF72-5B43-A79A-C01C1DEEC14E}"/>
              </a:ext>
            </a:extLst>
          </p:cNvPr>
          <p:cNvSpPr>
            <a:spLocks noGrp="1"/>
          </p:cNvSpPr>
          <p:nvPr>
            <p:ph idx="1"/>
          </p:nvPr>
        </p:nvSpPr>
        <p:spPr/>
        <p:txBody>
          <a:bodyPr/>
          <a:lstStyle/>
          <a:p>
            <a:r>
              <a:rPr kumimoji="1" lang="en-US" altLang="ko-KR" dirty="0"/>
              <a:t>Huge Page in VM-based infrastructure</a:t>
            </a:r>
          </a:p>
          <a:p>
            <a:pPr lvl="1"/>
            <a:r>
              <a:rPr kumimoji="1" lang="en-US" altLang="ko-KR" dirty="0"/>
              <a:t>host OS and hypervisor can configure huge page depending on guest OS.</a:t>
            </a:r>
          </a:p>
          <a:p>
            <a:pPr lvl="2"/>
            <a:r>
              <a:rPr lang="en-US" altLang="ko-KR" dirty="0"/>
              <a:t>Guest VM with Linux OS requires to set a huge page at least 1G bytes</a:t>
            </a:r>
            <a:endParaRPr kumimoji="1" lang="ko-KR" altLang="en-US" dirty="0"/>
          </a:p>
        </p:txBody>
      </p:sp>
      <p:sp>
        <p:nvSpPr>
          <p:cNvPr id="5" name="직사각형 4">
            <a:extLst>
              <a:ext uri="{FF2B5EF4-FFF2-40B4-BE49-F238E27FC236}">
                <a16:creationId xmlns:a16="http://schemas.microsoft.com/office/drawing/2014/main" id="{9ECF530A-D752-2841-9E0D-F05AD6E42CE2}"/>
              </a:ext>
            </a:extLst>
          </p:cNvPr>
          <p:cNvSpPr/>
          <p:nvPr/>
        </p:nvSpPr>
        <p:spPr>
          <a:xfrm>
            <a:off x="3857142" y="2967879"/>
            <a:ext cx="2356711" cy="18634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ko-KR" altLang="en-US"/>
          </a:p>
        </p:txBody>
      </p:sp>
      <p:sp>
        <p:nvSpPr>
          <p:cNvPr id="6" name="TextBox 5">
            <a:extLst>
              <a:ext uri="{FF2B5EF4-FFF2-40B4-BE49-F238E27FC236}">
                <a16:creationId xmlns:a16="http://schemas.microsoft.com/office/drawing/2014/main" id="{4F8165BF-70DB-0F47-9477-B4F2D030CFCC}"/>
              </a:ext>
            </a:extLst>
          </p:cNvPr>
          <p:cNvSpPr txBox="1"/>
          <p:nvPr/>
        </p:nvSpPr>
        <p:spPr>
          <a:xfrm>
            <a:off x="4003705" y="3018426"/>
            <a:ext cx="1934248" cy="369332"/>
          </a:xfrm>
          <a:prstGeom prst="rect">
            <a:avLst/>
          </a:prstGeom>
          <a:noFill/>
        </p:spPr>
        <p:txBody>
          <a:bodyPr wrap="none" rtlCol="0">
            <a:spAutoFit/>
          </a:bodyPr>
          <a:lstStyle/>
          <a:p>
            <a:pPr algn="ctr"/>
            <a:r>
              <a:rPr kumimoji="1" lang="en-US" altLang="ko-KR" b="1" dirty="0"/>
              <a:t>Virtual Machine</a:t>
            </a:r>
            <a:endParaRPr kumimoji="1" lang="ko-KR" altLang="en-US" b="1" dirty="0"/>
          </a:p>
        </p:txBody>
      </p:sp>
      <p:sp>
        <p:nvSpPr>
          <p:cNvPr id="7" name="직사각형 6">
            <a:extLst>
              <a:ext uri="{FF2B5EF4-FFF2-40B4-BE49-F238E27FC236}">
                <a16:creationId xmlns:a16="http://schemas.microsoft.com/office/drawing/2014/main" id="{BC7A95F2-EB37-B746-B8A8-659573E68EC4}"/>
              </a:ext>
            </a:extLst>
          </p:cNvPr>
          <p:cNvSpPr/>
          <p:nvPr/>
        </p:nvSpPr>
        <p:spPr>
          <a:xfrm>
            <a:off x="4006400" y="4342791"/>
            <a:ext cx="2005304" cy="395416"/>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8" name="직사각형 7">
            <a:extLst>
              <a:ext uri="{FF2B5EF4-FFF2-40B4-BE49-F238E27FC236}">
                <a16:creationId xmlns:a16="http://schemas.microsoft.com/office/drawing/2014/main" id="{E5FD579F-5056-2944-91B3-B5C83B252889}"/>
              </a:ext>
            </a:extLst>
          </p:cNvPr>
          <p:cNvSpPr/>
          <p:nvPr/>
        </p:nvSpPr>
        <p:spPr>
          <a:xfrm>
            <a:off x="4535119" y="3456911"/>
            <a:ext cx="1131942" cy="395416"/>
          </a:xfrm>
          <a:prstGeom prst="rect">
            <a:avLst/>
          </a:prstGeom>
          <a:pattFill prst="pct75">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직사각형 8">
            <a:extLst>
              <a:ext uri="{FF2B5EF4-FFF2-40B4-BE49-F238E27FC236}">
                <a16:creationId xmlns:a16="http://schemas.microsoft.com/office/drawing/2014/main" id="{2FBC876A-10CE-E641-BDDF-E0675FA7B04F}"/>
              </a:ext>
            </a:extLst>
          </p:cNvPr>
          <p:cNvSpPr/>
          <p:nvPr/>
        </p:nvSpPr>
        <p:spPr>
          <a:xfrm>
            <a:off x="4003705" y="5711947"/>
            <a:ext cx="3594830" cy="3954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10" name="TextBox 9">
            <a:extLst>
              <a:ext uri="{FF2B5EF4-FFF2-40B4-BE49-F238E27FC236}">
                <a16:creationId xmlns:a16="http://schemas.microsoft.com/office/drawing/2014/main" id="{D2003133-E4EE-A444-91C1-2D3F63F15587}"/>
              </a:ext>
            </a:extLst>
          </p:cNvPr>
          <p:cNvSpPr txBox="1"/>
          <p:nvPr/>
        </p:nvSpPr>
        <p:spPr>
          <a:xfrm>
            <a:off x="2008829" y="5749018"/>
            <a:ext cx="1667251" cy="307777"/>
          </a:xfrm>
          <a:prstGeom prst="rect">
            <a:avLst/>
          </a:prstGeom>
          <a:noFill/>
        </p:spPr>
        <p:txBody>
          <a:bodyPr wrap="none" rtlCol="0">
            <a:spAutoFit/>
          </a:bodyPr>
          <a:lstStyle/>
          <a:p>
            <a:pPr algn="ctr"/>
            <a:r>
              <a:rPr kumimoji="1" lang="en-US" altLang="ko-KR" sz="1400" b="1" dirty="0"/>
              <a:t>Host Huge Pages</a:t>
            </a:r>
            <a:endParaRPr kumimoji="1" lang="ko-KR" altLang="en-US" sz="1400" b="1" dirty="0"/>
          </a:p>
        </p:txBody>
      </p:sp>
      <p:sp>
        <p:nvSpPr>
          <p:cNvPr id="13" name="직사각형 12">
            <a:extLst>
              <a:ext uri="{FF2B5EF4-FFF2-40B4-BE49-F238E27FC236}">
                <a16:creationId xmlns:a16="http://schemas.microsoft.com/office/drawing/2014/main" id="{5296343B-41AB-2147-AC64-6DEB4562AB2D}"/>
              </a:ext>
            </a:extLst>
          </p:cNvPr>
          <p:cNvSpPr/>
          <p:nvPr/>
        </p:nvSpPr>
        <p:spPr>
          <a:xfrm>
            <a:off x="1919060" y="5018573"/>
            <a:ext cx="8535908" cy="45432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4" name="TextBox 13">
            <a:extLst>
              <a:ext uri="{FF2B5EF4-FFF2-40B4-BE49-F238E27FC236}">
                <a16:creationId xmlns:a16="http://schemas.microsoft.com/office/drawing/2014/main" id="{6936C82F-DDA7-5449-8C5F-8C3102E4A8DD}"/>
              </a:ext>
            </a:extLst>
          </p:cNvPr>
          <p:cNvSpPr txBox="1"/>
          <p:nvPr/>
        </p:nvSpPr>
        <p:spPr>
          <a:xfrm>
            <a:off x="2557184" y="5107119"/>
            <a:ext cx="1118896" cy="307777"/>
          </a:xfrm>
          <a:prstGeom prst="rect">
            <a:avLst/>
          </a:prstGeom>
          <a:noFill/>
        </p:spPr>
        <p:txBody>
          <a:bodyPr wrap="none" rtlCol="0">
            <a:spAutoFit/>
          </a:bodyPr>
          <a:lstStyle/>
          <a:p>
            <a:pPr algn="ctr"/>
            <a:r>
              <a:rPr kumimoji="1" lang="en-US" altLang="ko-KR" sz="1400" b="1" dirty="0"/>
              <a:t>Hypervisor</a:t>
            </a:r>
            <a:endParaRPr kumimoji="1" lang="ko-KR" altLang="en-US" sz="1400" b="1" dirty="0"/>
          </a:p>
        </p:txBody>
      </p:sp>
      <p:sp>
        <p:nvSpPr>
          <p:cNvPr id="16" name="직사각형 15">
            <a:extLst>
              <a:ext uri="{FF2B5EF4-FFF2-40B4-BE49-F238E27FC236}">
                <a16:creationId xmlns:a16="http://schemas.microsoft.com/office/drawing/2014/main" id="{E215516F-DFA8-F942-B8D9-3C0E6DEA3B5A}"/>
              </a:ext>
            </a:extLst>
          </p:cNvPr>
          <p:cNvSpPr/>
          <p:nvPr/>
        </p:nvSpPr>
        <p:spPr>
          <a:xfrm>
            <a:off x="4109446" y="5718348"/>
            <a:ext cx="604063" cy="383483"/>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7" name="직사각형 26">
            <a:extLst>
              <a:ext uri="{FF2B5EF4-FFF2-40B4-BE49-F238E27FC236}">
                <a16:creationId xmlns:a16="http://schemas.microsoft.com/office/drawing/2014/main" id="{9319D8BF-3663-2840-9A1B-D87EDF9CDC34}"/>
              </a:ext>
            </a:extLst>
          </p:cNvPr>
          <p:cNvSpPr/>
          <p:nvPr/>
        </p:nvSpPr>
        <p:spPr>
          <a:xfrm>
            <a:off x="5402669" y="5717279"/>
            <a:ext cx="809977" cy="383483"/>
          </a:xfrm>
          <a:prstGeom prst="rect">
            <a:avLst/>
          </a:prstGeom>
          <a:pattFill prst="ltUpDiag">
            <a:fgClr>
              <a:schemeClr val="accent2"/>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ko-KR" altLang="en-US"/>
          </a:p>
        </p:txBody>
      </p:sp>
      <p:sp>
        <p:nvSpPr>
          <p:cNvPr id="30" name="TextBox 29">
            <a:extLst>
              <a:ext uri="{FF2B5EF4-FFF2-40B4-BE49-F238E27FC236}">
                <a16:creationId xmlns:a16="http://schemas.microsoft.com/office/drawing/2014/main" id="{10B27E75-0BF7-DD48-83C6-20189CD2D3B4}"/>
              </a:ext>
            </a:extLst>
          </p:cNvPr>
          <p:cNvSpPr txBox="1"/>
          <p:nvPr/>
        </p:nvSpPr>
        <p:spPr>
          <a:xfrm>
            <a:off x="1793129" y="3500104"/>
            <a:ext cx="1882951" cy="307777"/>
          </a:xfrm>
          <a:prstGeom prst="rect">
            <a:avLst/>
          </a:prstGeom>
          <a:noFill/>
        </p:spPr>
        <p:txBody>
          <a:bodyPr wrap="none" rtlCol="0">
            <a:spAutoFit/>
          </a:bodyPr>
          <a:lstStyle/>
          <a:p>
            <a:pPr algn="ctr"/>
            <a:r>
              <a:rPr kumimoji="1" lang="en-US" altLang="ko-KR" sz="1400" b="1" dirty="0"/>
              <a:t>Application/Process</a:t>
            </a:r>
            <a:endParaRPr kumimoji="1" lang="ko-KR" altLang="en-US" sz="1400" b="1" dirty="0"/>
          </a:p>
        </p:txBody>
      </p:sp>
      <p:sp>
        <p:nvSpPr>
          <p:cNvPr id="31" name="TextBox 30">
            <a:extLst>
              <a:ext uri="{FF2B5EF4-FFF2-40B4-BE49-F238E27FC236}">
                <a16:creationId xmlns:a16="http://schemas.microsoft.com/office/drawing/2014/main" id="{5E202D98-732B-0D4F-85D1-1BA95731700A}"/>
              </a:ext>
            </a:extLst>
          </p:cNvPr>
          <p:cNvSpPr txBox="1"/>
          <p:nvPr/>
        </p:nvSpPr>
        <p:spPr>
          <a:xfrm>
            <a:off x="1919060" y="4342791"/>
            <a:ext cx="1757020" cy="307777"/>
          </a:xfrm>
          <a:prstGeom prst="rect">
            <a:avLst/>
          </a:prstGeom>
          <a:noFill/>
        </p:spPr>
        <p:txBody>
          <a:bodyPr wrap="none" rtlCol="0">
            <a:spAutoFit/>
          </a:bodyPr>
          <a:lstStyle/>
          <a:p>
            <a:pPr algn="ctr"/>
            <a:r>
              <a:rPr kumimoji="1" lang="en-US" altLang="ko-KR" sz="1400" b="1" dirty="0"/>
              <a:t>Guest Huge Pages</a:t>
            </a:r>
            <a:endParaRPr kumimoji="1" lang="ko-KR" altLang="en-US" sz="1400" b="1" dirty="0"/>
          </a:p>
        </p:txBody>
      </p:sp>
      <p:sp>
        <p:nvSpPr>
          <p:cNvPr id="49" name="직사각형 48">
            <a:extLst>
              <a:ext uri="{FF2B5EF4-FFF2-40B4-BE49-F238E27FC236}">
                <a16:creationId xmlns:a16="http://schemas.microsoft.com/office/drawing/2014/main" id="{E18A3461-35C1-034F-8FA3-4881B2B65C03}"/>
              </a:ext>
            </a:extLst>
          </p:cNvPr>
          <p:cNvSpPr/>
          <p:nvPr/>
        </p:nvSpPr>
        <p:spPr>
          <a:xfrm>
            <a:off x="4713509" y="4342791"/>
            <a:ext cx="604063" cy="395416"/>
          </a:xfrm>
          <a:prstGeom prst="rect">
            <a:avLst/>
          </a:prstGeom>
          <a:pattFill prst="pct75">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51" name="직선 연결선[R] 50">
            <a:extLst>
              <a:ext uri="{FF2B5EF4-FFF2-40B4-BE49-F238E27FC236}">
                <a16:creationId xmlns:a16="http://schemas.microsoft.com/office/drawing/2014/main" id="{F5639668-EDB0-C440-9374-9625D7894A92}"/>
              </a:ext>
            </a:extLst>
          </p:cNvPr>
          <p:cNvCxnSpPr>
            <a:cxnSpLocks/>
          </p:cNvCxnSpPr>
          <p:nvPr/>
        </p:nvCxnSpPr>
        <p:spPr>
          <a:xfrm flipH="1" flipV="1">
            <a:off x="4003705" y="4751491"/>
            <a:ext cx="105742" cy="960456"/>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52" name="직선 연결선[R] 51">
            <a:extLst>
              <a:ext uri="{FF2B5EF4-FFF2-40B4-BE49-F238E27FC236}">
                <a16:creationId xmlns:a16="http://schemas.microsoft.com/office/drawing/2014/main" id="{14286854-AA8C-D945-81BD-6DADEAE98F6A}"/>
              </a:ext>
            </a:extLst>
          </p:cNvPr>
          <p:cNvCxnSpPr>
            <a:cxnSpLocks/>
          </p:cNvCxnSpPr>
          <p:nvPr/>
        </p:nvCxnSpPr>
        <p:spPr>
          <a:xfrm flipV="1">
            <a:off x="4713510" y="4738207"/>
            <a:ext cx="1298194" cy="989528"/>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55" name="직선 연결선[R] 54">
            <a:extLst>
              <a:ext uri="{FF2B5EF4-FFF2-40B4-BE49-F238E27FC236}">
                <a16:creationId xmlns:a16="http://schemas.microsoft.com/office/drawing/2014/main" id="{F910C636-64EB-E649-863A-86F260C0B99D}"/>
              </a:ext>
            </a:extLst>
          </p:cNvPr>
          <p:cNvCxnSpPr>
            <a:cxnSpLocks/>
          </p:cNvCxnSpPr>
          <p:nvPr/>
        </p:nvCxnSpPr>
        <p:spPr>
          <a:xfrm flipH="1" flipV="1">
            <a:off x="4535119" y="3852327"/>
            <a:ext cx="178390" cy="512853"/>
          </a:xfrm>
          <a:prstGeom prst="line">
            <a:avLst/>
          </a:prstGeom>
          <a:ln w="127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58" name="직선 연결선[R] 57">
            <a:extLst>
              <a:ext uri="{FF2B5EF4-FFF2-40B4-BE49-F238E27FC236}">
                <a16:creationId xmlns:a16="http://schemas.microsoft.com/office/drawing/2014/main" id="{56BF83D9-4A13-AD44-9560-41CBC89E8B57}"/>
              </a:ext>
            </a:extLst>
          </p:cNvPr>
          <p:cNvCxnSpPr>
            <a:cxnSpLocks/>
          </p:cNvCxnSpPr>
          <p:nvPr/>
        </p:nvCxnSpPr>
        <p:spPr>
          <a:xfrm flipV="1">
            <a:off x="5317572" y="3841133"/>
            <a:ext cx="349489" cy="517446"/>
          </a:xfrm>
          <a:prstGeom prst="line">
            <a:avLst/>
          </a:prstGeom>
          <a:ln w="127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65" name="직사각형 64">
            <a:extLst>
              <a:ext uri="{FF2B5EF4-FFF2-40B4-BE49-F238E27FC236}">
                <a16:creationId xmlns:a16="http://schemas.microsoft.com/office/drawing/2014/main" id="{198E74FC-9857-3D48-9EE0-F7965AC3D745}"/>
              </a:ext>
            </a:extLst>
          </p:cNvPr>
          <p:cNvSpPr/>
          <p:nvPr/>
        </p:nvSpPr>
        <p:spPr>
          <a:xfrm>
            <a:off x="6529117" y="2971168"/>
            <a:ext cx="2356711" cy="18634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ko-KR" altLang="en-US"/>
          </a:p>
        </p:txBody>
      </p:sp>
      <p:sp>
        <p:nvSpPr>
          <p:cNvPr id="66" name="TextBox 65">
            <a:extLst>
              <a:ext uri="{FF2B5EF4-FFF2-40B4-BE49-F238E27FC236}">
                <a16:creationId xmlns:a16="http://schemas.microsoft.com/office/drawing/2014/main" id="{942E8148-3654-F04F-9CE1-197724E5A8A9}"/>
              </a:ext>
            </a:extLst>
          </p:cNvPr>
          <p:cNvSpPr txBox="1"/>
          <p:nvPr/>
        </p:nvSpPr>
        <p:spPr>
          <a:xfrm>
            <a:off x="6676602" y="3018426"/>
            <a:ext cx="1934248" cy="369332"/>
          </a:xfrm>
          <a:prstGeom prst="rect">
            <a:avLst/>
          </a:prstGeom>
          <a:noFill/>
        </p:spPr>
        <p:txBody>
          <a:bodyPr wrap="none" rtlCol="0">
            <a:spAutoFit/>
          </a:bodyPr>
          <a:lstStyle/>
          <a:p>
            <a:pPr algn="ctr"/>
            <a:r>
              <a:rPr kumimoji="1" lang="en-US" altLang="ko-KR" b="1" dirty="0"/>
              <a:t>Virtual Machine</a:t>
            </a:r>
            <a:endParaRPr kumimoji="1" lang="ko-KR" altLang="en-US" b="1" dirty="0"/>
          </a:p>
        </p:txBody>
      </p:sp>
      <p:sp>
        <p:nvSpPr>
          <p:cNvPr id="67" name="직사각형 66">
            <a:extLst>
              <a:ext uri="{FF2B5EF4-FFF2-40B4-BE49-F238E27FC236}">
                <a16:creationId xmlns:a16="http://schemas.microsoft.com/office/drawing/2014/main" id="{8CD9608D-3E61-F54A-AA68-C66E6BCC3AC4}"/>
              </a:ext>
            </a:extLst>
          </p:cNvPr>
          <p:cNvSpPr/>
          <p:nvPr/>
        </p:nvSpPr>
        <p:spPr>
          <a:xfrm>
            <a:off x="6679297" y="4342791"/>
            <a:ext cx="2005304" cy="395416"/>
          </a:xfrm>
          <a:prstGeom prst="rect">
            <a:avLst/>
          </a:prstGeom>
          <a:pattFill prst="ltUpDiag">
            <a:fgClr>
              <a:schemeClr val="accent2"/>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ko-KR" altLang="en-US"/>
          </a:p>
        </p:txBody>
      </p:sp>
      <p:sp>
        <p:nvSpPr>
          <p:cNvPr id="68" name="직사각형 67">
            <a:extLst>
              <a:ext uri="{FF2B5EF4-FFF2-40B4-BE49-F238E27FC236}">
                <a16:creationId xmlns:a16="http://schemas.microsoft.com/office/drawing/2014/main" id="{01A13F50-FA29-6D4C-9263-17A7A2BBF834}"/>
              </a:ext>
            </a:extLst>
          </p:cNvPr>
          <p:cNvSpPr/>
          <p:nvPr/>
        </p:nvSpPr>
        <p:spPr>
          <a:xfrm>
            <a:off x="7208016" y="3456911"/>
            <a:ext cx="1131942" cy="395416"/>
          </a:xfrm>
          <a:prstGeom prst="rect">
            <a:avLst/>
          </a:prstGeom>
          <a:pattFill prst="pct75">
            <a:fgClr>
              <a:schemeClr val="accent4">
                <a:lumMod val="5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9" name="직사각형 68">
            <a:extLst>
              <a:ext uri="{FF2B5EF4-FFF2-40B4-BE49-F238E27FC236}">
                <a16:creationId xmlns:a16="http://schemas.microsoft.com/office/drawing/2014/main" id="{2E43EC16-8F2F-E146-ACAC-1A383A963530}"/>
              </a:ext>
            </a:extLst>
          </p:cNvPr>
          <p:cNvSpPr/>
          <p:nvPr/>
        </p:nvSpPr>
        <p:spPr>
          <a:xfrm>
            <a:off x="7386406" y="4342791"/>
            <a:ext cx="604063" cy="395416"/>
          </a:xfrm>
          <a:prstGeom prst="rect">
            <a:avLst/>
          </a:prstGeom>
          <a:pattFill prst="pct75">
            <a:fgClr>
              <a:schemeClr val="accent4">
                <a:lumMod val="5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70" name="직선 연결선[R] 69">
            <a:extLst>
              <a:ext uri="{FF2B5EF4-FFF2-40B4-BE49-F238E27FC236}">
                <a16:creationId xmlns:a16="http://schemas.microsoft.com/office/drawing/2014/main" id="{F0B78BD7-E351-2049-BCE1-A504AE72177D}"/>
              </a:ext>
            </a:extLst>
          </p:cNvPr>
          <p:cNvCxnSpPr>
            <a:cxnSpLocks/>
          </p:cNvCxnSpPr>
          <p:nvPr/>
        </p:nvCxnSpPr>
        <p:spPr>
          <a:xfrm flipH="1" flipV="1">
            <a:off x="7208016" y="3852327"/>
            <a:ext cx="178390" cy="512853"/>
          </a:xfrm>
          <a:prstGeom prst="line">
            <a:avLst/>
          </a:prstGeom>
          <a:ln w="12700">
            <a:solidFill>
              <a:schemeClr val="accent4">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1" name="직선 연결선[R] 70">
            <a:extLst>
              <a:ext uri="{FF2B5EF4-FFF2-40B4-BE49-F238E27FC236}">
                <a16:creationId xmlns:a16="http://schemas.microsoft.com/office/drawing/2014/main" id="{2CEF842C-7D2F-D34D-9410-4674C2018CDD}"/>
              </a:ext>
            </a:extLst>
          </p:cNvPr>
          <p:cNvCxnSpPr>
            <a:cxnSpLocks/>
          </p:cNvCxnSpPr>
          <p:nvPr/>
        </p:nvCxnSpPr>
        <p:spPr>
          <a:xfrm flipV="1">
            <a:off x="7990469" y="3841133"/>
            <a:ext cx="349489" cy="517446"/>
          </a:xfrm>
          <a:prstGeom prst="line">
            <a:avLst/>
          </a:prstGeom>
          <a:ln w="12700">
            <a:solidFill>
              <a:schemeClr val="accent4">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직선 연결선[R] 61">
            <a:extLst>
              <a:ext uri="{FF2B5EF4-FFF2-40B4-BE49-F238E27FC236}">
                <a16:creationId xmlns:a16="http://schemas.microsoft.com/office/drawing/2014/main" id="{3300515F-2656-A240-9DFD-481EF0FFF42C}"/>
              </a:ext>
            </a:extLst>
          </p:cNvPr>
          <p:cNvCxnSpPr/>
          <p:nvPr/>
        </p:nvCxnSpPr>
        <p:spPr>
          <a:xfrm>
            <a:off x="1718213" y="4017199"/>
            <a:ext cx="8736755"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2" name="직선 연결선[R] 71">
            <a:extLst>
              <a:ext uri="{FF2B5EF4-FFF2-40B4-BE49-F238E27FC236}">
                <a16:creationId xmlns:a16="http://schemas.microsoft.com/office/drawing/2014/main" id="{03B34431-D7FA-5745-8844-5B1EDF77476C}"/>
              </a:ext>
            </a:extLst>
          </p:cNvPr>
          <p:cNvCxnSpPr>
            <a:cxnSpLocks/>
          </p:cNvCxnSpPr>
          <p:nvPr/>
        </p:nvCxnSpPr>
        <p:spPr>
          <a:xfrm flipV="1">
            <a:off x="5420619" y="4751492"/>
            <a:ext cx="1255983" cy="959186"/>
          </a:xfrm>
          <a:prstGeom prst="line">
            <a:avLst/>
          </a:prstGeom>
          <a:ln w="127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76" name="직선 연결선[R] 75">
            <a:extLst>
              <a:ext uri="{FF2B5EF4-FFF2-40B4-BE49-F238E27FC236}">
                <a16:creationId xmlns:a16="http://schemas.microsoft.com/office/drawing/2014/main" id="{D346205D-FF63-704D-A752-E7211C78B0AC}"/>
              </a:ext>
            </a:extLst>
          </p:cNvPr>
          <p:cNvCxnSpPr>
            <a:cxnSpLocks/>
          </p:cNvCxnSpPr>
          <p:nvPr/>
        </p:nvCxnSpPr>
        <p:spPr>
          <a:xfrm flipV="1">
            <a:off x="6212646" y="4732193"/>
            <a:ext cx="2471955" cy="995542"/>
          </a:xfrm>
          <a:prstGeom prst="line">
            <a:avLst/>
          </a:prstGeom>
          <a:ln w="127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21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491B93-19EB-1944-A832-4E6B29B77700}"/>
              </a:ext>
            </a:extLst>
          </p:cNvPr>
          <p:cNvSpPr>
            <a:spLocks noGrp="1"/>
          </p:cNvSpPr>
          <p:nvPr>
            <p:ph type="title"/>
          </p:nvPr>
        </p:nvSpPr>
        <p:spPr/>
        <p:txBody>
          <a:bodyPr/>
          <a:lstStyle/>
          <a:p>
            <a:r>
              <a:rPr kumimoji="1" lang="en-US" altLang="ko-KR" dirty="0"/>
              <a:t>Huge Page – Performance Impacts</a:t>
            </a:r>
            <a:endParaRPr kumimoji="1" lang="ko-KR" altLang="en-US" dirty="0"/>
          </a:p>
        </p:txBody>
      </p:sp>
      <p:sp>
        <p:nvSpPr>
          <p:cNvPr id="3" name="내용 개체 틀 2">
            <a:extLst>
              <a:ext uri="{FF2B5EF4-FFF2-40B4-BE49-F238E27FC236}">
                <a16:creationId xmlns:a16="http://schemas.microsoft.com/office/drawing/2014/main" id="{6ABB7CC2-9A0E-1A48-88C5-09B37CFE6301}"/>
              </a:ext>
            </a:extLst>
          </p:cNvPr>
          <p:cNvSpPr>
            <a:spLocks noGrp="1"/>
          </p:cNvSpPr>
          <p:nvPr>
            <p:ph idx="1"/>
          </p:nvPr>
        </p:nvSpPr>
        <p:spPr>
          <a:xfrm>
            <a:off x="838200" y="1335832"/>
            <a:ext cx="10515600" cy="4781063"/>
          </a:xfrm>
        </p:spPr>
        <p:txBody>
          <a:bodyPr>
            <a:normAutofit/>
          </a:bodyPr>
          <a:lstStyle/>
          <a:p>
            <a:r>
              <a:rPr kumimoji="1" lang="en-US" altLang="ko-KR" dirty="0"/>
              <a:t>Huge Page - issues</a:t>
            </a:r>
            <a:r>
              <a:rPr kumimoji="1" lang="ko-KR" altLang="en-US" dirty="0"/>
              <a:t> </a:t>
            </a:r>
            <a:r>
              <a:rPr kumimoji="1" lang="en-US" altLang="ko-KR" dirty="0"/>
              <a:t>in VM-based architecture</a:t>
            </a:r>
          </a:p>
          <a:p>
            <a:pPr lvl="1"/>
            <a:r>
              <a:rPr lang="en-US" altLang="ko-KR" dirty="0"/>
              <a:t>Latency</a:t>
            </a:r>
          </a:p>
          <a:p>
            <a:pPr lvl="2"/>
            <a:r>
              <a:rPr kumimoji="1" lang="en-US" altLang="ko-KR" dirty="0"/>
              <a:t>Huge pages expose applications to high latency variation and increased tail latency</a:t>
            </a:r>
          </a:p>
          <a:p>
            <a:pPr lvl="1"/>
            <a:r>
              <a:rPr kumimoji="1" lang="en-US" altLang="ko-KR" dirty="0"/>
              <a:t>Memory bloat</a:t>
            </a:r>
          </a:p>
          <a:p>
            <a:pPr lvl="2"/>
            <a:r>
              <a:rPr kumimoji="1" lang="en-US" altLang="ko-KR" dirty="0"/>
              <a:t>Huge pages can make a process or virtual machine (VM) occupy a large amount of physical memory while much of that memory remains unusable due to internal fragmentation</a:t>
            </a:r>
          </a:p>
          <a:p>
            <a:pPr lvl="1"/>
            <a:r>
              <a:rPr lang="en-US" altLang="ko-KR" dirty="0"/>
              <a:t>Unfairness</a:t>
            </a:r>
          </a:p>
          <a:p>
            <a:pPr lvl="2"/>
            <a:r>
              <a:rPr lang="en-US" altLang="ko-KR" dirty="0"/>
              <a:t>greedy allocation of huge pages is unfair, causing large and persistent performance variation across identical processes or VMs</a:t>
            </a:r>
          </a:p>
        </p:txBody>
      </p:sp>
      <p:sp>
        <p:nvSpPr>
          <p:cNvPr id="4" name="직사각형 3">
            <a:extLst>
              <a:ext uri="{FF2B5EF4-FFF2-40B4-BE49-F238E27FC236}">
                <a16:creationId xmlns:a16="http://schemas.microsoft.com/office/drawing/2014/main" id="{6EB9467E-F282-334A-8C96-17E562973720}"/>
              </a:ext>
            </a:extLst>
          </p:cNvPr>
          <p:cNvSpPr/>
          <p:nvPr/>
        </p:nvSpPr>
        <p:spPr>
          <a:xfrm>
            <a:off x="188357" y="6468187"/>
            <a:ext cx="11815286" cy="276999"/>
          </a:xfrm>
          <a:prstGeom prst="rect">
            <a:avLst/>
          </a:prstGeom>
        </p:spPr>
        <p:txBody>
          <a:bodyPr wrap="none">
            <a:spAutoFit/>
          </a:bodyPr>
          <a:lstStyle/>
          <a:p>
            <a:r>
              <a:rPr lang="en-US" altLang="ko-KR" sz="1200" dirty="0">
                <a:latin typeface="NimbusRomNo9L"/>
              </a:rPr>
              <a:t>Reference : “Coordinated and Efficient Huge Page Management with </a:t>
            </a:r>
            <a:r>
              <a:rPr lang="en-US" altLang="ko-KR" sz="1200" dirty="0" err="1">
                <a:latin typeface="NimbusRomNo9L"/>
              </a:rPr>
              <a:t>Ingens</a:t>
            </a:r>
            <a:r>
              <a:rPr lang="en-US" altLang="ko-KR" sz="1200" dirty="0">
                <a:latin typeface="NimbusRomNo9L"/>
              </a:rPr>
              <a:t>,” OSDI'16 Proceedings of the 12th USENIX conference on Operating Systems Design and Implementation, 2016</a:t>
            </a:r>
            <a:endParaRPr lang="en-US" altLang="ko-KR" sz="1200" dirty="0"/>
          </a:p>
        </p:txBody>
      </p:sp>
    </p:spTree>
    <p:extLst>
      <p:ext uri="{BB962C8B-B14F-4D97-AF65-F5344CB8AC3E}">
        <p14:creationId xmlns:p14="http://schemas.microsoft.com/office/powerpoint/2010/main" val="79925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FD9B04-3222-0E44-8181-D90D3B1211B4}"/>
              </a:ext>
            </a:extLst>
          </p:cNvPr>
          <p:cNvSpPr>
            <a:spLocks noGrp="1"/>
          </p:cNvSpPr>
          <p:nvPr>
            <p:ph type="title"/>
          </p:nvPr>
        </p:nvSpPr>
        <p:spPr/>
        <p:txBody>
          <a:bodyPr/>
          <a:lstStyle/>
          <a:p>
            <a:r>
              <a:rPr kumimoji="1" lang="en-US" altLang="ko-KR" dirty="0"/>
              <a:t>Huge Page – Performance Impacts</a:t>
            </a:r>
            <a:endParaRPr kumimoji="1" lang="ko-KR" altLang="en-US" dirty="0"/>
          </a:p>
        </p:txBody>
      </p:sp>
      <p:sp>
        <p:nvSpPr>
          <p:cNvPr id="3" name="내용 개체 틀 2">
            <a:extLst>
              <a:ext uri="{FF2B5EF4-FFF2-40B4-BE49-F238E27FC236}">
                <a16:creationId xmlns:a16="http://schemas.microsoft.com/office/drawing/2014/main" id="{D20FB833-C4FF-9B4F-AFB1-3C9B4C86AAB7}"/>
              </a:ext>
            </a:extLst>
          </p:cNvPr>
          <p:cNvSpPr>
            <a:spLocks noGrp="1"/>
          </p:cNvSpPr>
          <p:nvPr>
            <p:ph idx="1"/>
          </p:nvPr>
        </p:nvSpPr>
        <p:spPr/>
        <p:txBody>
          <a:bodyPr/>
          <a:lstStyle/>
          <a:p>
            <a:r>
              <a:rPr kumimoji="1" lang="en-US" altLang="ko-KR" dirty="0"/>
              <a:t>Containerized Infrastructure</a:t>
            </a:r>
          </a:p>
          <a:p>
            <a:pPr lvl="1"/>
            <a:r>
              <a:rPr kumimoji="1" lang="en-US" altLang="ko-KR" dirty="0"/>
              <a:t>Containers are isolated to the application level</a:t>
            </a:r>
          </a:p>
          <a:p>
            <a:pPr lvl="2"/>
            <a:r>
              <a:rPr kumimoji="1" lang="en-US" altLang="ko-KR" dirty="0"/>
              <a:t>Huge pages are dedicated to the application without unusable space</a:t>
            </a:r>
          </a:p>
          <a:p>
            <a:pPr lvl="1"/>
            <a:r>
              <a:rPr kumimoji="1" lang="en-US" altLang="ko-KR" dirty="0"/>
              <a:t>For container, huge page can set more granular level</a:t>
            </a:r>
          </a:p>
          <a:p>
            <a:pPr lvl="2"/>
            <a:r>
              <a:rPr kumimoji="1" lang="en-US" altLang="ko-KR" dirty="0"/>
              <a:t>In Kubernetes, it allows to use of 512Mbytes huge page for the container as default</a:t>
            </a:r>
          </a:p>
          <a:p>
            <a:pPr lvl="1"/>
            <a:r>
              <a:rPr kumimoji="1" lang="en-US" altLang="ko-KR" dirty="0"/>
              <a:t>In Kubernetes, only user-space networking process can be configured with Huge Page setting - DPDK</a:t>
            </a:r>
            <a:endParaRPr kumimoji="1" lang="ko-KR" altLang="en-US" dirty="0"/>
          </a:p>
        </p:txBody>
      </p:sp>
      <p:sp>
        <p:nvSpPr>
          <p:cNvPr id="4" name="직사각형 3">
            <a:extLst>
              <a:ext uri="{FF2B5EF4-FFF2-40B4-BE49-F238E27FC236}">
                <a16:creationId xmlns:a16="http://schemas.microsoft.com/office/drawing/2014/main" id="{C1A2190D-EA45-2545-8218-24C1313E1DCD}"/>
              </a:ext>
            </a:extLst>
          </p:cNvPr>
          <p:cNvSpPr/>
          <p:nvPr/>
        </p:nvSpPr>
        <p:spPr>
          <a:xfrm>
            <a:off x="4775780" y="4065327"/>
            <a:ext cx="2142465" cy="9696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ko-KR" altLang="en-US"/>
          </a:p>
        </p:txBody>
      </p:sp>
      <p:sp>
        <p:nvSpPr>
          <p:cNvPr id="5" name="TextBox 4">
            <a:extLst>
              <a:ext uri="{FF2B5EF4-FFF2-40B4-BE49-F238E27FC236}">
                <a16:creationId xmlns:a16="http://schemas.microsoft.com/office/drawing/2014/main" id="{239A5879-82F2-7747-B840-8FB27821E16B}"/>
              </a:ext>
            </a:extLst>
          </p:cNvPr>
          <p:cNvSpPr txBox="1"/>
          <p:nvPr/>
        </p:nvSpPr>
        <p:spPr>
          <a:xfrm>
            <a:off x="5194059" y="4067980"/>
            <a:ext cx="1252267" cy="369332"/>
          </a:xfrm>
          <a:prstGeom prst="rect">
            <a:avLst/>
          </a:prstGeom>
          <a:noFill/>
        </p:spPr>
        <p:txBody>
          <a:bodyPr wrap="none" rtlCol="0">
            <a:spAutoFit/>
          </a:bodyPr>
          <a:lstStyle/>
          <a:p>
            <a:pPr algn="ctr"/>
            <a:r>
              <a:rPr kumimoji="1" lang="en-US" altLang="ko-KR" b="1" dirty="0"/>
              <a:t>Container</a:t>
            </a:r>
            <a:endParaRPr kumimoji="1" lang="ko-KR" altLang="en-US" b="1" dirty="0"/>
          </a:p>
        </p:txBody>
      </p:sp>
      <p:sp>
        <p:nvSpPr>
          <p:cNvPr id="6" name="직사각형 5">
            <a:extLst>
              <a:ext uri="{FF2B5EF4-FFF2-40B4-BE49-F238E27FC236}">
                <a16:creationId xmlns:a16="http://schemas.microsoft.com/office/drawing/2014/main" id="{FB9B698B-4B97-9D44-8E6C-E8AB6A89542C}"/>
              </a:ext>
            </a:extLst>
          </p:cNvPr>
          <p:cNvSpPr/>
          <p:nvPr/>
        </p:nvSpPr>
        <p:spPr>
          <a:xfrm>
            <a:off x="5066884" y="4540945"/>
            <a:ext cx="1506615" cy="395416"/>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8" name="직사각형 7">
            <a:extLst>
              <a:ext uri="{FF2B5EF4-FFF2-40B4-BE49-F238E27FC236}">
                <a16:creationId xmlns:a16="http://schemas.microsoft.com/office/drawing/2014/main" id="{1015DC3B-5D0B-514B-B185-E7430D6334BE}"/>
              </a:ext>
            </a:extLst>
          </p:cNvPr>
          <p:cNvSpPr/>
          <p:nvPr/>
        </p:nvSpPr>
        <p:spPr>
          <a:xfrm>
            <a:off x="5017873" y="5419055"/>
            <a:ext cx="3594830" cy="3954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9" name="TextBox 8">
            <a:extLst>
              <a:ext uri="{FF2B5EF4-FFF2-40B4-BE49-F238E27FC236}">
                <a16:creationId xmlns:a16="http://schemas.microsoft.com/office/drawing/2014/main" id="{4009C893-81F2-AB44-A151-9A801EA5F2C0}"/>
              </a:ext>
            </a:extLst>
          </p:cNvPr>
          <p:cNvSpPr txBox="1"/>
          <p:nvPr/>
        </p:nvSpPr>
        <p:spPr>
          <a:xfrm>
            <a:off x="3022997" y="5456126"/>
            <a:ext cx="1667251" cy="307777"/>
          </a:xfrm>
          <a:prstGeom prst="rect">
            <a:avLst/>
          </a:prstGeom>
          <a:noFill/>
        </p:spPr>
        <p:txBody>
          <a:bodyPr wrap="none" rtlCol="0">
            <a:spAutoFit/>
          </a:bodyPr>
          <a:lstStyle/>
          <a:p>
            <a:pPr algn="ctr"/>
            <a:r>
              <a:rPr kumimoji="1" lang="en-US" altLang="ko-KR" sz="1400" b="1" dirty="0"/>
              <a:t>Host Huge Pages</a:t>
            </a:r>
            <a:endParaRPr kumimoji="1" lang="ko-KR" altLang="en-US" sz="1400" b="1" dirty="0"/>
          </a:p>
        </p:txBody>
      </p:sp>
      <p:sp>
        <p:nvSpPr>
          <p:cNvPr id="12" name="직사각형 11">
            <a:extLst>
              <a:ext uri="{FF2B5EF4-FFF2-40B4-BE49-F238E27FC236}">
                <a16:creationId xmlns:a16="http://schemas.microsoft.com/office/drawing/2014/main" id="{BC5138CF-8402-4646-B71F-3774A4574C21}"/>
              </a:ext>
            </a:extLst>
          </p:cNvPr>
          <p:cNvSpPr/>
          <p:nvPr/>
        </p:nvSpPr>
        <p:spPr>
          <a:xfrm>
            <a:off x="5176033" y="5425456"/>
            <a:ext cx="499225" cy="383483"/>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직사각형 12">
            <a:extLst>
              <a:ext uri="{FF2B5EF4-FFF2-40B4-BE49-F238E27FC236}">
                <a16:creationId xmlns:a16="http://schemas.microsoft.com/office/drawing/2014/main" id="{06FF553E-5462-5742-9CA9-C3B590DA485F}"/>
              </a:ext>
            </a:extLst>
          </p:cNvPr>
          <p:cNvSpPr/>
          <p:nvPr/>
        </p:nvSpPr>
        <p:spPr>
          <a:xfrm>
            <a:off x="6517551" y="5424387"/>
            <a:ext cx="608548" cy="383483"/>
          </a:xfrm>
          <a:prstGeom prst="rect">
            <a:avLst/>
          </a:prstGeom>
          <a:pattFill prst="ltUpDiag">
            <a:fgClr>
              <a:schemeClr val="accent2"/>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ko-KR" altLang="en-US"/>
          </a:p>
        </p:txBody>
      </p:sp>
      <p:sp>
        <p:nvSpPr>
          <p:cNvPr id="14" name="TextBox 13">
            <a:extLst>
              <a:ext uri="{FF2B5EF4-FFF2-40B4-BE49-F238E27FC236}">
                <a16:creationId xmlns:a16="http://schemas.microsoft.com/office/drawing/2014/main" id="{BE87302E-EBD3-0A44-96E2-C677A5932EA0}"/>
              </a:ext>
            </a:extLst>
          </p:cNvPr>
          <p:cNvSpPr txBox="1"/>
          <p:nvPr/>
        </p:nvSpPr>
        <p:spPr>
          <a:xfrm>
            <a:off x="2807297" y="4626054"/>
            <a:ext cx="1882951" cy="307777"/>
          </a:xfrm>
          <a:prstGeom prst="rect">
            <a:avLst/>
          </a:prstGeom>
          <a:noFill/>
        </p:spPr>
        <p:txBody>
          <a:bodyPr wrap="none" rtlCol="0">
            <a:spAutoFit/>
          </a:bodyPr>
          <a:lstStyle/>
          <a:p>
            <a:pPr algn="ctr"/>
            <a:r>
              <a:rPr kumimoji="1" lang="en-US" altLang="ko-KR" sz="1400" b="1" dirty="0"/>
              <a:t>Application/Process</a:t>
            </a:r>
            <a:endParaRPr kumimoji="1" lang="ko-KR" altLang="en-US" sz="1400" b="1" dirty="0"/>
          </a:p>
        </p:txBody>
      </p:sp>
      <p:cxnSp>
        <p:nvCxnSpPr>
          <p:cNvPr id="17" name="직선 연결선[R] 16">
            <a:extLst>
              <a:ext uri="{FF2B5EF4-FFF2-40B4-BE49-F238E27FC236}">
                <a16:creationId xmlns:a16="http://schemas.microsoft.com/office/drawing/2014/main" id="{B7EF8155-35DC-E943-BF8C-4A35ACA8E4DC}"/>
              </a:ext>
            </a:extLst>
          </p:cNvPr>
          <p:cNvCxnSpPr>
            <a:cxnSpLocks/>
          </p:cNvCxnSpPr>
          <p:nvPr/>
        </p:nvCxnSpPr>
        <p:spPr>
          <a:xfrm flipH="1" flipV="1">
            <a:off x="5060557" y="4936700"/>
            <a:ext cx="138630" cy="498143"/>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8" name="직선 연결선[R] 17">
            <a:extLst>
              <a:ext uri="{FF2B5EF4-FFF2-40B4-BE49-F238E27FC236}">
                <a16:creationId xmlns:a16="http://schemas.microsoft.com/office/drawing/2014/main" id="{9217901E-0A65-694A-B967-5B563D52BBC1}"/>
              </a:ext>
            </a:extLst>
          </p:cNvPr>
          <p:cNvCxnSpPr>
            <a:cxnSpLocks/>
          </p:cNvCxnSpPr>
          <p:nvPr/>
        </p:nvCxnSpPr>
        <p:spPr>
          <a:xfrm flipV="1">
            <a:off x="5673889" y="4937072"/>
            <a:ext cx="899610" cy="497771"/>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A0783CEE-FF6B-5545-8396-44CFFFC80DA2}"/>
              </a:ext>
            </a:extLst>
          </p:cNvPr>
          <p:cNvSpPr/>
          <p:nvPr/>
        </p:nvSpPr>
        <p:spPr>
          <a:xfrm>
            <a:off x="7209910" y="4065327"/>
            <a:ext cx="2142465" cy="9696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ko-KR" altLang="en-US"/>
          </a:p>
        </p:txBody>
      </p:sp>
      <p:sp>
        <p:nvSpPr>
          <p:cNvPr id="23" name="직사각형 22">
            <a:extLst>
              <a:ext uri="{FF2B5EF4-FFF2-40B4-BE49-F238E27FC236}">
                <a16:creationId xmlns:a16="http://schemas.microsoft.com/office/drawing/2014/main" id="{13DBDF7F-5B3E-674E-8672-BE4ADBE8B014}"/>
              </a:ext>
            </a:extLst>
          </p:cNvPr>
          <p:cNvSpPr/>
          <p:nvPr/>
        </p:nvSpPr>
        <p:spPr>
          <a:xfrm>
            <a:off x="7465633" y="4538415"/>
            <a:ext cx="1657277" cy="395416"/>
          </a:xfrm>
          <a:prstGeom prst="rect">
            <a:avLst/>
          </a:prstGeom>
          <a:pattFill prst="ltUpDiag">
            <a:fgClr>
              <a:schemeClr val="accent2"/>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ko-KR" altLang="en-US"/>
          </a:p>
        </p:txBody>
      </p:sp>
      <p:cxnSp>
        <p:nvCxnSpPr>
          <p:cNvPr id="28" name="직선 연결선[R] 27">
            <a:extLst>
              <a:ext uri="{FF2B5EF4-FFF2-40B4-BE49-F238E27FC236}">
                <a16:creationId xmlns:a16="http://schemas.microsoft.com/office/drawing/2014/main" id="{11CD80A2-7DB7-7D48-B680-45EF3F879CCC}"/>
              </a:ext>
            </a:extLst>
          </p:cNvPr>
          <p:cNvCxnSpPr>
            <a:cxnSpLocks/>
          </p:cNvCxnSpPr>
          <p:nvPr/>
        </p:nvCxnSpPr>
        <p:spPr>
          <a:xfrm>
            <a:off x="2583743" y="5136087"/>
            <a:ext cx="7255201"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직선 연결선[R] 28">
            <a:extLst>
              <a:ext uri="{FF2B5EF4-FFF2-40B4-BE49-F238E27FC236}">
                <a16:creationId xmlns:a16="http://schemas.microsoft.com/office/drawing/2014/main" id="{C14AC201-F39E-1748-B82D-B5D0BD0A6133}"/>
              </a:ext>
            </a:extLst>
          </p:cNvPr>
          <p:cNvCxnSpPr>
            <a:cxnSpLocks/>
          </p:cNvCxnSpPr>
          <p:nvPr/>
        </p:nvCxnSpPr>
        <p:spPr>
          <a:xfrm flipV="1">
            <a:off x="6517551" y="4942128"/>
            <a:ext cx="972074" cy="483328"/>
          </a:xfrm>
          <a:prstGeom prst="line">
            <a:avLst/>
          </a:prstGeom>
          <a:ln w="127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30" name="직선 연결선[R] 29">
            <a:extLst>
              <a:ext uri="{FF2B5EF4-FFF2-40B4-BE49-F238E27FC236}">
                <a16:creationId xmlns:a16="http://schemas.microsoft.com/office/drawing/2014/main" id="{DE03F459-EC57-7E46-A703-9402C3ED6D93}"/>
              </a:ext>
            </a:extLst>
          </p:cNvPr>
          <p:cNvCxnSpPr>
            <a:cxnSpLocks/>
          </p:cNvCxnSpPr>
          <p:nvPr/>
        </p:nvCxnSpPr>
        <p:spPr>
          <a:xfrm flipV="1">
            <a:off x="7126099" y="4933831"/>
            <a:ext cx="1996811" cy="490556"/>
          </a:xfrm>
          <a:prstGeom prst="line">
            <a:avLst/>
          </a:prstGeom>
          <a:ln w="127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4E50330-581D-5040-B144-301C8177F1DE}"/>
              </a:ext>
            </a:extLst>
          </p:cNvPr>
          <p:cNvSpPr txBox="1"/>
          <p:nvPr/>
        </p:nvSpPr>
        <p:spPr>
          <a:xfrm>
            <a:off x="7668137" y="4067980"/>
            <a:ext cx="1252267" cy="369332"/>
          </a:xfrm>
          <a:prstGeom prst="rect">
            <a:avLst/>
          </a:prstGeom>
          <a:noFill/>
        </p:spPr>
        <p:txBody>
          <a:bodyPr wrap="none" rtlCol="0">
            <a:spAutoFit/>
          </a:bodyPr>
          <a:lstStyle/>
          <a:p>
            <a:pPr algn="ctr"/>
            <a:r>
              <a:rPr kumimoji="1" lang="en-US" altLang="ko-KR" b="1" dirty="0"/>
              <a:t>Container</a:t>
            </a:r>
            <a:endParaRPr kumimoji="1" lang="ko-KR" altLang="en-US" b="1" dirty="0"/>
          </a:p>
        </p:txBody>
      </p:sp>
    </p:spTree>
    <p:extLst>
      <p:ext uri="{BB962C8B-B14F-4D97-AF65-F5344CB8AC3E}">
        <p14:creationId xmlns:p14="http://schemas.microsoft.com/office/powerpoint/2010/main" val="231573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FEC590-D275-0D47-A0C7-DF1CA9435B4B}"/>
              </a:ext>
            </a:extLst>
          </p:cNvPr>
          <p:cNvSpPr>
            <a:spLocks noGrp="1"/>
          </p:cNvSpPr>
          <p:nvPr>
            <p:ph type="title"/>
          </p:nvPr>
        </p:nvSpPr>
        <p:spPr/>
        <p:txBody>
          <a:bodyPr/>
          <a:lstStyle/>
          <a:p>
            <a:r>
              <a:rPr kumimoji="1" lang="en-US" altLang="ko-KR" dirty="0"/>
              <a:t>Huge Page – Performance Impacts</a:t>
            </a:r>
            <a:endParaRPr kumimoji="1" lang="ko-KR" altLang="en-US" dirty="0"/>
          </a:p>
        </p:txBody>
      </p:sp>
      <p:sp>
        <p:nvSpPr>
          <p:cNvPr id="3" name="내용 개체 틀 2">
            <a:extLst>
              <a:ext uri="{FF2B5EF4-FFF2-40B4-BE49-F238E27FC236}">
                <a16:creationId xmlns:a16="http://schemas.microsoft.com/office/drawing/2014/main" id="{807A68B8-A839-5744-8B47-E88E1752117F}"/>
              </a:ext>
            </a:extLst>
          </p:cNvPr>
          <p:cNvSpPr>
            <a:spLocks noGrp="1"/>
          </p:cNvSpPr>
          <p:nvPr>
            <p:ph idx="1"/>
          </p:nvPr>
        </p:nvSpPr>
        <p:spPr/>
        <p:txBody>
          <a:bodyPr/>
          <a:lstStyle/>
          <a:p>
            <a:r>
              <a:rPr kumimoji="1" lang="en-US" altLang="ko-KR" dirty="0"/>
              <a:t>Our benchmarking goal</a:t>
            </a:r>
          </a:p>
          <a:p>
            <a:pPr lvl="1"/>
            <a:r>
              <a:rPr kumimoji="1" lang="ko-KR" altLang="en-US" dirty="0"/>
              <a:t>서로 다른 </a:t>
            </a:r>
            <a:r>
              <a:rPr kumimoji="1" lang="en-US" altLang="ko-KR" dirty="0"/>
              <a:t>Huge Page</a:t>
            </a:r>
            <a:r>
              <a:rPr kumimoji="1" lang="ko-KR" altLang="en-US" dirty="0"/>
              <a:t> 크기에 따른 네트워크 성능 변화</a:t>
            </a:r>
            <a:endParaRPr kumimoji="1" lang="en-US" altLang="ko-KR" dirty="0"/>
          </a:p>
          <a:p>
            <a:pPr lvl="2"/>
            <a:r>
              <a:rPr kumimoji="1" lang="ko-KR" altLang="en-US" dirty="0"/>
              <a:t>패킷 사이즈의 증가에 따른 </a:t>
            </a:r>
            <a:r>
              <a:rPr kumimoji="1" lang="en-US" altLang="ko-KR" dirty="0"/>
              <a:t>huge page</a:t>
            </a:r>
            <a:r>
              <a:rPr kumimoji="1" lang="ko-KR" altLang="en-US" dirty="0"/>
              <a:t> 영향 분석</a:t>
            </a:r>
            <a:endParaRPr kumimoji="1" lang="en-US" altLang="ko-KR" dirty="0"/>
          </a:p>
          <a:p>
            <a:pPr lvl="3"/>
            <a:r>
              <a:rPr kumimoji="1" lang="en-US" altLang="ko-KR" dirty="0"/>
              <a:t>Packet Size : 64 / 128 / 512 / 1024 / 1500 bytes</a:t>
            </a:r>
          </a:p>
          <a:p>
            <a:pPr marL="1371600" lvl="3" indent="0">
              <a:buNone/>
            </a:pPr>
            <a:endParaRPr kumimoji="1" lang="en-US" altLang="ko-KR" dirty="0"/>
          </a:p>
          <a:p>
            <a:pPr lvl="2"/>
            <a:r>
              <a:rPr kumimoji="1" lang="en-US" altLang="ko-KR" dirty="0"/>
              <a:t>Huge page </a:t>
            </a:r>
            <a:r>
              <a:rPr kumimoji="1" lang="ko-KR" altLang="en-US" dirty="0"/>
              <a:t>설정에 따른 비교</a:t>
            </a:r>
            <a:endParaRPr kumimoji="1" lang="en-US" altLang="ko-KR" dirty="0"/>
          </a:p>
          <a:p>
            <a:pPr lvl="3"/>
            <a:r>
              <a:rPr kumimoji="1" lang="en-US" altLang="ko-KR" dirty="0"/>
              <a:t>Kernel-space Networking (OVS): Default TLB(4KB)</a:t>
            </a:r>
          </a:p>
          <a:p>
            <a:pPr lvl="3"/>
            <a:r>
              <a:rPr kumimoji="1" lang="en-US" altLang="ko-KR" dirty="0"/>
              <a:t>User-space Networking (DPDK-VPP)</a:t>
            </a:r>
          </a:p>
          <a:p>
            <a:pPr lvl="4"/>
            <a:r>
              <a:rPr kumimoji="1" lang="en-US" altLang="ko-KR" dirty="0"/>
              <a:t>Huge page size = 2Mi</a:t>
            </a:r>
          </a:p>
          <a:p>
            <a:pPr lvl="5"/>
            <a:r>
              <a:rPr kumimoji="1" lang="en-US" altLang="ko-KR" dirty="0"/>
              <a:t>128Mi / 256Mi / 512Mi / 1Gi</a:t>
            </a:r>
          </a:p>
          <a:p>
            <a:pPr lvl="4"/>
            <a:r>
              <a:rPr kumimoji="1" lang="en-US" altLang="ko-KR" dirty="0"/>
              <a:t>Huge page size = 1Gi</a:t>
            </a:r>
          </a:p>
          <a:p>
            <a:pPr lvl="5"/>
            <a:r>
              <a:rPr kumimoji="1" lang="en-US" altLang="ko-KR" dirty="0"/>
              <a:t>1Gi</a:t>
            </a:r>
          </a:p>
          <a:p>
            <a:pPr lvl="4"/>
            <a:endParaRPr kumimoji="1" lang="en-US" altLang="ko-KR" dirty="0"/>
          </a:p>
          <a:p>
            <a:pPr lvl="3"/>
            <a:endParaRPr kumimoji="1" lang="ko-KR" altLang="en-US" dirty="0"/>
          </a:p>
        </p:txBody>
      </p:sp>
      <p:pic>
        <p:nvPicPr>
          <p:cNvPr id="7" name="그림 6">
            <a:extLst>
              <a:ext uri="{FF2B5EF4-FFF2-40B4-BE49-F238E27FC236}">
                <a16:creationId xmlns:a16="http://schemas.microsoft.com/office/drawing/2014/main" id="{0F84E3BF-0249-E64D-81DA-CA6011B7451A}"/>
              </a:ext>
            </a:extLst>
          </p:cNvPr>
          <p:cNvPicPr>
            <a:picLocks noChangeAspect="1"/>
          </p:cNvPicPr>
          <p:nvPr/>
        </p:nvPicPr>
        <p:blipFill>
          <a:blip r:embed="rId2"/>
          <a:stretch>
            <a:fillRect/>
          </a:stretch>
        </p:blipFill>
        <p:spPr>
          <a:xfrm>
            <a:off x="7529738" y="3758263"/>
            <a:ext cx="3647961" cy="1333955"/>
          </a:xfrm>
          <a:prstGeom prst="rect">
            <a:avLst/>
          </a:prstGeom>
        </p:spPr>
      </p:pic>
      <p:sp>
        <p:nvSpPr>
          <p:cNvPr id="8" name="TextBox 7">
            <a:extLst>
              <a:ext uri="{FF2B5EF4-FFF2-40B4-BE49-F238E27FC236}">
                <a16:creationId xmlns:a16="http://schemas.microsoft.com/office/drawing/2014/main" id="{EB9CA6FF-9A06-9745-8BD2-3355F47F9CCF}"/>
              </a:ext>
            </a:extLst>
          </p:cNvPr>
          <p:cNvSpPr txBox="1"/>
          <p:nvPr/>
        </p:nvSpPr>
        <p:spPr>
          <a:xfrm>
            <a:off x="7393667" y="5156912"/>
            <a:ext cx="4543103" cy="369332"/>
          </a:xfrm>
          <a:prstGeom prst="rect">
            <a:avLst/>
          </a:prstGeom>
          <a:noFill/>
        </p:spPr>
        <p:txBody>
          <a:bodyPr wrap="none" rtlCol="0">
            <a:spAutoFit/>
          </a:bodyPr>
          <a:lstStyle/>
          <a:p>
            <a:r>
              <a:rPr kumimoji="1" lang="en-US" altLang="ko-KR" dirty="0"/>
              <a:t>[VPP </a:t>
            </a:r>
            <a:r>
              <a:rPr kumimoji="1" lang="en-US" altLang="ko-KR" dirty="0" err="1"/>
              <a:t>vswitch</a:t>
            </a:r>
            <a:r>
              <a:rPr kumimoji="1" lang="en-US" altLang="ko-KR" dirty="0"/>
              <a:t> POD Deployment YAML file]</a:t>
            </a:r>
            <a:endParaRPr kumimoji="1" lang="ko-KR" altLang="en-US" dirty="0"/>
          </a:p>
        </p:txBody>
      </p:sp>
    </p:spTree>
    <p:extLst>
      <p:ext uri="{BB962C8B-B14F-4D97-AF65-F5344CB8AC3E}">
        <p14:creationId xmlns:p14="http://schemas.microsoft.com/office/powerpoint/2010/main" val="2563948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0E9DA9-C525-0442-8CB4-54B465EECC4E}"/>
              </a:ext>
            </a:extLst>
          </p:cNvPr>
          <p:cNvSpPr>
            <a:spLocks noGrp="1"/>
          </p:cNvSpPr>
          <p:nvPr>
            <p:ph type="title"/>
          </p:nvPr>
        </p:nvSpPr>
        <p:spPr/>
        <p:txBody>
          <a:bodyPr/>
          <a:lstStyle/>
          <a:p>
            <a:r>
              <a:rPr kumimoji="1" lang="en-US" altLang="ko-KR" dirty="0"/>
              <a:t>NUMA – Network Performance Impacts</a:t>
            </a:r>
            <a:endParaRPr kumimoji="1" lang="ko-KR" altLang="en-US" dirty="0"/>
          </a:p>
        </p:txBody>
      </p:sp>
      <p:sp>
        <p:nvSpPr>
          <p:cNvPr id="3" name="내용 개체 틀 2">
            <a:extLst>
              <a:ext uri="{FF2B5EF4-FFF2-40B4-BE49-F238E27FC236}">
                <a16:creationId xmlns:a16="http://schemas.microsoft.com/office/drawing/2014/main" id="{72B4558E-096C-CE4B-B517-9109C3E7FCDF}"/>
              </a:ext>
            </a:extLst>
          </p:cNvPr>
          <p:cNvSpPr>
            <a:spLocks noGrp="1"/>
          </p:cNvSpPr>
          <p:nvPr>
            <p:ph idx="1"/>
          </p:nvPr>
        </p:nvSpPr>
        <p:spPr/>
        <p:txBody>
          <a:bodyPr>
            <a:normAutofit/>
          </a:bodyPr>
          <a:lstStyle/>
          <a:p>
            <a:r>
              <a:rPr lang="en-US" altLang="ko-KR" dirty="0"/>
              <a:t>NUMA(Non-Uniform Memory Access) is a memory architecture for multiprocessing computer systems where CPUs are directly attached to their own local RAM.</a:t>
            </a:r>
          </a:p>
          <a:p>
            <a:pPr lvl="1"/>
            <a:r>
              <a:rPr lang="en-US" altLang="ko-KR" dirty="0"/>
              <a:t>a NUMA node is a grouping of CPU and associated local memory</a:t>
            </a:r>
          </a:p>
          <a:p>
            <a:pPr lvl="1"/>
            <a:r>
              <a:rPr lang="en-US" altLang="ko-KR" dirty="0"/>
              <a:t>CPU and memory locality </a:t>
            </a:r>
            <a:r>
              <a:rPr kumimoji="1" lang="en-US" altLang="ko-KR" dirty="0"/>
              <a:t>provides less latency</a:t>
            </a:r>
            <a:endParaRPr lang="en-US" altLang="ko-KR" dirty="0"/>
          </a:p>
        </p:txBody>
      </p:sp>
      <p:pic>
        <p:nvPicPr>
          <p:cNvPr id="5" name="그림 4">
            <a:extLst>
              <a:ext uri="{FF2B5EF4-FFF2-40B4-BE49-F238E27FC236}">
                <a16:creationId xmlns:a16="http://schemas.microsoft.com/office/drawing/2014/main" id="{43C9EAE8-D004-7E4F-823B-2D656E359F7D}"/>
              </a:ext>
            </a:extLst>
          </p:cNvPr>
          <p:cNvPicPr>
            <a:picLocks noChangeAspect="1"/>
          </p:cNvPicPr>
          <p:nvPr/>
        </p:nvPicPr>
        <p:blipFill>
          <a:blip r:embed="rId2"/>
          <a:stretch>
            <a:fillRect/>
          </a:stretch>
        </p:blipFill>
        <p:spPr>
          <a:xfrm>
            <a:off x="2609611" y="3017871"/>
            <a:ext cx="6972777" cy="2733328"/>
          </a:xfrm>
          <a:prstGeom prst="rect">
            <a:avLst/>
          </a:prstGeom>
        </p:spPr>
      </p:pic>
    </p:spTree>
    <p:extLst>
      <p:ext uri="{BB962C8B-B14F-4D97-AF65-F5344CB8AC3E}">
        <p14:creationId xmlns:p14="http://schemas.microsoft.com/office/powerpoint/2010/main" val="177268749"/>
      </p:ext>
    </p:extLst>
  </p:cSld>
  <p:clrMapOvr>
    <a:masterClrMapping/>
  </p:clrMapOvr>
</p:sld>
</file>

<file path=ppt/theme/theme1.xml><?xml version="1.0" encoding="utf-8"?>
<a:theme xmlns:a="http://schemas.openxmlformats.org/drawingml/2006/main" name="Template_DCN">
  <a:themeElements>
    <a:clrScheme name="SSU_Color">
      <a:dk1>
        <a:srgbClr val="000000"/>
      </a:dk1>
      <a:lt1>
        <a:srgbClr val="FFFFFF"/>
      </a:lt1>
      <a:dk2>
        <a:srgbClr val="5F6062"/>
      </a:dk2>
      <a:lt2>
        <a:srgbClr val="E7E6E6"/>
      </a:lt2>
      <a:accent1>
        <a:srgbClr val="006F92"/>
      </a:accent1>
      <a:accent2>
        <a:srgbClr val="00A6CA"/>
      </a:accent2>
      <a:accent3>
        <a:srgbClr val="5FC7C6"/>
      </a:accent3>
      <a:accent4>
        <a:srgbClr val="5F6062"/>
      </a:accent4>
      <a:accent5>
        <a:srgbClr val="4472C4"/>
      </a:accent5>
      <a:accent6>
        <a:srgbClr val="72FCD5"/>
      </a:accent6>
      <a:hlink>
        <a:srgbClr val="FF2600"/>
      </a:hlink>
      <a:folHlink>
        <a:srgbClr val="5E5E5E"/>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_DCN" id="{78D8EC17-8933-4F7B-85DE-47DD66D9EC15}" vid="{02520819-8E8E-447B-8777-4209E2B413CF}"/>
    </a:ext>
  </a:extLst>
</a:theme>
</file>

<file path=docProps/app.xml><?xml version="1.0" encoding="utf-8"?>
<Properties xmlns="http://schemas.openxmlformats.org/officeDocument/2006/extended-properties" xmlns:vt="http://schemas.openxmlformats.org/officeDocument/2006/docPropsVTypes">
  <Template>Template_DCN</Template>
  <TotalTime>1061</TotalTime>
  <Words>1586</Words>
  <Application>Microsoft Macintosh PowerPoint</Application>
  <PresentationFormat>와이드스크린</PresentationFormat>
  <Paragraphs>241</Paragraphs>
  <Slides>27</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27</vt:i4>
      </vt:variant>
    </vt:vector>
  </HeadingPairs>
  <TitlesOfParts>
    <vt:vector size="33" baseType="lpstr">
      <vt:lpstr>맑은 고딕</vt:lpstr>
      <vt:lpstr>NimbusRomNo9L</vt:lpstr>
      <vt:lpstr>Arial</vt:lpstr>
      <vt:lpstr>Calibri</vt:lpstr>
      <vt:lpstr>Wingdings</vt:lpstr>
      <vt:lpstr>Template_DCN</vt:lpstr>
      <vt:lpstr>Container Networking Benchmarking</vt:lpstr>
      <vt:lpstr>106 Hackathon preview</vt:lpstr>
      <vt:lpstr>106 Hackathon Overview</vt:lpstr>
      <vt:lpstr>Huge Page – Performance Impacts</vt:lpstr>
      <vt:lpstr>Huge Page – Performance Impacts</vt:lpstr>
      <vt:lpstr>Huge Page – Performance Impacts</vt:lpstr>
      <vt:lpstr>Huge Page – Performance Impacts</vt:lpstr>
      <vt:lpstr>Huge Page – Performance Impacts</vt:lpstr>
      <vt:lpstr>NUMA – Network Performance Impacts</vt:lpstr>
      <vt:lpstr>NUMA – Network Performance Impacts</vt:lpstr>
      <vt:lpstr>NUMA – Network Performance Impacts</vt:lpstr>
      <vt:lpstr>NUMA – Network Performance Impacts</vt:lpstr>
      <vt:lpstr>NUMA – Network Performance Impacts</vt:lpstr>
      <vt:lpstr>NUMA – Network Performance Impacts</vt:lpstr>
      <vt:lpstr>NUMA – Network Performance Impacts</vt:lpstr>
      <vt:lpstr>NUMA – Network Performance Impacts</vt:lpstr>
      <vt:lpstr>NUMA – Network Performance Impacts</vt:lpstr>
      <vt:lpstr>Testbed </vt:lpstr>
      <vt:lpstr>Test Environment</vt:lpstr>
      <vt:lpstr>Test Environment</vt:lpstr>
      <vt:lpstr>Test Configuration</vt:lpstr>
      <vt:lpstr>Test Configuration</vt:lpstr>
      <vt:lpstr>Test Configuration</vt:lpstr>
      <vt:lpstr>Test Configuration</vt:lpstr>
      <vt:lpstr>Test Configuration</vt:lpstr>
      <vt:lpstr>Test Configuration – </vt:lpstr>
      <vt:lpstr>PowerPoint 프레젠테이션</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 Networking Benchmarking</dc:title>
  <dc:creator>선경재</dc:creator>
  <cp:lastModifiedBy>선경재</cp:lastModifiedBy>
  <cp:revision>40</cp:revision>
  <dcterms:created xsi:type="dcterms:W3CDTF">2019-11-01T07:17:24Z</dcterms:created>
  <dcterms:modified xsi:type="dcterms:W3CDTF">2019-11-07T12:34:45Z</dcterms:modified>
</cp:coreProperties>
</file>