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7"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140CC7-A407-4644-AC33-677CC33C23C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420213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140CC7-A407-4644-AC33-677CC33C23C2}"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413910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140CC7-A407-4644-AC33-677CC33C23C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2033218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140CC7-A407-4644-AC33-677CC33C23C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BA31-5967-40B6-9976-DFF3D574DF4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5210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140CC7-A407-4644-AC33-677CC33C23C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3960255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140CC7-A407-4644-AC33-677CC33C23C2}" type="datetimeFigureOut">
              <a:rPr lang="en-US" smtClean="0"/>
              <a:t>1/31/2024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1681089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140CC7-A407-4644-AC33-677CC33C23C2}" type="datetimeFigureOut">
              <a:rPr lang="en-US" smtClean="0"/>
              <a:t>1/31/2024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1535043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140CC7-A407-4644-AC33-677CC33C23C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2537884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140CC7-A407-4644-AC33-677CC33C23C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2800065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140CC7-A407-4644-AC33-677CC33C23C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4248652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140CC7-A407-4644-AC33-677CC33C23C2}"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484664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140CC7-A407-4644-AC33-677CC33C23C2}"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345457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140CC7-A407-4644-AC33-677CC33C23C2}"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231667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140CC7-A407-4644-AC33-677CC33C23C2}" type="datetimeFigureOut">
              <a:rPr lang="en-US" smtClean="0"/>
              <a:t>1/31/2024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203239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140CC7-A407-4644-AC33-677CC33C23C2}" type="datetimeFigureOut">
              <a:rPr lang="en-US" smtClean="0"/>
              <a:t>1/31/2024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18889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140CC7-A407-4644-AC33-677CC33C23C2}" type="datetimeFigureOut">
              <a:rPr lang="en-US" smtClean="0"/>
              <a:t>1/31/2024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321336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140CC7-A407-4644-AC33-677CC33C23C2}"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BBA31-5967-40B6-9976-DFF3D574DF41}" type="slidenum">
              <a:rPr lang="en-US" smtClean="0"/>
              <a:t>‹#›</a:t>
            </a:fld>
            <a:endParaRPr lang="en-US"/>
          </a:p>
        </p:txBody>
      </p:sp>
    </p:spTree>
    <p:extLst>
      <p:ext uri="{BB962C8B-B14F-4D97-AF65-F5344CB8AC3E}">
        <p14:creationId xmlns:p14="http://schemas.microsoft.com/office/powerpoint/2010/main" val="2937663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140CC7-A407-4644-AC33-677CC33C23C2}" type="datetimeFigureOut">
              <a:rPr lang="en-US" smtClean="0"/>
              <a:t>1/31/2024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7BBBA31-5967-40B6-9976-DFF3D574DF41}" type="slidenum">
              <a:rPr lang="en-US" smtClean="0"/>
              <a:t>‹#›</a:t>
            </a:fld>
            <a:endParaRPr lang="en-US"/>
          </a:p>
        </p:txBody>
      </p:sp>
    </p:spTree>
    <p:extLst>
      <p:ext uri="{BB962C8B-B14F-4D97-AF65-F5344CB8AC3E}">
        <p14:creationId xmlns:p14="http://schemas.microsoft.com/office/powerpoint/2010/main" val="571367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F0CE-E58C-D63B-2EE3-469199EEDAC0}"/>
              </a:ext>
            </a:extLst>
          </p:cNvPr>
          <p:cNvSpPr>
            <a:spLocks noGrp="1"/>
          </p:cNvSpPr>
          <p:nvPr>
            <p:ph type="ctrTitle"/>
          </p:nvPr>
        </p:nvSpPr>
        <p:spPr/>
        <p:txBody>
          <a:bodyPr/>
          <a:lstStyle/>
          <a:p>
            <a:r>
              <a:rPr lang="en-US" dirty="0" err="1"/>
              <a:t>Vuejs</a:t>
            </a:r>
            <a:r>
              <a:rPr lang="en-US" dirty="0"/>
              <a:t> </a:t>
            </a:r>
          </a:p>
        </p:txBody>
      </p:sp>
      <p:sp>
        <p:nvSpPr>
          <p:cNvPr id="3" name="Subtitle 2">
            <a:extLst>
              <a:ext uri="{FF2B5EF4-FFF2-40B4-BE49-F238E27FC236}">
                <a16:creationId xmlns:a16="http://schemas.microsoft.com/office/drawing/2014/main" id="{E88570A4-4115-27DB-D164-1E819585066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4893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77D6D-1FB1-7AF4-3E3A-29A99395113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9BA9C5E-2F4C-CA56-E355-1DA7D771C619}"/>
              </a:ext>
            </a:extLst>
          </p:cNvPr>
          <p:cNvSpPr>
            <a:spLocks noGrp="1"/>
          </p:cNvSpPr>
          <p:nvPr>
            <p:ph idx="1"/>
          </p:nvPr>
        </p:nvSpPr>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const</a:t>
            </a:r>
            <a:r>
              <a:rPr lang="en-US" b="0" i="0" dirty="0">
                <a:effectLst/>
                <a:latin typeface="Times New Roman" panose="02020603050405020304" pitchFamily="18" charset="0"/>
                <a:cs typeface="Times New Roman" panose="02020603050405020304" pitchFamily="18" charset="0"/>
              </a:rPr>
              <a:t> store = new </a:t>
            </a:r>
            <a:r>
              <a:rPr lang="en-US" b="0" i="0" dirty="0" err="1">
                <a:effectLst/>
                <a:latin typeface="Times New Roman" panose="02020603050405020304" pitchFamily="18" charset="0"/>
                <a:cs typeface="Times New Roman" panose="02020603050405020304" pitchFamily="18" charset="0"/>
              </a:rPr>
              <a:t>Vuex.Store</a:t>
            </a:r>
            <a:r>
              <a:rPr lang="en-US" b="0" i="0" dirty="0">
                <a:effectLst/>
                <a:latin typeface="Times New Roman" panose="02020603050405020304" pitchFamily="18" charset="0"/>
                <a:cs typeface="Times New Roman" panose="02020603050405020304" pitchFamily="18" charset="0"/>
              </a:rPr>
              <a:t>({</a:t>
            </a:r>
          </a:p>
          <a:p>
            <a:pPr marL="0" indent="0" algn="l">
              <a:buNone/>
            </a:pPr>
            <a:r>
              <a:rPr lang="en-US" b="0" i="0" dirty="0">
                <a:effectLst/>
                <a:latin typeface="Times New Roman" panose="02020603050405020304" pitchFamily="18" charset="0"/>
                <a:cs typeface="Times New Roman" panose="02020603050405020304" pitchFamily="18" charset="0"/>
              </a:rPr>
              <a:t>	state: { count: 2 },</a:t>
            </a:r>
          </a:p>
          <a:p>
            <a:pPr marL="0" indent="0" algn="l">
              <a:buNone/>
            </a:pPr>
            <a:r>
              <a:rPr lang="en-US" b="0" i="0" dirty="0">
                <a:effectLst/>
                <a:latin typeface="Times New Roman" panose="02020603050405020304" pitchFamily="18" charset="0"/>
                <a:cs typeface="Times New Roman" panose="02020603050405020304" pitchFamily="18" charset="0"/>
              </a:rPr>
              <a:t>	getters: {</a:t>
            </a:r>
          </a:p>
          <a:p>
            <a:pPr marL="0" indent="0" algn="l">
              <a:buNone/>
            </a:pP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doubleCount</a:t>
            </a:r>
            <a:r>
              <a:rPr lang="en-US" b="0" i="0" dirty="0">
                <a:effectLst/>
                <a:latin typeface="Times New Roman" panose="02020603050405020304" pitchFamily="18" charset="0"/>
                <a:cs typeface="Times New Roman" panose="02020603050405020304" pitchFamily="18" charset="0"/>
              </a:rPr>
              <a:t>: state =&gt; </a:t>
            </a:r>
            <a:r>
              <a:rPr lang="en-US" b="0" i="0" dirty="0" err="1">
                <a:effectLst/>
                <a:latin typeface="Times New Roman" panose="02020603050405020304" pitchFamily="18" charset="0"/>
                <a:cs typeface="Times New Roman" panose="02020603050405020304" pitchFamily="18" charset="0"/>
              </a:rPr>
              <a:t>state.count</a:t>
            </a:r>
            <a:r>
              <a:rPr lang="en-US" b="0" i="0" dirty="0">
                <a:effectLst/>
                <a:latin typeface="Times New Roman" panose="02020603050405020304" pitchFamily="18" charset="0"/>
                <a:cs typeface="Times New Roman" panose="02020603050405020304" pitchFamily="18" charset="0"/>
              </a:rPr>
              <a:t> * 2,</a:t>
            </a:r>
          </a:p>
          <a:p>
            <a:pPr marL="0" indent="0" algn="l">
              <a:buNone/>
            </a:pPr>
            <a:r>
              <a:rPr lang="en-US" b="0" i="0" dirty="0">
                <a:effectLst/>
                <a:latin typeface="Times New Roman" panose="02020603050405020304" pitchFamily="18" charset="0"/>
                <a:cs typeface="Times New Roman" panose="02020603050405020304" pitchFamily="18" charset="0"/>
              </a:rPr>
              <a:t>		}</a:t>
            </a:r>
          </a:p>
          <a:p>
            <a:pPr marL="0" indent="0" algn="l">
              <a:buNone/>
            </a:pPr>
            <a:r>
              <a:rPr lang="en-US" b="0" i="0" dirty="0">
                <a:effectLst/>
                <a:latin typeface="Times New Roman" panose="02020603050405020304" pitchFamily="18" charset="0"/>
                <a:cs typeface="Times New Roman" panose="02020603050405020304" pitchFamily="18" charset="0"/>
              </a:rPr>
              <a:t>});</a:t>
            </a:r>
          </a:p>
          <a:p>
            <a:pPr marL="0" indent="0" algn="l">
              <a:buNone/>
            </a:pPr>
            <a:endParaRPr lang="en-US" dirty="0">
              <a:latin typeface="Times New Roman" panose="02020603050405020304" pitchFamily="18" charset="0"/>
              <a:cs typeface="Times New Roman" panose="02020603050405020304" pitchFamily="18" charset="0"/>
            </a:endParaRPr>
          </a:p>
          <a:p>
            <a:pPr algn="l" rtl="0"/>
            <a:r>
              <a:rPr lang="en-US" b="0" i="0" dirty="0">
                <a:effectLst/>
                <a:latin typeface="Times New Roman" panose="02020603050405020304" pitchFamily="18" charset="0"/>
                <a:cs typeface="Times New Roman" panose="02020603050405020304" pitchFamily="18" charset="0"/>
              </a:rPr>
              <a:t>You can then access this getter as </a:t>
            </a:r>
            <a:r>
              <a:rPr lang="en-US" b="0" i="0" dirty="0" err="1">
                <a:effectLst/>
                <a:latin typeface="Times New Roman" panose="02020603050405020304" pitchFamily="18" charset="0"/>
                <a:cs typeface="Times New Roman" panose="02020603050405020304" pitchFamily="18" charset="0"/>
              </a:rPr>
              <a:t>store.getters.doubleCount</a:t>
            </a:r>
            <a:r>
              <a:rPr lang="en-US" b="0" i="0" dirty="0">
                <a:effectLst/>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93859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E73C-AAF5-82E1-EA0D-CF6E9BA599BB}"/>
              </a:ext>
            </a:extLst>
          </p:cNvPr>
          <p:cNvSpPr>
            <a:spLocks noGrp="1"/>
          </p:cNvSpPr>
          <p:nvPr>
            <p:ph type="title"/>
          </p:nvPr>
        </p:nvSpPr>
        <p:spPr/>
        <p:txBody>
          <a:bodyPr/>
          <a:lstStyle/>
          <a:p>
            <a:r>
              <a:rPr lang="en-US" dirty="0"/>
              <a:t>Mutations</a:t>
            </a:r>
          </a:p>
        </p:txBody>
      </p:sp>
      <p:sp>
        <p:nvSpPr>
          <p:cNvPr id="3" name="Content Placeholder 2">
            <a:extLst>
              <a:ext uri="{FF2B5EF4-FFF2-40B4-BE49-F238E27FC236}">
                <a16:creationId xmlns:a16="http://schemas.microsoft.com/office/drawing/2014/main" id="{20ED18F2-5E10-7C23-0E0B-E71309FCFD96}"/>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Mutations in </a:t>
            </a:r>
            <a:r>
              <a:rPr lang="en-US" b="0" i="0" dirty="0" err="1">
                <a:effectLst/>
                <a:latin typeface="Times New Roman" panose="02020603050405020304" pitchFamily="18" charset="0"/>
                <a:cs typeface="Times New Roman" panose="02020603050405020304" pitchFamily="18" charset="0"/>
              </a:rPr>
              <a:t>Vuex</a:t>
            </a:r>
            <a:r>
              <a:rPr lang="en-US" b="0" i="0" dirty="0">
                <a:effectLst/>
                <a:latin typeface="Times New Roman" panose="02020603050405020304" pitchFamily="18" charset="0"/>
                <a:cs typeface="Times New Roman" panose="02020603050405020304" pitchFamily="18" charset="0"/>
              </a:rPr>
              <a:t> are synchronous transactions used to change the state of a store. </a:t>
            </a:r>
          </a:p>
          <a:p>
            <a:r>
              <a:rPr lang="en-US" b="0" i="0" dirty="0">
                <a:effectLst/>
                <a:latin typeface="Times New Roman" panose="02020603050405020304" pitchFamily="18" charset="0"/>
                <a:cs typeface="Times New Roman" panose="02020603050405020304" pitchFamily="18" charset="0"/>
              </a:rPr>
              <a:t>They’re similar to events, but each mutation has a string type and a handler function that effects the state change. </a:t>
            </a:r>
          </a:p>
          <a:p>
            <a:r>
              <a:rPr lang="en-US" b="0" i="0" dirty="0">
                <a:effectLst/>
                <a:latin typeface="Times New Roman" panose="02020603050405020304" pitchFamily="18" charset="0"/>
                <a:cs typeface="Times New Roman" panose="02020603050405020304" pitchFamily="18" charset="0"/>
              </a:rPr>
              <a:t>Mutations must be committed to invoke a state change</a:t>
            </a:r>
            <a:r>
              <a:rPr lang="en-US" b="0" i="0" dirty="0">
                <a:effectLst/>
                <a:latin typeface="Avenir Regular"/>
              </a:rPr>
              <a:t>.</a:t>
            </a:r>
            <a:endParaRPr lang="en-US" dirty="0"/>
          </a:p>
        </p:txBody>
      </p:sp>
    </p:spTree>
    <p:extLst>
      <p:ext uri="{BB962C8B-B14F-4D97-AF65-F5344CB8AC3E}">
        <p14:creationId xmlns:p14="http://schemas.microsoft.com/office/powerpoint/2010/main" val="76722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18F2-078C-0D43-7020-C2E537AD36C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633E9EA-EF54-A856-D447-D94CCDD033AC}"/>
              </a:ext>
            </a:extLst>
          </p:cNvPr>
          <p:cNvSpPr>
            <a:spLocks noGrp="1"/>
          </p:cNvSpPr>
          <p:nvPr>
            <p:ph idx="1"/>
          </p:nvPr>
        </p:nvSpPr>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const</a:t>
            </a:r>
            <a:r>
              <a:rPr lang="en-US" b="0" i="0" dirty="0">
                <a:effectLst/>
                <a:latin typeface="Times New Roman" panose="02020603050405020304" pitchFamily="18" charset="0"/>
                <a:cs typeface="Times New Roman" panose="02020603050405020304" pitchFamily="18" charset="0"/>
              </a:rPr>
              <a:t> store = new </a:t>
            </a:r>
            <a:r>
              <a:rPr lang="en-US" b="0" i="0" dirty="0" err="1">
                <a:effectLst/>
                <a:latin typeface="Times New Roman" panose="02020603050405020304" pitchFamily="18" charset="0"/>
                <a:cs typeface="Times New Roman" panose="02020603050405020304" pitchFamily="18" charset="0"/>
              </a:rPr>
              <a:t>Vuex.Store</a:t>
            </a:r>
            <a:r>
              <a:rPr lang="en-US" b="0" i="0" dirty="0">
                <a:effectLst/>
                <a:latin typeface="Times New Roman" panose="02020603050405020304" pitchFamily="18" charset="0"/>
                <a:cs typeface="Times New Roman" panose="02020603050405020304" pitchFamily="18" charset="0"/>
              </a:rPr>
              <a:t>({</a:t>
            </a:r>
          </a:p>
          <a:p>
            <a:pPr marL="0" indent="0" algn="l">
              <a:buNone/>
            </a:pPr>
            <a:r>
              <a:rPr lang="en-US" b="0" i="0" dirty="0">
                <a:effectLst/>
                <a:latin typeface="Times New Roman" panose="02020603050405020304" pitchFamily="18" charset="0"/>
                <a:cs typeface="Times New Roman" panose="02020603050405020304" pitchFamily="18" charset="0"/>
              </a:rPr>
              <a:t>	state: { count: 0 },</a:t>
            </a:r>
          </a:p>
          <a:p>
            <a:pPr marL="0" indent="0" algn="l">
              <a:buNone/>
            </a:pPr>
            <a:r>
              <a:rPr lang="en-US" b="0" i="0" dirty="0">
                <a:effectLst/>
                <a:latin typeface="Times New Roman" panose="02020603050405020304" pitchFamily="18" charset="0"/>
                <a:cs typeface="Times New Roman" panose="02020603050405020304" pitchFamily="18" charset="0"/>
              </a:rPr>
              <a:t>	mutations: {</a:t>
            </a:r>
          </a:p>
          <a:p>
            <a:pPr marL="0" indent="0" algn="l">
              <a:buNone/>
            </a:pPr>
            <a:r>
              <a:rPr lang="en-US" b="0" i="0" dirty="0">
                <a:effectLst/>
                <a:latin typeface="Times New Roman" panose="02020603050405020304" pitchFamily="18" charset="0"/>
                <a:cs typeface="Times New Roman" panose="02020603050405020304" pitchFamily="18" charset="0"/>
              </a:rPr>
              <a:t>		increment (state) {</a:t>
            </a:r>
          </a:p>
          <a:p>
            <a:pPr marL="0" indent="0" algn="l">
              <a:buNone/>
            </a:pP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state.count</a:t>
            </a:r>
            <a:r>
              <a:rPr lang="en-US" b="0" i="0" dirty="0">
                <a:effectLst/>
                <a:latin typeface="Times New Roman" panose="02020603050405020304" pitchFamily="18" charset="0"/>
                <a:cs typeface="Times New Roman" panose="02020603050405020304" pitchFamily="18" charset="0"/>
              </a:rPr>
              <a:t>++</a:t>
            </a:r>
          </a:p>
          <a:p>
            <a:pPr marL="0" indent="0" algn="l">
              <a:buNone/>
            </a:pPr>
            <a:r>
              <a:rPr lang="en-US" b="0" i="0" dirty="0">
                <a:effectLst/>
                <a:latin typeface="Times New Roman" panose="02020603050405020304" pitchFamily="18" charset="0"/>
                <a:cs typeface="Times New Roman" panose="02020603050405020304" pitchFamily="18" charset="0"/>
              </a:rPr>
              <a:t>		}</a:t>
            </a:r>
          </a:p>
          <a:p>
            <a:pPr marL="0" indent="0" algn="l">
              <a:buNone/>
            </a:pPr>
            <a:r>
              <a:rPr lang="en-US" b="0" i="0" dirty="0">
                <a:effectLst/>
                <a:latin typeface="Times New Roman" panose="02020603050405020304" pitchFamily="18" charset="0"/>
                <a:cs typeface="Times New Roman" panose="02020603050405020304" pitchFamily="18" charset="0"/>
              </a:rPr>
              <a:t>	}</a:t>
            </a:r>
          </a:p>
          <a:p>
            <a:pPr marL="0" indent="0" algn="l">
              <a:buNone/>
            </a:pPr>
            <a:r>
              <a:rPr lang="en-US" b="0" i="0" dirty="0">
                <a:effectLst/>
                <a:latin typeface="Times New Roman" panose="02020603050405020304" pitchFamily="18" charset="0"/>
                <a:cs typeface="Times New Roman" panose="02020603050405020304" pitchFamily="18" charset="0"/>
              </a:rPr>
              <a:t>})</a:t>
            </a:r>
          </a:p>
          <a:p>
            <a:pPr marL="0" indent="0" algn="l">
              <a:buNone/>
            </a:pPr>
            <a:r>
              <a:rPr lang="en-US" b="0" i="0" dirty="0" err="1">
                <a:effectLst/>
                <a:latin typeface="Times New Roman" panose="02020603050405020304" pitchFamily="18" charset="0"/>
                <a:cs typeface="Times New Roman" panose="02020603050405020304" pitchFamily="18" charset="0"/>
              </a:rPr>
              <a:t>store.commit</a:t>
            </a:r>
            <a:r>
              <a:rPr lang="en-US" b="0" i="0" dirty="0">
                <a:effectLst/>
                <a:latin typeface="Times New Roman" panose="02020603050405020304" pitchFamily="18" charset="0"/>
                <a:cs typeface="Times New Roman" panose="02020603050405020304" pitchFamily="18" charset="0"/>
              </a:rPr>
              <a:t>('increment')</a:t>
            </a:r>
          </a:p>
          <a:p>
            <a:endParaRPr lang="en-US" dirty="0"/>
          </a:p>
        </p:txBody>
      </p:sp>
    </p:spTree>
    <p:extLst>
      <p:ext uri="{BB962C8B-B14F-4D97-AF65-F5344CB8AC3E}">
        <p14:creationId xmlns:p14="http://schemas.microsoft.com/office/powerpoint/2010/main" val="251045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EC0B-56FA-41C8-0E6D-4A277F24AAB2}"/>
              </a:ext>
            </a:extLst>
          </p:cNvPr>
          <p:cNvSpPr>
            <a:spLocks noGrp="1"/>
          </p:cNvSpPr>
          <p:nvPr>
            <p:ph type="title"/>
          </p:nvPr>
        </p:nvSpPr>
        <p:spPr/>
        <p:txBody>
          <a:bodyPr/>
          <a:lstStyle/>
          <a:p>
            <a:r>
              <a:rPr lang="en-US" dirty="0"/>
              <a:t>Actions</a:t>
            </a:r>
          </a:p>
        </p:txBody>
      </p:sp>
      <p:sp>
        <p:nvSpPr>
          <p:cNvPr id="3" name="Content Placeholder 2">
            <a:extLst>
              <a:ext uri="{FF2B5EF4-FFF2-40B4-BE49-F238E27FC236}">
                <a16:creationId xmlns:a16="http://schemas.microsoft.com/office/drawing/2014/main" id="{D41AE0C5-89B6-242A-869A-0BE591A360E2}"/>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Actions in </a:t>
            </a:r>
            <a:r>
              <a:rPr lang="en-US" b="0" i="0" dirty="0" err="1">
                <a:effectLst/>
                <a:latin typeface="Times New Roman" panose="02020603050405020304" pitchFamily="18" charset="0"/>
                <a:cs typeface="Times New Roman" panose="02020603050405020304" pitchFamily="18" charset="0"/>
              </a:rPr>
              <a:t>Vuex</a:t>
            </a:r>
            <a:r>
              <a:rPr lang="en-US" b="0" i="0" dirty="0">
                <a:effectLst/>
                <a:latin typeface="Times New Roman" panose="02020603050405020304" pitchFamily="18" charset="0"/>
                <a:cs typeface="Times New Roman" panose="02020603050405020304" pitchFamily="18" charset="0"/>
              </a:rPr>
              <a:t> are responsible for performing asynchronous operations.</a:t>
            </a:r>
          </a:p>
          <a:p>
            <a:r>
              <a:rPr lang="en-US" b="0" i="0" dirty="0">
                <a:effectLst/>
                <a:latin typeface="Times New Roman" panose="02020603050405020304" pitchFamily="18" charset="0"/>
                <a:cs typeface="Times New Roman" panose="02020603050405020304" pitchFamily="18" charset="0"/>
              </a:rPr>
              <a:t> They commit mutations, which modify the state of the application. </a:t>
            </a:r>
          </a:p>
          <a:p>
            <a:r>
              <a:rPr lang="en-US" b="0" i="0" dirty="0">
                <a:effectLst/>
                <a:latin typeface="Times New Roman" panose="02020603050405020304" pitchFamily="18" charset="0"/>
                <a:cs typeface="Times New Roman" panose="02020603050405020304" pitchFamily="18" charset="0"/>
              </a:rPr>
              <a:t>Actions can contain arbitrary asynchronous operations and are triggered with the </a:t>
            </a:r>
            <a:r>
              <a:rPr lang="en-US" b="0" i="0" dirty="0" err="1">
                <a:effectLst/>
                <a:latin typeface="Times New Roman" panose="02020603050405020304" pitchFamily="18" charset="0"/>
                <a:cs typeface="Times New Roman" panose="02020603050405020304" pitchFamily="18" charset="0"/>
              </a:rPr>
              <a:t>store.dispatch</a:t>
            </a:r>
            <a:r>
              <a:rPr lang="en-US" b="0" i="0" dirty="0">
                <a:effectLst/>
                <a:latin typeface="Times New Roman" panose="02020603050405020304" pitchFamily="18" charset="0"/>
                <a:cs typeface="Times New Roman" panose="02020603050405020304" pitchFamily="18" charset="0"/>
              </a:rPr>
              <a:t> method.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05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6C2D-39FC-941B-2A08-E1E35D136E0D}"/>
              </a:ext>
            </a:extLst>
          </p:cNvPr>
          <p:cNvSpPr>
            <a:spLocks noGrp="1"/>
          </p:cNvSpPr>
          <p:nvPr>
            <p:ph type="title"/>
          </p:nvPr>
        </p:nvSpPr>
        <p:spPr>
          <a:xfrm>
            <a:off x="838200" y="365126"/>
            <a:ext cx="10515600" cy="617008"/>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DF4CD548-6CB8-1B51-717F-D1D908459025}"/>
              </a:ext>
            </a:extLst>
          </p:cNvPr>
          <p:cNvSpPr>
            <a:spLocks noGrp="1"/>
          </p:cNvSpPr>
          <p:nvPr>
            <p:ph idx="1"/>
          </p:nvPr>
        </p:nvSpPr>
        <p:spPr>
          <a:xfrm>
            <a:off x="838200" y="1162756"/>
            <a:ext cx="10515600" cy="5014207"/>
          </a:xfrm>
        </p:spPr>
        <p:txBody>
          <a:bodyPr>
            <a:normAutofit fontScale="70000" lnSpcReduction="20000"/>
          </a:bodyPr>
          <a:lstStyle/>
          <a:p>
            <a:pPr marL="0" indent="0" algn="l">
              <a:buNone/>
            </a:pPr>
            <a:r>
              <a:rPr lang="en-US" b="1" i="0" dirty="0">
                <a:effectLst/>
                <a:latin typeface="Times New Roman" panose="02020603050405020304" pitchFamily="18" charset="0"/>
                <a:cs typeface="Times New Roman" panose="02020603050405020304" pitchFamily="18" charset="0"/>
              </a:rPr>
              <a:t>const</a:t>
            </a:r>
            <a:r>
              <a:rPr lang="en-US" b="0" i="0" dirty="0">
                <a:effectLst/>
                <a:latin typeface="Times New Roman" panose="02020603050405020304" pitchFamily="18" charset="0"/>
                <a:cs typeface="Times New Roman" panose="02020603050405020304" pitchFamily="18" charset="0"/>
              </a:rPr>
              <a:t> store = new </a:t>
            </a:r>
            <a:r>
              <a:rPr lang="en-US" b="0" i="0" dirty="0" err="1">
                <a:effectLst/>
                <a:latin typeface="Times New Roman" panose="02020603050405020304" pitchFamily="18" charset="0"/>
                <a:cs typeface="Times New Roman" panose="02020603050405020304" pitchFamily="18" charset="0"/>
              </a:rPr>
              <a:t>Vuex.Store</a:t>
            </a:r>
            <a:r>
              <a:rPr lang="en-US" b="0" i="0" dirty="0">
                <a:effectLst/>
                <a:latin typeface="Times New Roman" panose="02020603050405020304" pitchFamily="18" charset="0"/>
                <a:cs typeface="Times New Roman" panose="02020603050405020304" pitchFamily="18" charset="0"/>
              </a:rPr>
              <a:t>({</a:t>
            </a:r>
          </a:p>
          <a:p>
            <a:pPr marL="0" indent="0" algn="l">
              <a:buNone/>
            </a:pPr>
            <a:r>
              <a:rPr lang="en-US" b="0" i="0" dirty="0">
                <a:effectLst/>
                <a:latin typeface="Times New Roman" panose="02020603050405020304" pitchFamily="18" charset="0"/>
                <a:cs typeface="Times New Roman" panose="02020603050405020304" pitchFamily="18" charset="0"/>
              </a:rPr>
              <a:t>	state: {</a:t>
            </a:r>
          </a:p>
          <a:p>
            <a:pPr marL="0" indent="0" algn="l">
              <a:buNone/>
            </a:pPr>
            <a:r>
              <a:rPr lang="en-US" b="0" i="0" dirty="0">
                <a:effectLst/>
                <a:latin typeface="Times New Roman" panose="02020603050405020304" pitchFamily="18" charset="0"/>
                <a:cs typeface="Times New Roman" panose="02020603050405020304" pitchFamily="18" charset="0"/>
              </a:rPr>
              <a:t>		count: 0</a:t>
            </a:r>
          </a:p>
          <a:p>
            <a:pPr marL="0" indent="0" algn="l">
              <a:buNone/>
            </a:pPr>
            <a:r>
              <a:rPr lang="en-US" b="0" i="0" dirty="0">
                <a:effectLst/>
                <a:latin typeface="Times New Roman" panose="02020603050405020304" pitchFamily="18" charset="0"/>
                <a:cs typeface="Times New Roman" panose="02020603050405020304" pitchFamily="18" charset="0"/>
              </a:rPr>
              <a:t>	},</a:t>
            </a:r>
          </a:p>
          <a:p>
            <a:pPr marL="0" indent="0" algn="l">
              <a:buNone/>
            </a:pPr>
            <a:r>
              <a:rPr lang="en-US" b="0" i="0" dirty="0">
                <a:effectLst/>
                <a:latin typeface="Times New Roman" panose="02020603050405020304" pitchFamily="18" charset="0"/>
                <a:cs typeface="Times New Roman" panose="02020603050405020304" pitchFamily="18" charset="0"/>
              </a:rPr>
              <a:t>	mutations: {</a:t>
            </a:r>
          </a:p>
          <a:p>
            <a:pPr marL="0" indent="0" algn="l">
              <a:buNone/>
            </a:pPr>
            <a:r>
              <a:rPr lang="en-US" b="0" i="0" dirty="0">
                <a:effectLst/>
                <a:latin typeface="Times New Roman" panose="02020603050405020304" pitchFamily="18" charset="0"/>
                <a:cs typeface="Times New Roman" panose="02020603050405020304" pitchFamily="18" charset="0"/>
              </a:rPr>
              <a:t>		increment (state) {</a:t>
            </a:r>
          </a:p>
          <a:p>
            <a:pPr marL="0" indent="0" algn="l">
              <a:buNone/>
            </a:pP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state.count</a:t>
            </a:r>
            <a:r>
              <a:rPr lang="en-US" b="0" i="0" dirty="0">
                <a:effectLst/>
                <a:latin typeface="Times New Roman" panose="02020603050405020304" pitchFamily="18" charset="0"/>
                <a:cs typeface="Times New Roman" panose="02020603050405020304" pitchFamily="18" charset="0"/>
              </a:rPr>
              <a:t>++</a:t>
            </a:r>
          </a:p>
          <a:p>
            <a:pPr marL="0" indent="0" algn="l">
              <a:buNone/>
            </a:pPr>
            <a:r>
              <a:rPr lang="en-US" b="0" i="0" dirty="0">
                <a:effectLst/>
                <a:latin typeface="Times New Roman" panose="02020603050405020304" pitchFamily="18" charset="0"/>
                <a:cs typeface="Times New Roman" panose="02020603050405020304" pitchFamily="18" charset="0"/>
              </a:rPr>
              <a:t>		}</a:t>
            </a:r>
          </a:p>
          <a:p>
            <a:pPr marL="0" indent="0" algn="l">
              <a:buNone/>
            </a:pPr>
            <a:r>
              <a:rPr lang="en-US" b="0" i="0" dirty="0">
                <a:effectLst/>
                <a:latin typeface="Times New Roman" panose="02020603050405020304" pitchFamily="18" charset="0"/>
                <a:cs typeface="Times New Roman" panose="02020603050405020304" pitchFamily="18" charset="0"/>
              </a:rPr>
              <a:t>	},</a:t>
            </a:r>
          </a:p>
          <a:p>
            <a:pPr marL="0" indent="0" algn="l">
              <a:buNone/>
            </a:pPr>
            <a:r>
              <a:rPr lang="en-US" b="0" i="0" dirty="0">
                <a:effectLst/>
                <a:latin typeface="Times New Roman" panose="02020603050405020304" pitchFamily="18" charset="0"/>
                <a:cs typeface="Times New Roman" panose="02020603050405020304" pitchFamily="18" charset="0"/>
              </a:rPr>
              <a:t>	actions: {</a:t>
            </a:r>
          </a:p>
          <a:p>
            <a:pPr marL="0" indent="0" algn="l">
              <a:buNone/>
            </a:pP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incrementAsync</a:t>
            </a:r>
            <a:r>
              <a:rPr lang="en-US" b="0" i="0" dirty="0">
                <a:effectLst/>
                <a:latin typeface="Times New Roman" panose="02020603050405020304" pitchFamily="18" charset="0"/>
                <a:cs typeface="Times New Roman" panose="02020603050405020304" pitchFamily="18" charset="0"/>
              </a:rPr>
              <a:t> ({ commit }) {</a:t>
            </a:r>
          </a:p>
          <a:p>
            <a:pPr marL="0" indent="0" algn="l">
              <a:buNone/>
            </a:pP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setTimeout</a:t>
            </a:r>
            <a:r>
              <a:rPr lang="en-US" b="0" i="0" dirty="0">
                <a:effectLst/>
                <a:latin typeface="Times New Roman" panose="02020603050405020304" pitchFamily="18" charset="0"/>
                <a:cs typeface="Times New Roman" panose="02020603050405020304" pitchFamily="18" charset="0"/>
              </a:rPr>
              <a:t>(() =&gt; {</a:t>
            </a:r>
          </a:p>
          <a:p>
            <a:pPr marL="0" indent="0" algn="l">
              <a:buNone/>
            </a:pPr>
            <a:r>
              <a:rPr lang="en-US" b="0" i="0" dirty="0">
                <a:effectLst/>
                <a:latin typeface="Times New Roman" panose="02020603050405020304" pitchFamily="18" charset="0"/>
                <a:cs typeface="Times New Roman" panose="02020603050405020304" pitchFamily="18" charset="0"/>
              </a:rPr>
              <a:t>		commit('increment’)</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1000)</a:t>
            </a:r>
          </a:p>
          <a:p>
            <a:pPr marL="0" indent="0" algn="l">
              <a:buNone/>
            </a:pPr>
            <a:r>
              <a:rPr lang="en-US" b="0" i="0" dirty="0">
                <a:effectLst/>
                <a:latin typeface="Times New Roman" panose="02020603050405020304" pitchFamily="18" charset="0"/>
                <a:cs typeface="Times New Roman" panose="02020603050405020304" pitchFamily="18" charset="0"/>
              </a:rPr>
              <a:t>		}</a:t>
            </a:r>
          </a:p>
          <a:p>
            <a:pPr marL="0" indent="0" algn="l">
              <a:buNone/>
            </a:pPr>
            <a:r>
              <a:rPr lang="en-US" b="0" i="0" dirty="0">
                <a:effectLst/>
                <a:latin typeface="Times New Roman" panose="02020603050405020304" pitchFamily="18" charset="0"/>
                <a:cs typeface="Times New Roman" panose="02020603050405020304" pitchFamily="18" charset="0"/>
              </a:rPr>
              <a:t>	}</a:t>
            </a:r>
          </a:p>
          <a:p>
            <a:pPr marL="0" indent="0" algn="l">
              <a:buNone/>
            </a:pPr>
            <a:r>
              <a:rPr lang="en-US" b="0" i="0" dirty="0">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031714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AF8D-DDEA-4FC5-E712-534D2F1CA7DC}"/>
              </a:ext>
            </a:extLst>
          </p:cNvPr>
          <p:cNvSpPr>
            <a:spLocks noGrp="1"/>
          </p:cNvSpPr>
          <p:nvPr>
            <p:ph type="title"/>
          </p:nvPr>
        </p:nvSpPr>
        <p:spPr>
          <a:xfrm>
            <a:off x="838200" y="365126"/>
            <a:ext cx="10515600" cy="865364"/>
          </a:xfrm>
        </p:spPr>
        <p:txBody>
          <a:bodyPr/>
          <a:lstStyle/>
          <a:p>
            <a:r>
              <a:rPr lang="en-US" dirty="0"/>
              <a:t>Modules</a:t>
            </a:r>
          </a:p>
        </p:txBody>
      </p:sp>
      <p:sp>
        <p:nvSpPr>
          <p:cNvPr id="3" name="Content Placeholder 2">
            <a:extLst>
              <a:ext uri="{FF2B5EF4-FFF2-40B4-BE49-F238E27FC236}">
                <a16:creationId xmlns:a16="http://schemas.microsoft.com/office/drawing/2014/main" id="{C716E1B5-8B03-1673-F18E-04E253D92382}"/>
              </a:ext>
            </a:extLst>
          </p:cNvPr>
          <p:cNvSpPr>
            <a:spLocks noGrp="1"/>
          </p:cNvSpPr>
          <p:nvPr>
            <p:ph idx="1"/>
          </p:nvPr>
        </p:nvSpPr>
        <p:spPr>
          <a:xfrm>
            <a:off x="838200" y="1230490"/>
            <a:ext cx="10515600" cy="4946473"/>
          </a:xfrm>
        </p:spPr>
        <p:txBody>
          <a:bodyPr/>
          <a:lstStyle/>
          <a:p>
            <a:r>
              <a:rPr lang="en-US" b="0" i="0" dirty="0" err="1">
                <a:effectLst/>
                <a:latin typeface="Times New Roman" panose="02020603050405020304" pitchFamily="18" charset="0"/>
                <a:cs typeface="Times New Roman" panose="02020603050405020304" pitchFamily="18" charset="0"/>
              </a:rPr>
              <a:t>Vuex</a:t>
            </a:r>
            <a:r>
              <a:rPr lang="en-US" b="0" i="0" dirty="0">
                <a:effectLst/>
                <a:latin typeface="Times New Roman" panose="02020603050405020304" pitchFamily="18" charset="0"/>
                <a:cs typeface="Times New Roman" panose="02020603050405020304" pitchFamily="18" charset="0"/>
              </a:rPr>
              <a:t> modules are a way to divide the </a:t>
            </a:r>
            <a:r>
              <a:rPr lang="en-US" b="0" i="0" dirty="0" err="1">
                <a:effectLst/>
                <a:latin typeface="Times New Roman" panose="02020603050405020304" pitchFamily="18" charset="0"/>
                <a:cs typeface="Times New Roman" panose="02020603050405020304" pitchFamily="18" charset="0"/>
              </a:rPr>
              <a:t>Vuex</a:t>
            </a:r>
            <a:r>
              <a:rPr lang="en-US" b="0" i="0" dirty="0">
                <a:effectLst/>
                <a:latin typeface="Times New Roman" panose="02020603050405020304" pitchFamily="18" charset="0"/>
                <a:cs typeface="Times New Roman" panose="02020603050405020304" pitchFamily="18" charset="0"/>
              </a:rPr>
              <a:t> store into smaller, more manageable sections.</a:t>
            </a:r>
          </a:p>
          <a:p>
            <a:r>
              <a:rPr lang="en-US" b="0" i="0" dirty="0">
                <a:effectLst/>
                <a:latin typeface="Times New Roman" panose="02020603050405020304" pitchFamily="18" charset="0"/>
                <a:cs typeface="Times New Roman" panose="02020603050405020304" pitchFamily="18" charset="0"/>
              </a:rPr>
              <a:t> Each module can contain its own state, mutations, actions, and getters – similar to a mini-store</a:t>
            </a:r>
          </a:p>
          <a:p>
            <a:r>
              <a:rPr lang="en-US" b="0" i="0" dirty="0">
                <a:effectLst/>
                <a:latin typeface="Times New Roman" panose="02020603050405020304" pitchFamily="18" charset="0"/>
                <a:cs typeface="Times New Roman" panose="02020603050405020304" pitchFamily="18" charset="0"/>
              </a:rPr>
              <a:t>Modules provide namespace support, which prevents naming collisions between different parts of the application</a:t>
            </a:r>
          </a:p>
          <a:p>
            <a:r>
              <a:rPr lang="en-US" b="0" i="0" dirty="0">
                <a:effectLst/>
                <a:latin typeface="Times New Roman" panose="02020603050405020304" pitchFamily="18" charset="0"/>
                <a:cs typeface="Times New Roman" panose="02020603050405020304" pitchFamily="18" charset="0"/>
              </a:rPr>
              <a:t>Moreover, they facilitate code reuse as modules can be imported into multiple stores. For instance, if you have common functionalities like user authentication or data fetching, these can be abstracted into separate modules and reused across your application.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60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5D58-DD7E-D0C2-11EF-AE796A86A52D}"/>
              </a:ext>
            </a:extLst>
          </p:cNvPr>
          <p:cNvSpPr>
            <a:spLocks noGrp="1"/>
          </p:cNvSpPr>
          <p:nvPr>
            <p:ph type="title"/>
          </p:nvPr>
        </p:nvSpPr>
        <p:spPr>
          <a:xfrm>
            <a:off x="838200" y="365125"/>
            <a:ext cx="10515600" cy="91051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0815326-1564-9897-CF65-5C9FEA930421}"/>
              </a:ext>
            </a:extLst>
          </p:cNvPr>
          <p:cNvSpPr>
            <a:spLocks noGrp="1"/>
          </p:cNvSpPr>
          <p:nvPr>
            <p:ph idx="1"/>
          </p:nvPr>
        </p:nvSpPr>
        <p:spPr>
          <a:xfrm>
            <a:off x="838200" y="1738489"/>
            <a:ext cx="10515600" cy="4438474"/>
          </a:xfrm>
        </p:spPr>
        <p:txBody>
          <a:bodyPr>
            <a:normAutofit/>
          </a:bodyPr>
          <a:lstStyle/>
          <a:p>
            <a:r>
              <a:rPr lang="en-US" dirty="0" err="1">
                <a:latin typeface="Times New Roman" panose="02020603050405020304" pitchFamily="18" charset="0"/>
                <a:cs typeface="Times New Roman" panose="02020603050405020304" pitchFamily="18" charset="0"/>
              </a:rPr>
              <a:t>Vuejs-js</a:t>
            </a:r>
            <a:r>
              <a:rPr lang="en-US" dirty="0">
                <a:latin typeface="Times New Roman" panose="02020603050405020304" pitchFamily="18" charset="0"/>
                <a:cs typeface="Times New Roman" panose="02020603050405020304" pitchFamily="18" charset="0"/>
              </a:rPr>
              <a:t> framework for BUILDING USER INTERFACES</a:t>
            </a:r>
          </a:p>
          <a:p>
            <a:r>
              <a:rPr lang="en-US" dirty="0">
                <a:latin typeface="Times New Roman" panose="02020603050405020304" pitchFamily="18" charset="0"/>
                <a:cs typeface="Times New Roman" panose="02020603050405020304" pitchFamily="18" charset="0"/>
              </a:rPr>
              <a:t>Vue- does not focus on routing and HTTP requests.</a:t>
            </a:r>
          </a:p>
          <a:p>
            <a:r>
              <a:rPr lang="en-US" dirty="0" err="1">
                <a:latin typeface="Times New Roman" panose="02020603050405020304" pitchFamily="18" charset="0"/>
                <a:cs typeface="Times New Roman" panose="02020603050405020304" pitchFamily="18" charset="0"/>
              </a:rPr>
              <a:t>VueX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package for complex state </a:t>
            </a:r>
            <a:r>
              <a:rPr lang="en-US" dirty="0" err="1">
                <a:latin typeface="Times New Roman" panose="02020603050405020304" pitchFamily="18" charset="0"/>
                <a:cs typeface="Times New Roman" panose="02020603050405020304" pitchFamily="18" charset="0"/>
              </a:rPr>
              <a:t>management,Vue</a:t>
            </a:r>
            <a:r>
              <a:rPr lang="en-US" dirty="0">
                <a:latin typeface="Times New Roman" panose="02020603050405020304" pitchFamily="18" charset="0"/>
                <a:cs typeface="Times New Roman" panose="02020603050405020304" pitchFamily="18" charset="0"/>
              </a:rPr>
              <a:t> router for </a:t>
            </a:r>
            <a:r>
              <a:rPr lang="en-US" dirty="0" err="1">
                <a:latin typeface="Times New Roman" panose="02020603050405020304" pitchFamily="18" charset="0"/>
                <a:cs typeface="Times New Roman" panose="02020603050405020304" pitchFamily="18" charset="0"/>
              </a:rPr>
              <a:t>routing,Vuetify</a:t>
            </a:r>
            <a:r>
              <a:rPr lang="en-US" dirty="0">
                <a:latin typeface="Times New Roman" panose="02020603050405020304" pitchFamily="18" charset="0"/>
                <a:cs typeface="Times New Roman" panose="02020603050405020304" pitchFamily="18" charset="0"/>
              </a:rPr>
              <a:t> for UI elements.</a:t>
            </a:r>
          </a:p>
          <a:p>
            <a:r>
              <a:rPr lang="en-US" dirty="0">
                <a:latin typeface="Times New Roman" panose="02020603050405020304" pitchFamily="18" charset="0"/>
                <a:cs typeface="Times New Roman" panose="02020603050405020304" pitchFamily="18" charset="0"/>
              </a:rPr>
              <a:t>Add a script tag with a reference to vue.js and start building Vue applications.</a:t>
            </a:r>
          </a:p>
        </p:txBody>
      </p:sp>
    </p:spTree>
    <p:extLst>
      <p:ext uri="{BB962C8B-B14F-4D97-AF65-F5344CB8AC3E}">
        <p14:creationId xmlns:p14="http://schemas.microsoft.com/office/powerpoint/2010/main" val="404117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2B36-1844-7575-3B6D-C19BD5E1D4A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6D8BAC6-B2D5-1BCB-13E6-EAC95B214000}"/>
              </a:ext>
            </a:extLst>
          </p:cNvPr>
          <p:cNvSpPr>
            <a:spLocks noGrp="1"/>
          </p:cNvSpPr>
          <p:nvPr>
            <p:ph idx="1"/>
          </p:nvPr>
        </p:nvSpPr>
        <p:spPr>
          <a:xfrm>
            <a:off x="838200" y="2133599"/>
            <a:ext cx="10515600" cy="4043363"/>
          </a:xfrm>
        </p:spPr>
        <p:txBody>
          <a:bodyPr/>
          <a:lstStyle/>
          <a:p>
            <a:r>
              <a:rPr lang="en-US" dirty="0">
                <a:latin typeface="Times New Roman" panose="02020603050405020304" pitchFamily="18" charset="0"/>
                <a:cs typeface="Times New Roman" panose="02020603050405020304" pitchFamily="18" charset="0"/>
              </a:rPr>
              <a:t>Vue is also component based architecture.</a:t>
            </a:r>
          </a:p>
          <a:p>
            <a:r>
              <a:rPr lang="en-US" dirty="0" err="1">
                <a:latin typeface="Times New Roman" panose="02020603050405020304" pitchFamily="18" charset="0"/>
                <a:cs typeface="Times New Roman" panose="02020603050405020304" pitchFamily="18" charset="0"/>
              </a:rPr>
              <a:t>vue</a:t>
            </a:r>
            <a:r>
              <a:rPr lang="en-US" dirty="0">
                <a:latin typeface="Times New Roman" panose="02020603050405020304" pitchFamily="18" charset="0"/>
                <a:cs typeface="Times New Roman" panose="02020603050405020304" pitchFamily="18" charset="0"/>
              </a:rPr>
              <a:t> is declarative basically we want to tell view how UI should looks like for that DOM(Data object Model)will reflect for that.</a:t>
            </a:r>
          </a:p>
          <a:p>
            <a:r>
              <a:rPr lang="en-US" dirty="0" err="1">
                <a:latin typeface="Times New Roman" panose="02020603050405020304" pitchFamily="18" charset="0"/>
                <a:cs typeface="Times New Roman" panose="02020603050405020304" pitchFamily="18" charset="0"/>
              </a:rPr>
              <a:t>vue</a:t>
            </a:r>
            <a:r>
              <a:rPr lang="en-US" dirty="0">
                <a:latin typeface="Times New Roman" panose="02020603050405020304" pitchFamily="18" charset="0"/>
                <a:cs typeface="Times New Roman" panose="02020603050405020304" pitchFamily="18" charset="0"/>
              </a:rPr>
              <a:t> is versatile.   </a:t>
            </a:r>
          </a:p>
          <a:p>
            <a:r>
              <a:rPr lang="en-US" dirty="0">
                <a:latin typeface="Times New Roman" panose="02020603050405020304" pitchFamily="18" charset="0"/>
                <a:cs typeface="Times New Roman" panose="02020603050405020304" pitchFamily="18" charset="0"/>
              </a:rPr>
              <a:t>Vue uses HTML like format so it is called as Single File Component(SFC)</a:t>
            </a:r>
          </a:p>
          <a:p>
            <a:endParaRPr lang="en-US" dirty="0"/>
          </a:p>
        </p:txBody>
      </p:sp>
    </p:spTree>
    <p:extLst>
      <p:ext uri="{BB962C8B-B14F-4D97-AF65-F5344CB8AC3E}">
        <p14:creationId xmlns:p14="http://schemas.microsoft.com/office/powerpoint/2010/main" val="319389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EC8F-04CC-82C9-8A77-78C83D262C88}"/>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Vue FILE STRUCTURE</a:t>
            </a:r>
          </a:p>
        </p:txBody>
      </p:sp>
      <p:sp>
        <p:nvSpPr>
          <p:cNvPr id="3" name="Content Placeholder 2">
            <a:extLst>
              <a:ext uri="{FF2B5EF4-FFF2-40B4-BE49-F238E27FC236}">
                <a16:creationId xmlns:a16="http://schemas.microsoft.com/office/drawing/2014/main" id="{DB8A15E8-3D0B-D592-4D44-8835219889AD}"/>
              </a:ext>
            </a:extLst>
          </p:cNvPr>
          <p:cNvSpPr>
            <a:spLocks noGrp="1"/>
          </p:cNvSpPr>
          <p:nvPr>
            <p:ph idx="1"/>
          </p:nvPr>
        </p:nvSpPr>
        <p:spPr/>
        <p:txBody>
          <a:bodyPr/>
          <a:lstStyle/>
          <a:p>
            <a:endParaRPr lang="en-US" dirty="0"/>
          </a:p>
          <a:p>
            <a:r>
              <a:rPr lang="en-US" dirty="0">
                <a:latin typeface="Times New Roman" panose="02020603050405020304" pitchFamily="18" charset="0"/>
                <a:cs typeface="Times New Roman" panose="02020603050405020304" pitchFamily="18" charset="0"/>
              </a:rPr>
              <a:t>&lt;template&gt;</a:t>
            </a:r>
          </a:p>
          <a:p>
            <a:r>
              <a:rPr lang="en-US" dirty="0">
                <a:latin typeface="Times New Roman" panose="02020603050405020304" pitchFamily="18" charset="0"/>
                <a:cs typeface="Times New Roman" panose="02020603050405020304" pitchFamily="18" charset="0"/>
              </a:rPr>
              <a:t>&lt;script&gt;</a:t>
            </a:r>
          </a:p>
          <a:p>
            <a:r>
              <a:rPr lang="en-US" dirty="0">
                <a:latin typeface="Times New Roman" panose="02020603050405020304" pitchFamily="18" charset="0"/>
                <a:cs typeface="Times New Roman" panose="02020603050405020304" pitchFamily="18" charset="0"/>
              </a:rPr>
              <a:t>&lt;style&gt;</a:t>
            </a:r>
          </a:p>
          <a:p>
            <a:endParaRPr lang="en-US" dirty="0"/>
          </a:p>
          <a:p>
            <a:endParaRPr lang="en-US" dirty="0"/>
          </a:p>
          <a:p>
            <a:endParaRPr lang="en-US" dirty="0"/>
          </a:p>
        </p:txBody>
      </p:sp>
    </p:spTree>
    <p:extLst>
      <p:ext uri="{BB962C8B-B14F-4D97-AF65-F5344CB8AC3E}">
        <p14:creationId xmlns:p14="http://schemas.microsoft.com/office/powerpoint/2010/main" val="262873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5573-2DE3-1A1C-7052-E94E61C3973D}"/>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Vue FILE STRUCTURE</a:t>
            </a:r>
          </a:p>
        </p:txBody>
      </p:sp>
      <p:sp>
        <p:nvSpPr>
          <p:cNvPr id="3" name="Content Placeholder 2">
            <a:extLst>
              <a:ext uri="{FF2B5EF4-FFF2-40B4-BE49-F238E27FC236}">
                <a16:creationId xmlns:a16="http://schemas.microsoft.com/office/drawing/2014/main" id="{4377DA82-CEC4-A013-7727-8797BA54B87C}"/>
              </a:ext>
            </a:extLst>
          </p:cNvPr>
          <p:cNvSpPr>
            <a:spLocks noGrp="1"/>
          </p:cNvSpPr>
          <p:nvPr>
            <p:ph idx="1"/>
          </p:nvPr>
        </p:nvSpPr>
        <p:spPr>
          <a:xfrm>
            <a:off x="838200" y="1377244"/>
            <a:ext cx="10515600" cy="479971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&lt;template&gt;</a:t>
            </a:r>
          </a:p>
          <a:p>
            <a:pPr marL="0" indent="0">
              <a:buNone/>
            </a:pPr>
            <a:r>
              <a:rPr lang="en-US" sz="2000" dirty="0">
                <a:latin typeface="Times New Roman" panose="02020603050405020304" pitchFamily="18" charset="0"/>
                <a:cs typeface="Times New Roman" panose="02020603050405020304" pitchFamily="18" charset="0"/>
              </a:rPr>
              <a:t>&lt;/template&gt;</a:t>
            </a:r>
          </a:p>
          <a:p>
            <a:pPr marL="0" indent="0">
              <a:buNone/>
            </a:pPr>
            <a:r>
              <a:rPr lang="en-US" sz="2000" dirty="0">
                <a:latin typeface="Times New Roman" panose="02020603050405020304" pitchFamily="18" charset="0"/>
                <a:cs typeface="Times New Roman" panose="02020603050405020304" pitchFamily="18" charset="0"/>
              </a:rPr>
              <a:t>&lt;script&gt;</a:t>
            </a:r>
          </a:p>
          <a:p>
            <a:pPr marL="0" indent="0">
              <a:buNone/>
            </a:pPr>
            <a:r>
              <a:rPr lang="en-US" sz="2000" dirty="0">
                <a:latin typeface="Times New Roman" panose="02020603050405020304" pitchFamily="18" charset="0"/>
                <a:cs typeface="Times New Roman" panose="02020603050405020304" pitchFamily="18" charset="0"/>
              </a:rPr>
              <a:t>	export default{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name:’app</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data(){</a:t>
            </a:r>
          </a:p>
          <a:p>
            <a:pPr marL="0" indent="0">
              <a:buNone/>
            </a:pPr>
            <a:r>
              <a:rPr lang="en-US" sz="2000" dirty="0">
                <a:latin typeface="Times New Roman" panose="02020603050405020304" pitchFamily="18" charset="0"/>
                <a:cs typeface="Times New Roman" panose="02020603050405020304" pitchFamily="18" charset="0"/>
              </a:rPr>
              <a:t>		return{}</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&lt;/script&gt;</a:t>
            </a:r>
          </a:p>
          <a:p>
            <a:pPr marL="0" indent="0">
              <a:buNone/>
            </a:pPr>
            <a:r>
              <a:rPr lang="en-US" sz="2000" dirty="0">
                <a:latin typeface="Times New Roman" panose="02020603050405020304" pitchFamily="18" charset="0"/>
                <a:cs typeface="Times New Roman" panose="02020603050405020304" pitchFamily="18" charset="0"/>
              </a:rPr>
              <a:t>&lt;style scoped&gt;</a:t>
            </a:r>
          </a:p>
          <a:p>
            <a:pPr marL="0" indent="0">
              <a:buNone/>
            </a:pPr>
            <a:r>
              <a:rPr lang="en-US" sz="2000" dirty="0">
                <a:latin typeface="Times New Roman" panose="02020603050405020304" pitchFamily="18" charset="0"/>
                <a:cs typeface="Times New Roman" panose="02020603050405020304" pitchFamily="18" charset="0"/>
              </a:rPr>
              <a:t>&lt;/style&gt;</a:t>
            </a:r>
          </a:p>
        </p:txBody>
      </p:sp>
    </p:spTree>
    <p:extLst>
      <p:ext uri="{BB962C8B-B14F-4D97-AF65-F5344CB8AC3E}">
        <p14:creationId xmlns:p14="http://schemas.microsoft.com/office/powerpoint/2010/main" val="422894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2733-7A11-2576-EA35-27256D70E216}"/>
              </a:ext>
            </a:extLst>
          </p:cNvPr>
          <p:cNvSpPr>
            <a:spLocks noGrp="1"/>
          </p:cNvSpPr>
          <p:nvPr>
            <p:ph type="title"/>
          </p:nvPr>
        </p:nvSpPr>
        <p:spPr/>
        <p:txBody>
          <a:bodyPr/>
          <a:lstStyle/>
          <a:p>
            <a:r>
              <a:rPr lang="en-US" b="1" dirty="0"/>
              <a:t>VUEX</a:t>
            </a:r>
          </a:p>
        </p:txBody>
      </p:sp>
      <p:sp>
        <p:nvSpPr>
          <p:cNvPr id="3" name="Content Placeholder 2">
            <a:extLst>
              <a:ext uri="{FF2B5EF4-FFF2-40B4-BE49-F238E27FC236}">
                <a16:creationId xmlns:a16="http://schemas.microsoft.com/office/drawing/2014/main" id="{54CC0A88-19B8-7ED8-6BCB-E1BDB8659A9C}"/>
              </a:ext>
            </a:extLst>
          </p:cNvPr>
          <p:cNvSpPr>
            <a:spLocks noGrp="1"/>
          </p:cNvSpPr>
          <p:nvPr>
            <p:ph idx="1"/>
          </p:nvPr>
        </p:nvSpPr>
        <p:spPr/>
        <p:txBody>
          <a:bodyPr/>
          <a:lstStyle/>
          <a:p>
            <a:r>
              <a:rPr lang="en-US" i="0" strike="noStrike" dirty="0">
                <a:effectLst/>
                <a:latin typeface="Times New Roman" panose="02020603050405020304" pitchFamily="18" charset="0"/>
                <a:cs typeface="Times New Roman" panose="02020603050405020304" pitchFamily="18" charset="0"/>
              </a:rPr>
              <a:t>It is a state management pattern and library for vue.js application</a:t>
            </a:r>
          </a:p>
          <a:p>
            <a:endParaRPr lang="en-US" dirty="0">
              <a:latin typeface="Times New Roman" panose="02020603050405020304" pitchFamily="18" charset="0"/>
              <a:cs typeface="Times New Roman" panose="02020603050405020304" pitchFamily="18" charset="0"/>
            </a:endParaRPr>
          </a:p>
          <a:p>
            <a:r>
              <a:rPr lang="en-US" i="0" strike="noStrike" dirty="0">
                <a:effectLst/>
                <a:latin typeface="Times New Roman" panose="02020603050405020304" pitchFamily="18" charset="0"/>
                <a:cs typeface="Times New Roman" panose="02020603050405020304" pitchFamily="18" charset="0"/>
              </a:rPr>
              <a:t>It  serves as a centralized store for all the components in an application—can be fetched from any component at any time.</a:t>
            </a:r>
          </a:p>
          <a:p>
            <a:r>
              <a:rPr lang="en-US" dirty="0">
                <a:latin typeface="Times New Roman" panose="02020603050405020304" pitchFamily="18" charset="0"/>
                <a:cs typeface="Times New Roman" panose="02020603050405020304" pitchFamily="18" charset="0"/>
              </a:rPr>
              <a:t>No direct mutation of state from any component at any time</a:t>
            </a:r>
            <a:endParaRPr lang="en-US" i="0"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25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6F61-2F4A-BFDE-0B4F-C5ACC2D1A8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Core components of </a:t>
            </a:r>
            <a:r>
              <a:rPr lang="en-US" dirty="0" err="1">
                <a:latin typeface="Times New Roman" panose="02020603050405020304" pitchFamily="18" charset="0"/>
                <a:cs typeface="Times New Roman" panose="02020603050405020304" pitchFamily="18" charset="0"/>
              </a:rPr>
              <a:t>Vuex</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D4BDB4-258A-8025-966B-C85F212C73A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State</a:t>
            </a:r>
          </a:p>
          <a:p>
            <a:r>
              <a:rPr lang="en-US" dirty="0">
                <a:latin typeface="Times New Roman" panose="02020603050405020304" pitchFamily="18" charset="0"/>
                <a:cs typeface="Times New Roman" panose="02020603050405020304" pitchFamily="18" charset="0"/>
              </a:rPr>
              <a:t>Getters</a:t>
            </a:r>
          </a:p>
          <a:p>
            <a:r>
              <a:rPr lang="en-US" dirty="0">
                <a:latin typeface="Times New Roman" panose="02020603050405020304" pitchFamily="18" charset="0"/>
                <a:cs typeface="Times New Roman" panose="02020603050405020304" pitchFamily="18" charset="0"/>
              </a:rPr>
              <a:t>Mutations</a:t>
            </a:r>
          </a:p>
          <a:p>
            <a:r>
              <a:rPr lang="en-US" dirty="0">
                <a:latin typeface="Times New Roman" panose="02020603050405020304" pitchFamily="18" charset="0"/>
                <a:cs typeface="Times New Roman" panose="02020603050405020304" pitchFamily="18" charset="0"/>
              </a:rPr>
              <a:t>Actions</a:t>
            </a:r>
          </a:p>
          <a:p>
            <a:r>
              <a:rPr lang="en-US"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66571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C61D-E9CE-8404-8599-E5A4532455A9}"/>
              </a:ext>
            </a:extLst>
          </p:cNvPr>
          <p:cNvSpPr>
            <a:spLocks noGrp="1"/>
          </p:cNvSpPr>
          <p:nvPr>
            <p:ph type="title"/>
          </p:nvPr>
        </p:nvSpPr>
        <p:spPr/>
        <p:txBody>
          <a:bodyPr/>
          <a:lstStyle/>
          <a:p>
            <a:r>
              <a:rPr lang="en-US" dirty="0"/>
              <a:t>State</a:t>
            </a:r>
            <a:br>
              <a:rPr lang="en-US" dirty="0"/>
            </a:br>
            <a:endParaRPr lang="en-US" dirty="0"/>
          </a:p>
        </p:txBody>
      </p:sp>
      <p:sp>
        <p:nvSpPr>
          <p:cNvPr id="3" name="Content Placeholder 2">
            <a:extLst>
              <a:ext uri="{FF2B5EF4-FFF2-40B4-BE49-F238E27FC236}">
                <a16:creationId xmlns:a16="http://schemas.microsoft.com/office/drawing/2014/main" id="{F6FFAB4F-5957-23D8-3350-41494D352E50}"/>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 state where we can put variables and collections  here.</a:t>
            </a:r>
          </a:p>
          <a:p>
            <a:r>
              <a:rPr lang="en-US" i="0" dirty="0">
                <a:effectLst/>
                <a:latin typeface="Times New Roman" panose="02020603050405020304" pitchFamily="18" charset="0"/>
                <a:cs typeface="Times New Roman" panose="02020603050405020304" pitchFamily="18" charset="0"/>
              </a:rPr>
              <a:t>Also referred to as the </a:t>
            </a:r>
            <a:r>
              <a:rPr lang="en-US" i="1" dirty="0">
                <a:effectLst/>
                <a:latin typeface="Times New Roman" panose="02020603050405020304" pitchFamily="18" charset="0"/>
                <a:cs typeface="Times New Roman" panose="02020603050405020304" pitchFamily="18" charset="0"/>
              </a:rPr>
              <a:t>single state tree</a:t>
            </a:r>
            <a:r>
              <a:rPr lang="en-US" i="0" dirty="0">
                <a:effectLst/>
                <a:latin typeface="Times New Roman" panose="02020603050405020304" pitchFamily="18" charset="0"/>
                <a:cs typeface="Times New Roman" panose="02020603050405020304" pitchFamily="18" charset="0"/>
              </a:rPr>
              <a:t>, this is simply an object that contains all front-end application data and it has </a:t>
            </a:r>
            <a:r>
              <a:rPr lang="en-US" b="0" i="0" dirty="0">
                <a:effectLst/>
                <a:latin typeface="Times New Roman" panose="02020603050405020304" pitchFamily="18" charset="0"/>
                <a:cs typeface="Times New Roman" panose="02020603050405020304" pitchFamily="18" charset="0"/>
              </a:rPr>
              <a:t> multiple ways to display state in our views.</a:t>
            </a:r>
          </a:p>
          <a:p>
            <a:r>
              <a:rPr lang="en-US" b="0" i="0" dirty="0">
                <a:effectLst/>
                <a:latin typeface="Times New Roman" panose="02020603050405020304" pitchFamily="18" charset="0"/>
                <a:cs typeface="Times New Roman" panose="02020603050405020304" pitchFamily="18" charset="0"/>
              </a:rPr>
              <a:t>In </a:t>
            </a:r>
            <a:r>
              <a:rPr lang="en-US" b="0" i="0" dirty="0" err="1">
                <a:effectLst/>
                <a:latin typeface="Times New Roman" panose="02020603050405020304" pitchFamily="18" charset="0"/>
                <a:cs typeface="Times New Roman" panose="02020603050405020304" pitchFamily="18" charset="0"/>
              </a:rPr>
              <a:t>Vuex</a:t>
            </a:r>
            <a:r>
              <a:rPr lang="en-US" b="0" i="0" dirty="0">
                <a:effectLst/>
                <a:latin typeface="Times New Roman" panose="02020603050405020304" pitchFamily="18" charset="0"/>
                <a:cs typeface="Times New Roman" panose="02020603050405020304" pitchFamily="18" charset="0"/>
              </a:rPr>
              <a:t>, ‘state’ refers to the single source of truth where all shared data or application level state is stored. It’s a JavaScript object that contains data needed by multiple components of an application</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export default{</a:t>
            </a:r>
          </a:p>
          <a:p>
            <a:pPr marL="0" indent="0">
              <a:buNone/>
            </a:pPr>
            <a:r>
              <a:rPr lang="en-US">
                <a:latin typeface="Times New Roman" panose="02020603050405020304" pitchFamily="18" charset="0"/>
                <a:cs typeface="Times New Roman" panose="02020603050405020304" pitchFamily="18" charset="0"/>
              </a:rPr>
              <a:t>	state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###here we can declare.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4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B0F-564D-637D-EE50-7D0ED9AAEF54}"/>
              </a:ext>
            </a:extLst>
          </p:cNvPr>
          <p:cNvSpPr>
            <a:spLocks noGrp="1"/>
          </p:cNvSpPr>
          <p:nvPr>
            <p:ph type="title"/>
          </p:nvPr>
        </p:nvSpPr>
        <p:spPr/>
        <p:txBody>
          <a:bodyPr/>
          <a:lstStyle/>
          <a:p>
            <a:r>
              <a:rPr lang="en-US" dirty="0"/>
              <a:t>Getters</a:t>
            </a:r>
          </a:p>
        </p:txBody>
      </p:sp>
      <p:sp>
        <p:nvSpPr>
          <p:cNvPr id="3" name="Content Placeholder 2">
            <a:extLst>
              <a:ext uri="{FF2B5EF4-FFF2-40B4-BE49-F238E27FC236}">
                <a16:creationId xmlns:a16="http://schemas.microsoft.com/office/drawing/2014/main" id="{9F648550-BF2B-2F7A-8012-8B633B6EAF7B}"/>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Getters in </a:t>
            </a:r>
            <a:r>
              <a:rPr lang="en-US" b="0" i="0" dirty="0" err="1">
                <a:effectLst/>
                <a:latin typeface="Times New Roman" panose="02020603050405020304" pitchFamily="18" charset="0"/>
                <a:cs typeface="Times New Roman" panose="02020603050405020304" pitchFamily="18" charset="0"/>
              </a:rPr>
              <a:t>Vuex</a:t>
            </a:r>
            <a:r>
              <a:rPr lang="en-US" b="0" i="0" dirty="0">
                <a:effectLst/>
                <a:latin typeface="Times New Roman" panose="02020603050405020304" pitchFamily="18" charset="0"/>
                <a:cs typeface="Times New Roman" panose="02020603050405020304" pitchFamily="18" charset="0"/>
              </a:rPr>
              <a:t> are used to access data from the store. </a:t>
            </a:r>
          </a:p>
          <a:p>
            <a:pPr algn="l"/>
            <a:r>
              <a:rPr lang="en-US" b="0" i="0" dirty="0">
                <a:effectLst/>
                <a:latin typeface="Times New Roman" panose="02020603050405020304" pitchFamily="18" charset="0"/>
                <a:cs typeface="Times New Roman" panose="02020603050405020304" pitchFamily="18" charset="0"/>
              </a:rPr>
              <a:t>They function similarly to computed properties in Vue, and allow for complex logic or computations before returning a value.</a:t>
            </a:r>
          </a:p>
          <a:p>
            <a:pPr algn="l"/>
            <a:r>
              <a:rPr lang="en-US" b="0" i="0" dirty="0">
                <a:effectLst/>
                <a:latin typeface="Times New Roman" panose="02020603050405020304" pitchFamily="18" charset="0"/>
                <a:cs typeface="Times New Roman" panose="02020603050405020304" pitchFamily="18" charset="0"/>
              </a:rPr>
              <a:t> Getters can also be cached until their dependencies change, improving performance.</a:t>
            </a:r>
          </a:p>
          <a:p>
            <a:pPr marL="0" indent="0">
              <a:buNone/>
            </a:pPr>
            <a:br>
              <a:rPr lang="en-US" dirty="0"/>
            </a:b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62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600</TotalTime>
  <Words>723</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Regular</vt:lpstr>
      <vt:lpstr>Century Gothic</vt:lpstr>
      <vt:lpstr>Times New Roman</vt:lpstr>
      <vt:lpstr>Wingdings 3</vt:lpstr>
      <vt:lpstr>Ion</vt:lpstr>
      <vt:lpstr>Vuejs </vt:lpstr>
      <vt:lpstr>Introduction</vt:lpstr>
      <vt:lpstr>Introduction</vt:lpstr>
      <vt:lpstr>Vue FILE STRUCTURE</vt:lpstr>
      <vt:lpstr>Vue FILE STRUCTURE</vt:lpstr>
      <vt:lpstr>VUEX</vt:lpstr>
      <vt:lpstr>Core components of Vuex</vt:lpstr>
      <vt:lpstr>State </vt:lpstr>
      <vt:lpstr>Getters</vt:lpstr>
      <vt:lpstr>Example</vt:lpstr>
      <vt:lpstr>Mutations</vt:lpstr>
      <vt:lpstr>Example</vt:lpstr>
      <vt:lpstr>Actions</vt:lpstr>
      <vt:lpstr>Example</vt:lpstr>
      <vt:lpstr>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 </dc:title>
  <dc:creator>K Jenifer</dc:creator>
  <cp:lastModifiedBy>K Jenifer</cp:lastModifiedBy>
  <cp:revision>7</cp:revision>
  <dcterms:created xsi:type="dcterms:W3CDTF">2024-01-18T04:44:15Z</dcterms:created>
  <dcterms:modified xsi:type="dcterms:W3CDTF">2024-01-31T06:28:31Z</dcterms:modified>
</cp:coreProperties>
</file>