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76" r:id="rId6"/>
    <p:sldId id="269" r:id="rId7"/>
    <p:sldId id="270" r:id="rId8"/>
    <p:sldId id="266" r:id="rId9"/>
    <p:sldId id="271" r:id="rId10"/>
    <p:sldId id="267" r:id="rId11"/>
    <p:sldId id="281" r:id="rId12"/>
    <p:sldId id="280" r:id="rId13"/>
    <p:sldId id="279" r:id="rId14"/>
    <p:sldId id="278" r:id="rId15"/>
    <p:sldId id="283" r:id="rId16"/>
    <p:sldId id="284" r:id="rId17"/>
    <p:sldId id="286" r:id="rId18"/>
    <p:sldId id="272" r:id="rId19"/>
    <p:sldId id="275" r:id="rId20"/>
    <p:sldId id="290" r:id="rId21"/>
    <p:sldId id="288" r:id="rId22"/>
    <p:sldId id="289" r:id="rId23"/>
    <p:sldId id="292" r:id="rId24"/>
    <p:sldId id="274" r:id="rId25"/>
    <p:sldId id="293" r:id="rId26"/>
    <p:sldId id="295"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04388-FD13-4567-8461-58FC192F42DC}" v="1" dt="2023-08-23T09:10:56.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5" d="100"/>
          <a:sy n="85"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Jenifer" userId="S::k.jenifer@mphasis.com::ae87fb3d-cdb6-412b-acef-a830d864af50" providerId="AD" clId="Web-{CB404388-FD13-4567-8461-58FC192F42DC}"/>
    <pc:docChg chg="modSld">
      <pc:chgData name="K Jenifer" userId="S::k.jenifer@mphasis.com::ae87fb3d-cdb6-412b-acef-a830d864af50" providerId="AD" clId="Web-{CB404388-FD13-4567-8461-58FC192F42DC}" dt="2023-08-23T09:10:56.233" v="0" actId="1076"/>
      <pc:docMkLst>
        <pc:docMk/>
      </pc:docMkLst>
      <pc:sldChg chg="modSp">
        <pc:chgData name="K Jenifer" userId="S::k.jenifer@mphasis.com::ae87fb3d-cdb6-412b-acef-a830d864af50" providerId="AD" clId="Web-{CB404388-FD13-4567-8461-58FC192F42DC}" dt="2023-08-23T09:10:56.233" v="0" actId="1076"/>
        <pc:sldMkLst>
          <pc:docMk/>
          <pc:sldMk cId="53365570" sldId="270"/>
        </pc:sldMkLst>
        <pc:picChg chg="mod">
          <ac:chgData name="K Jenifer" userId="S::k.jenifer@mphasis.com::ae87fb3d-cdb6-412b-acef-a830d864af50" providerId="AD" clId="Web-{CB404388-FD13-4567-8461-58FC192F42DC}" dt="2023-08-23T09:10:56.233" v="0" actId="1076"/>
          <ac:picMkLst>
            <pc:docMk/>
            <pc:sldMk cId="53365570" sldId="270"/>
            <ac:picMk id="3" creationId="{00B065CE-AE96-0DF5-64F0-03AE2A608C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7F1A-3949-04DA-5CA0-81F09B93F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93328-A195-DEDA-2DF5-5353076F0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2A85C-28BA-6DE0-5B99-1FE9EBC0D8A1}"/>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9219B002-AEB6-EAC8-854A-52A6D0D0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C82F8-3755-8970-69B4-375C106EBE48}"/>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342299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990E-B0F2-BB3D-9BB6-597BC87CB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5CD4F-CA75-F830-7AA8-E23294855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1F688-EA7D-0367-111B-8B877C64CA69}"/>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EA256163-CDD8-A91F-14C4-C8976C3A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64D04-D315-7E27-440C-681AB7204A18}"/>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379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A36A3-FA9D-7A1E-2417-6D3FCC35AD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568722-C50A-0E71-662B-D9A1A6974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740F-80E0-5CAA-9204-DBDA52F15633}"/>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B5381E1E-DC07-5E35-1AAA-8E2E564DA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FFEAF-35A5-4DC4-273D-369C99976E30}"/>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156776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3865-6F1D-06DD-9C41-228E73C90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58D0C-AE9D-9DE7-D308-59231E356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DDEC0-C13F-0550-B2FA-2D1BC883A5F1}"/>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BEA801A3-3624-8406-926F-8669F0A80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F0B71-085A-C70A-9ED0-5F7BB16EFAE7}"/>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269651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CD42-C595-788C-907C-EAA73EC84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3B4F2-068C-F64D-FD9E-AC04C7F5A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7370E-CE4A-F497-504B-BEEC77AD8241}"/>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5CCDC482-C415-8FFF-DA90-3FAC006C7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85FBD-056F-DAB7-6114-DE8E13F79819}"/>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20850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EF6D-4474-DD25-C2DB-943536E16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B605C-7CEB-B26F-63F4-875299F0E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21915-2D51-40A9-47C1-A4CCFE493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A7FF62-F397-29B4-B394-267FD7F5731C}"/>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6" name="Footer Placeholder 5">
            <a:extLst>
              <a:ext uri="{FF2B5EF4-FFF2-40B4-BE49-F238E27FC236}">
                <a16:creationId xmlns:a16="http://schemas.microsoft.com/office/drawing/2014/main" id="{E9CD8936-53DE-EF81-583E-F74CF7B8C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9AC2F-969D-7083-6B5C-1F8A481BCC92}"/>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23207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DAC6-EE0F-068D-D6DA-5DA522145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22B597-C6B3-513E-7DEB-A116B2A71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7F27A-125E-1BB1-924B-AD26EA3639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259155-A525-0848-1E44-E1A671790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75AFC-841B-B71B-EBC9-F37544D2CB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2C38C-D923-C932-7EE8-5418E43E9AF9}"/>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8" name="Footer Placeholder 7">
            <a:extLst>
              <a:ext uri="{FF2B5EF4-FFF2-40B4-BE49-F238E27FC236}">
                <a16:creationId xmlns:a16="http://schemas.microsoft.com/office/drawing/2014/main" id="{DDBB5467-DA3A-9E23-7D15-9D83F4CD1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215901-4B8B-3B52-63DB-55A245946456}"/>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21360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C72A-F243-28AB-228E-124B8D1E29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498A2-19FF-07E3-DC1A-BDAEB688ECE1}"/>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4" name="Footer Placeholder 3">
            <a:extLst>
              <a:ext uri="{FF2B5EF4-FFF2-40B4-BE49-F238E27FC236}">
                <a16:creationId xmlns:a16="http://schemas.microsoft.com/office/drawing/2014/main" id="{5F3035E2-7BE2-41CB-0A80-36A8FD969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C81348-9B79-597F-57C6-93CEB131AE32}"/>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252904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ABFE3-E731-6CF2-4F39-D273992EA9AD}"/>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3" name="Footer Placeholder 2">
            <a:extLst>
              <a:ext uri="{FF2B5EF4-FFF2-40B4-BE49-F238E27FC236}">
                <a16:creationId xmlns:a16="http://schemas.microsoft.com/office/drawing/2014/main" id="{852F12CC-3AF0-1E93-44F0-3F170CA78B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2490F-9DFB-C796-4B22-D31C342C4B67}"/>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141176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46AD-50BF-EF41-C233-1DD11F79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303C89-DF93-FE97-0BD8-3EFD7A7EF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6484A-88E7-54AE-DFF5-8C01860A8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6BF2E-DED8-C059-E2DC-6275A6AC1054}"/>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6" name="Footer Placeholder 5">
            <a:extLst>
              <a:ext uri="{FF2B5EF4-FFF2-40B4-BE49-F238E27FC236}">
                <a16:creationId xmlns:a16="http://schemas.microsoft.com/office/drawing/2014/main" id="{7FC0D8DE-93BD-2037-5952-DCCCAE032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781C4-4A54-3CA0-DB93-DD473513741B}"/>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65720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D158-C345-5483-0023-47A71E087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89FA4D-B74E-600B-6E17-1313FB2C0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7F4E7-FB0A-E200-4E98-6BDC92A2A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065B9-485A-B49B-2AA5-EA722797D0BD}"/>
              </a:ext>
            </a:extLst>
          </p:cNvPr>
          <p:cNvSpPr>
            <a:spLocks noGrp="1"/>
          </p:cNvSpPr>
          <p:nvPr>
            <p:ph type="dt" sz="half" idx="10"/>
          </p:nvPr>
        </p:nvSpPr>
        <p:spPr/>
        <p:txBody>
          <a:bodyPr/>
          <a:lstStyle/>
          <a:p>
            <a:fld id="{DCD51384-7249-4CB1-BE60-459BBA5ED545}" type="datetimeFigureOut">
              <a:rPr lang="en-US" smtClean="0"/>
              <a:t>2/9/2024</a:t>
            </a:fld>
            <a:endParaRPr lang="en-US"/>
          </a:p>
        </p:txBody>
      </p:sp>
      <p:sp>
        <p:nvSpPr>
          <p:cNvPr id="6" name="Footer Placeholder 5">
            <a:extLst>
              <a:ext uri="{FF2B5EF4-FFF2-40B4-BE49-F238E27FC236}">
                <a16:creationId xmlns:a16="http://schemas.microsoft.com/office/drawing/2014/main" id="{A9802B1E-185E-E7AC-F5A7-49BC53051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58F40-92D0-674A-4CFF-1E90B745D58B}"/>
              </a:ext>
            </a:extLst>
          </p:cNvPr>
          <p:cNvSpPr>
            <a:spLocks noGrp="1"/>
          </p:cNvSpPr>
          <p:nvPr>
            <p:ph type="sldNum" sz="quarter" idx="12"/>
          </p:nvPr>
        </p:nvSpPr>
        <p:spPr/>
        <p:txBody>
          <a:bodyPr/>
          <a:lstStyle/>
          <a:p>
            <a:fld id="{CDFB8A92-74F2-4240-B47B-780640F84DD3}" type="slidenum">
              <a:rPr lang="en-US" smtClean="0"/>
              <a:t>‹#›</a:t>
            </a:fld>
            <a:endParaRPr lang="en-US"/>
          </a:p>
        </p:txBody>
      </p:sp>
    </p:spTree>
    <p:extLst>
      <p:ext uri="{BB962C8B-B14F-4D97-AF65-F5344CB8AC3E}">
        <p14:creationId xmlns:p14="http://schemas.microsoft.com/office/powerpoint/2010/main" val="81051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965B3-F80B-753C-1C64-7A03175C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43F1-4ABC-553F-3D60-89C04F89F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31EA2-643A-89D4-80C9-EDAD91201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1384-7249-4CB1-BE60-459BBA5ED545}" type="datetimeFigureOut">
              <a:rPr lang="en-US" smtClean="0"/>
              <a:t>2/9/2024</a:t>
            </a:fld>
            <a:endParaRPr lang="en-US"/>
          </a:p>
        </p:txBody>
      </p:sp>
      <p:sp>
        <p:nvSpPr>
          <p:cNvPr id="5" name="Footer Placeholder 4">
            <a:extLst>
              <a:ext uri="{FF2B5EF4-FFF2-40B4-BE49-F238E27FC236}">
                <a16:creationId xmlns:a16="http://schemas.microsoft.com/office/drawing/2014/main" id="{C724FAF8-D879-EEB6-BD11-1DFB4F3E6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69D9C-67E0-5555-CFB4-379136421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B8A92-74F2-4240-B47B-780640F84DD3}" type="slidenum">
              <a:rPr lang="en-US" smtClean="0"/>
              <a:t>‹#›</a:t>
            </a:fld>
            <a:endParaRPr lang="en-US"/>
          </a:p>
        </p:txBody>
      </p:sp>
    </p:spTree>
    <p:extLst>
      <p:ext uri="{BB962C8B-B14F-4D97-AF65-F5344CB8AC3E}">
        <p14:creationId xmlns:p14="http://schemas.microsoft.com/office/powerpoint/2010/main" val="3200398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16BD-20EA-BE83-BD46-7122F8E15DD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AMAZON FILE TRANSFER</a:t>
            </a:r>
          </a:p>
        </p:txBody>
      </p:sp>
      <p:sp>
        <p:nvSpPr>
          <p:cNvPr id="3" name="Content Placeholder 2">
            <a:extLst>
              <a:ext uri="{FF2B5EF4-FFF2-40B4-BE49-F238E27FC236}">
                <a16:creationId xmlns:a16="http://schemas.microsoft.com/office/drawing/2014/main" id="{71EF16A5-275C-720E-2D19-91ECF2B66794}"/>
              </a:ext>
            </a:extLst>
          </p:cNvPr>
          <p:cNvSpPr>
            <a:spLocks noGrp="1"/>
          </p:cNvSpPr>
          <p:nvPr>
            <p:ph idx="1"/>
          </p:nvPr>
        </p:nvSpPr>
        <p:spPr>
          <a:xfrm>
            <a:off x="965199" y="1852129"/>
            <a:ext cx="9017001" cy="435133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AWS Transfer Family is a secure transfer service that enables you to transfer files into and out of AWS storage services.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provides way to exchange file between systems in secure manner(confidentiality integrity, authentication, privacy).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AWS Transfer Family supports transferring data from or to the following AWS storage services.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Amazon Simple Storage Service (Amazon S3) storage. </a:t>
            </a:r>
          </a:p>
          <a:p>
            <a:pPr marL="0" indent="0">
              <a:buNone/>
            </a:pPr>
            <a:r>
              <a:rPr lang="en-US" sz="2400" dirty="0">
                <a:latin typeface="Times New Roman" panose="02020603050405020304" pitchFamily="18" charset="0"/>
                <a:cs typeface="Times New Roman" panose="02020603050405020304" pitchFamily="18" charset="0"/>
              </a:rPr>
              <a:t>		Amazon Elastic File System (Amazon EFS) Network File System (NFS) file systems</a:t>
            </a:r>
            <a:r>
              <a:rPr lang="en-US" sz="2400" dirty="0"/>
              <a:t>.</a:t>
            </a:r>
          </a:p>
        </p:txBody>
      </p:sp>
    </p:spTree>
    <p:extLst>
      <p:ext uri="{BB962C8B-B14F-4D97-AF65-F5344CB8AC3E}">
        <p14:creationId xmlns:p14="http://schemas.microsoft.com/office/powerpoint/2010/main" val="24819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2B4F-48C2-477A-2580-5C0CD8B75A04}"/>
              </a:ext>
            </a:extLst>
          </p:cNvPr>
          <p:cNvSpPr>
            <a:spLocks noGrp="1"/>
          </p:cNvSpPr>
          <p:nvPr>
            <p:ph type="title"/>
          </p:nvPr>
        </p:nvSpPr>
        <p:spPr>
          <a:xfrm>
            <a:off x="838200" y="365126"/>
            <a:ext cx="10515600" cy="761310"/>
          </a:xfrm>
        </p:spPr>
        <p:txBody>
          <a:bodyPr/>
          <a:lstStyle/>
          <a:p>
            <a:pPr algn="ctr"/>
            <a:r>
              <a:rPr lang="en-US" sz="3200" b="1" dirty="0">
                <a:latin typeface="Times New Roman" panose="02020603050405020304" pitchFamily="18" charset="0"/>
                <a:cs typeface="Times New Roman" panose="02020603050405020304" pitchFamily="18" charset="0"/>
              </a:rPr>
              <a:t>Steps</a:t>
            </a:r>
            <a:r>
              <a:rPr lang="en-US" sz="44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 create a SFTP server</a:t>
            </a:r>
            <a:endParaRPr lang="en-US" sz="3200" b="1" dirty="0"/>
          </a:p>
        </p:txBody>
      </p:sp>
      <p:sp>
        <p:nvSpPr>
          <p:cNvPr id="3" name="Content Placeholder 2">
            <a:extLst>
              <a:ext uri="{FF2B5EF4-FFF2-40B4-BE49-F238E27FC236}">
                <a16:creationId xmlns:a16="http://schemas.microsoft.com/office/drawing/2014/main" id="{C38BB5AF-6568-0D6D-18A6-64F3D27F8D12}"/>
              </a:ext>
            </a:extLst>
          </p:cNvPr>
          <p:cNvSpPr>
            <a:spLocks noGrp="1"/>
          </p:cNvSpPr>
          <p:nvPr>
            <p:ph idx="1"/>
          </p:nvPr>
        </p:nvSpPr>
        <p:spPr>
          <a:xfrm>
            <a:off x="838200" y="1285460"/>
            <a:ext cx="10876722" cy="542482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4. Select SFTP protocol and click on the Next button. You will be asked to select an identity provider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US" dirty="0"/>
          </a:p>
        </p:txBody>
      </p:sp>
      <p:pic>
        <p:nvPicPr>
          <p:cNvPr id="5" name="Picture 2" descr="image">
            <a:extLst>
              <a:ext uri="{FF2B5EF4-FFF2-40B4-BE49-F238E27FC236}">
                <a16:creationId xmlns:a16="http://schemas.microsoft.com/office/drawing/2014/main" id="{908B66C7-118F-DD6B-4258-7157A4D53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534" y="2134415"/>
            <a:ext cx="7442295" cy="425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44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2B4F-48C2-477A-2580-5C0CD8B75A04}"/>
              </a:ext>
            </a:extLst>
          </p:cNvPr>
          <p:cNvSpPr>
            <a:spLocks noGrp="1"/>
          </p:cNvSpPr>
          <p:nvPr>
            <p:ph type="title"/>
          </p:nvPr>
        </p:nvSpPr>
        <p:spPr>
          <a:xfrm>
            <a:off x="838200" y="365126"/>
            <a:ext cx="10515600" cy="734804"/>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 create a SFTP server</a:t>
            </a:r>
            <a:endParaRPr lang="en-US" sz="3200" dirty="0"/>
          </a:p>
        </p:txBody>
      </p:sp>
      <p:sp>
        <p:nvSpPr>
          <p:cNvPr id="3" name="Content Placeholder 2">
            <a:extLst>
              <a:ext uri="{FF2B5EF4-FFF2-40B4-BE49-F238E27FC236}">
                <a16:creationId xmlns:a16="http://schemas.microsoft.com/office/drawing/2014/main" id="{C38BB5AF-6568-0D6D-18A6-64F3D27F8D12}"/>
              </a:ext>
            </a:extLst>
          </p:cNvPr>
          <p:cNvSpPr>
            <a:spLocks noGrp="1"/>
          </p:cNvSpPr>
          <p:nvPr>
            <p:ph idx="1"/>
          </p:nvPr>
        </p:nvSpPr>
        <p:spPr>
          <a:xfrm>
            <a:off x="838199" y="1099930"/>
            <a:ext cx="10942983" cy="561035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5. Select Service Manage and click on the Next button. You will be asked to select an endpoint</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2" descr="image">
            <a:extLst>
              <a:ext uri="{FF2B5EF4-FFF2-40B4-BE49-F238E27FC236}">
                <a16:creationId xmlns:a16="http://schemas.microsoft.com/office/drawing/2014/main" id="{7036AB30-B822-A09B-55EE-6B2098DDB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87" y="2037590"/>
            <a:ext cx="9008625" cy="420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51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C89-6F73-DE6E-E87E-834C095F7319}"/>
              </a:ext>
            </a:extLst>
          </p:cNvPr>
          <p:cNvSpPr>
            <a:spLocks noGrp="1"/>
          </p:cNvSpPr>
          <p:nvPr>
            <p:ph type="title"/>
          </p:nvPr>
        </p:nvSpPr>
        <p:spPr>
          <a:xfrm>
            <a:off x="838200" y="127001"/>
            <a:ext cx="10515600" cy="660399"/>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 SFTP server</a:t>
            </a:r>
          </a:p>
        </p:txBody>
      </p:sp>
      <p:sp>
        <p:nvSpPr>
          <p:cNvPr id="3" name="Content Placeholder 2">
            <a:extLst>
              <a:ext uri="{FF2B5EF4-FFF2-40B4-BE49-F238E27FC236}">
                <a16:creationId xmlns:a16="http://schemas.microsoft.com/office/drawing/2014/main" id="{0052C17C-5F8A-8B11-D20C-242959320054}"/>
              </a:ext>
            </a:extLst>
          </p:cNvPr>
          <p:cNvSpPr>
            <a:spLocks noGrp="1"/>
          </p:cNvSpPr>
          <p:nvPr>
            <p:ph idx="1"/>
          </p:nvPr>
        </p:nvSpPr>
        <p:spPr>
          <a:xfrm>
            <a:off x="838200" y="787400"/>
            <a:ext cx="10693400" cy="5816600"/>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6. Select endpoint type(publicly </a:t>
            </a:r>
            <a:r>
              <a:rPr lang="en-US" sz="2400" dirty="0" err="1">
                <a:latin typeface="Times New Roman" panose="02020603050405020304" pitchFamily="18" charset="0"/>
                <a:cs typeface="Times New Roman" panose="02020603050405020304" pitchFamily="18" charset="0"/>
              </a:rPr>
              <a:t>accessible,VPC</a:t>
            </a:r>
            <a:r>
              <a:rPr lang="en-US" sz="2400" dirty="0">
                <a:latin typeface="Times New Roman" panose="02020603050405020304" pitchFamily="18" charset="0"/>
                <a:cs typeface="Times New Roman" panose="02020603050405020304" pitchFamily="18" charset="0"/>
              </a:rPr>
              <a:t> HOSTED), hostname, and click on the Next button. You will be asked to choose a domain(storage(s3,EFS)to store and access the data over selected </a:t>
            </a:r>
            <a:r>
              <a:rPr lang="en-US" sz="2400" dirty="0" err="1">
                <a:latin typeface="Times New Roman" panose="02020603050405020304" pitchFamily="18" charset="0"/>
                <a:cs typeface="Times New Roman" panose="02020603050405020304" pitchFamily="18" charset="0"/>
              </a:rPr>
              <a:t>protocal</a:t>
            </a:r>
            <a:r>
              <a:rPr lang="en-US" sz="2400" dirty="0">
                <a:latin typeface="Times New Roman" panose="02020603050405020304" pitchFamily="18" charset="0"/>
                <a:cs typeface="Times New Roman" panose="02020603050405020304" pitchFamily="18" charset="0"/>
              </a:rPr>
              <a:t>) </a:t>
            </a:r>
          </a:p>
          <a:p>
            <a:pPr marL="457200" lvl="1"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5" name="Picture 2" descr="image">
            <a:extLst>
              <a:ext uri="{FF2B5EF4-FFF2-40B4-BE49-F238E27FC236}">
                <a16:creationId xmlns:a16="http://schemas.microsoft.com/office/drawing/2014/main" id="{D441EB96-19AB-D246-EE8B-0834C302F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94" y="2310019"/>
            <a:ext cx="7273405" cy="407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00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C89-6F73-DE6E-E87E-834C095F7319}"/>
              </a:ext>
            </a:extLst>
          </p:cNvPr>
          <p:cNvSpPr>
            <a:spLocks noGrp="1"/>
          </p:cNvSpPr>
          <p:nvPr>
            <p:ph type="title"/>
          </p:nvPr>
        </p:nvSpPr>
        <p:spPr>
          <a:xfrm>
            <a:off x="838200" y="127001"/>
            <a:ext cx="10515600" cy="660399"/>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 SFTP server</a:t>
            </a:r>
          </a:p>
        </p:txBody>
      </p:sp>
      <p:sp>
        <p:nvSpPr>
          <p:cNvPr id="3" name="Content Placeholder 2">
            <a:extLst>
              <a:ext uri="{FF2B5EF4-FFF2-40B4-BE49-F238E27FC236}">
                <a16:creationId xmlns:a16="http://schemas.microsoft.com/office/drawing/2014/main" id="{0052C17C-5F8A-8B11-D20C-242959320054}"/>
              </a:ext>
            </a:extLst>
          </p:cNvPr>
          <p:cNvSpPr>
            <a:spLocks noGrp="1"/>
          </p:cNvSpPr>
          <p:nvPr>
            <p:ph idx="1"/>
          </p:nvPr>
        </p:nvSpPr>
        <p:spPr>
          <a:xfrm>
            <a:off x="838200" y="787400"/>
            <a:ext cx="10693400" cy="5816600"/>
          </a:xfrm>
        </p:spPr>
        <p:txBody>
          <a:bodyPr>
            <a:normAutofit/>
          </a:bodyPr>
          <a:lstStyle/>
          <a:p>
            <a:pPr marL="457200" lvl="1" indent="0">
              <a:buNone/>
            </a:pPr>
            <a:r>
              <a:rPr lang="en-US" sz="2400" dirty="0">
                <a:latin typeface="Times New Roman" panose="02020603050405020304" pitchFamily="18" charset="0"/>
                <a:cs typeface="Times New Roman" panose="02020603050405020304" pitchFamily="18" charset="0"/>
              </a:rPr>
              <a:t>7. Select Amazon S3 and click on the Next button. You will be asked to configure additional details (cloud watch </a:t>
            </a:r>
            <a:r>
              <a:rPr lang="en-US" sz="2400" dirty="0" err="1">
                <a:latin typeface="Times New Roman" panose="02020603050405020304" pitchFamily="18" charset="0"/>
                <a:cs typeface="Times New Roman" panose="02020603050405020304" pitchFamily="18" charset="0"/>
              </a:rPr>
              <a:t>logging,server</a:t>
            </a:r>
            <a:r>
              <a:rPr lang="en-US" sz="2400" dirty="0">
                <a:latin typeface="Times New Roman" panose="02020603050405020304" pitchFamily="18" charset="0"/>
                <a:cs typeface="Times New Roman" panose="02020603050405020304" pitchFamily="18" charset="0"/>
              </a:rPr>
              <a:t> host key)</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5" name="Picture 2" descr="image">
            <a:extLst>
              <a:ext uri="{FF2B5EF4-FFF2-40B4-BE49-F238E27FC236}">
                <a16:creationId xmlns:a16="http://schemas.microsoft.com/office/drawing/2014/main" id="{EBDF0C87-EE95-61AE-B376-4B6761BFC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80" y="1660420"/>
            <a:ext cx="7809811" cy="489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15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C89-6F73-DE6E-E87E-834C095F7319}"/>
              </a:ext>
            </a:extLst>
          </p:cNvPr>
          <p:cNvSpPr>
            <a:spLocks noGrp="1"/>
          </p:cNvSpPr>
          <p:nvPr>
            <p:ph type="title"/>
          </p:nvPr>
        </p:nvSpPr>
        <p:spPr>
          <a:xfrm>
            <a:off x="838200" y="127001"/>
            <a:ext cx="10515600" cy="660399"/>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 SFTP server</a:t>
            </a:r>
          </a:p>
        </p:txBody>
      </p:sp>
      <p:sp>
        <p:nvSpPr>
          <p:cNvPr id="3" name="Content Placeholder 2">
            <a:extLst>
              <a:ext uri="{FF2B5EF4-FFF2-40B4-BE49-F238E27FC236}">
                <a16:creationId xmlns:a16="http://schemas.microsoft.com/office/drawing/2014/main" id="{0052C17C-5F8A-8B11-D20C-242959320054}"/>
              </a:ext>
            </a:extLst>
          </p:cNvPr>
          <p:cNvSpPr>
            <a:spLocks noGrp="1"/>
          </p:cNvSpPr>
          <p:nvPr>
            <p:ph idx="1"/>
          </p:nvPr>
        </p:nvSpPr>
        <p:spPr>
          <a:xfrm>
            <a:off x="838200" y="787400"/>
            <a:ext cx="10693400" cy="5816600"/>
          </a:xfrm>
        </p:spPr>
        <p:txBody>
          <a:bodyPr>
            <a:normAutofit/>
          </a:bodyPr>
          <a:lstStyle/>
          <a:p>
            <a:pPr marL="457200" lvl="1" indent="0">
              <a:buNone/>
            </a:pPr>
            <a:r>
              <a:rPr lang="en-US" sz="2400" dirty="0">
                <a:latin typeface="Times New Roman" panose="02020603050405020304" pitchFamily="18" charset="0"/>
                <a:cs typeface="Times New Roman" panose="02020603050405020304" pitchFamily="18" charset="0"/>
              </a:rPr>
              <a:t>8. Provide relevant details and click on the Next button.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9218" name="Picture 2">
            <a:extLst>
              <a:ext uri="{FF2B5EF4-FFF2-40B4-BE49-F238E27FC236}">
                <a16:creationId xmlns:a16="http://schemas.microsoft.com/office/drawing/2014/main" id="{159E3FA8-2DC1-AEC7-C3EA-9BEA3B10C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320" y="1477169"/>
            <a:ext cx="8522575" cy="481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9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C89-6F73-DE6E-E87E-834C095F7319}"/>
              </a:ext>
            </a:extLst>
          </p:cNvPr>
          <p:cNvSpPr>
            <a:spLocks noGrp="1"/>
          </p:cNvSpPr>
          <p:nvPr>
            <p:ph type="title"/>
          </p:nvPr>
        </p:nvSpPr>
        <p:spPr>
          <a:xfrm>
            <a:off x="838200" y="127001"/>
            <a:ext cx="10515600" cy="660399"/>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p>
        </p:txBody>
      </p:sp>
      <p:sp>
        <p:nvSpPr>
          <p:cNvPr id="3" name="Content Placeholder 2">
            <a:extLst>
              <a:ext uri="{FF2B5EF4-FFF2-40B4-BE49-F238E27FC236}">
                <a16:creationId xmlns:a16="http://schemas.microsoft.com/office/drawing/2014/main" id="{0052C17C-5F8A-8B11-D20C-242959320054}"/>
              </a:ext>
            </a:extLst>
          </p:cNvPr>
          <p:cNvSpPr>
            <a:spLocks noGrp="1"/>
          </p:cNvSpPr>
          <p:nvPr>
            <p:ph idx="1"/>
          </p:nvPr>
        </p:nvSpPr>
        <p:spPr>
          <a:xfrm>
            <a:off x="1232095" y="1026942"/>
            <a:ext cx="10693400" cy="6520576"/>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9. Review all the settings and click on the Create server button. Once the SFTP server has been created successfully</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242" name="Picture 2" descr="image">
            <a:extLst>
              <a:ext uri="{FF2B5EF4-FFF2-40B4-BE49-F238E27FC236}">
                <a16:creationId xmlns:a16="http://schemas.microsoft.com/office/drawing/2014/main" id="{D7499F1F-AF87-0611-21AD-64E2BB06B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351" y="2166425"/>
            <a:ext cx="7315200" cy="429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7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220-A31D-4BD9-9FD4-3FDBFD164E2A}"/>
              </a:ext>
            </a:extLst>
          </p:cNvPr>
          <p:cNvSpPr>
            <a:spLocks noGrp="1"/>
          </p:cNvSpPr>
          <p:nvPr>
            <p:ph type="title"/>
          </p:nvPr>
        </p:nvSpPr>
        <p:spPr>
          <a:xfrm>
            <a:off x="838200" y="365125"/>
            <a:ext cx="10515600" cy="536023"/>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endParaRPr lang="en-US" sz="3200" dirty="0"/>
          </a:p>
        </p:txBody>
      </p:sp>
      <p:sp>
        <p:nvSpPr>
          <p:cNvPr id="3" name="Content Placeholder 2">
            <a:extLst>
              <a:ext uri="{FF2B5EF4-FFF2-40B4-BE49-F238E27FC236}">
                <a16:creationId xmlns:a16="http://schemas.microsoft.com/office/drawing/2014/main" id="{77C21345-EB1A-6636-BDBA-FF9C8D400074}"/>
              </a:ext>
            </a:extLst>
          </p:cNvPr>
          <p:cNvSpPr>
            <a:spLocks noGrp="1"/>
          </p:cNvSpPr>
          <p:nvPr>
            <p:ph idx="1"/>
          </p:nvPr>
        </p:nvSpPr>
        <p:spPr>
          <a:xfrm>
            <a:off x="419100" y="1033670"/>
            <a:ext cx="11379200" cy="567193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10. As you can notice, there are no users created yet, so click on the button Add User for creating users who will be accessing this sftp service. Next, click on your SFTP server.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1266" name="Picture 2" descr="image">
            <a:extLst>
              <a:ext uri="{FF2B5EF4-FFF2-40B4-BE49-F238E27FC236}">
                <a16:creationId xmlns:a16="http://schemas.microsoft.com/office/drawing/2014/main" id="{B6880328-C8C4-E77E-B501-C959659B8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009016"/>
            <a:ext cx="8550797" cy="428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46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377B-C7B4-D798-5BFB-2964117BEDB9}"/>
              </a:ext>
            </a:extLst>
          </p:cNvPr>
          <p:cNvSpPr>
            <a:spLocks noGrp="1"/>
          </p:cNvSpPr>
          <p:nvPr>
            <p:ph type="title"/>
          </p:nvPr>
        </p:nvSpPr>
        <p:spPr>
          <a:xfrm>
            <a:off x="838200" y="338621"/>
            <a:ext cx="10515600" cy="628788"/>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endParaRPr lang="en-US" sz="3200" dirty="0"/>
          </a:p>
        </p:txBody>
      </p:sp>
      <p:pic>
        <p:nvPicPr>
          <p:cNvPr id="12290" name="Picture 2" descr="image">
            <a:extLst>
              <a:ext uri="{FF2B5EF4-FFF2-40B4-BE49-F238E27FC236}">
                <a16:creationId xmlns:a16="http://schemas.microsoft.com/office/drawing/2014/main" id="{F94CC847-0D99-DFD5-FD19-B8B539CD2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357" y="1300009"/>
            <a:ext cx="8097286" cy="489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2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220-A31D-4BD9-9FD4-3FDBFD164E2A}"/>
              </a:ext>
            </a:extLst>
          </p:cNvPr>
          <p:cNvSpPr>
            <a:spLocks noGrp="1"/>
          </p:cNvSpPr>
          <p:nvPr>
            <p:ph type="title"/>
          </p:nvPr>
        </p:nvSpPr>
        <p:spPr>
          <a:xfrm>
            <a:off x="838200" y="351873"/>
            <a:ext cx="10515600" cy="681797"/>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endParaRPr lang="en-US" sz="3200" dirty="0"/>
          </a:p>
        </p:txBody>
      </p:sp>
      <p:sp>
        <p:nvSpPr>
          <p:cNvPr id="3" name="Content Placeholder 2">
            <a:extLst>
              <a:ext uri="{FF2B5EF4-FFF2-40B4-BE49-F238E27FC236}">
                <a16:creationId xmlns:a16="http://schemas.microsoft.com/office/drawing/2014/main" id="{77C21345-EB1A-6636-BDBA-FF9C8D400074}"/>
              </a:ext>
            </a:extLst>
          </p:cNvPr>
          <p:cNvSpPr>
            <a:spLocks noGrp="1"/>
          </p:cNvSpPr>
          <p:nvPr>
            <p:ph idx="1"/>
          </p:nvPr>
        </p:nvSpPr>
        <p:spPr>
          <a:xfrm>
            <a:off x="419100" y="1205948"/>
            <a:ext cx="11379200" cy="497101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11. Now, click on the Add user button. You should see the user configuration page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US" dirty="0"/>
          </a:p>
        </p:txBody>
      </p:sp>
      <p:pic>
        <p:nvPicPr>
          <p:cNvPr id="14338" name="Picture 2" descr="image">
            <a:extLst>
              <a:ext uri="{FF2B5EF4-FFF2-40B4-BE49-F238E27FC236}">
                <a16:creationId xmlns:a16="http://schemas.microsoft.com/office/drawing/2014/main" id="{6B80C8F6-3BFE-6ECB-0933-31EFA4D2A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13" y="1944718"/>
            <a:ext cx="6648866" cy="418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220-A31D-4BD9-9FD4-3FDBFD164E2A}"/>
              </a:ext>
            </a:extLst>
          </p:cNvPr>
          <p:cNvSpPr>
            <a:spLocks noGrp="1"/>
          </p:cNvSpPr>
          <p:nvPr>
            <p:ph type="title"/>
          </p:nvPr>
        </p:nvSpPr>
        <p:spPr>
          <a:xfrm>
            <a:off x="838200" y="365126"/>
            <a:ext cx="10515600" cy="774562"/>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endParaRPr lang="en-US" sz="3200" dirty="0"/>
          </a:p>
        </p:txBody>
      </p:sp>
      <p:sp>
        <p:nvSpPr>
          <p:cNvPr id="3" name="Content Placeholder 2">
            <a:extLst>
              <a:ext uri="{FF2B5EF4-FFF2-40B4-BE49-F238E27FC236}">
                <a16:creationId xmlns:a16="http://schemas.microsoft.com/office/drawing/2014/main" id="{77C21345-EB1A-6636-BDBA-FF9C8D400074}"/>
              </a:ext>
            </a:extLst>
          </p:cNvPr>
          <p:cNvSpPr>
            <a:spLocks noGrp="1"/>
          </p:cNvSpPr>
          <p:nvPr>
            <p:ph idx="1"/>
          </p:nvPr>
        </p:nvSpPr>
        <p:spPr>
          <a:xfrm>
            <a:off x="419099" y="1298712"/>
            <a:ext cx="11388587" cy="5406887"/>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5362" name="Picture 2" descr="image">
            <a:extLst>
              <a:ext uri="{FF2B5EF4-FFF2-40B4-BE49-F238E27FC236}">
                <a16:creationId xmlns:a16="http://schemas.microsoft.com/office/drawing/2014/main" id="{2E9C95C5-0165-4CC5-8CB2-97B44FED3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721" y="1671863"/>
            <a:ext cx="8528557" cy="448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3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6F31-CCEF-24D4-AB56-0DE987821FE8}"/>
              </a:ext>
            </a:extLst>
          </p:cNvPr>
          <p:cNvSpPr>
            <a:spLocks noGrp="1"/>
          </p:cNvSpPr>
          <p:nvPr>
            <p:ph type="title"/>
          </p:nvPr>
        </p:nvSpPr>
        <p:spPr/>
        <p:txBody>
          <a:bodyPr/>
          <a:lstStyle/>
          <a:p>
            <a:r>
              <a:rPr lang="en-US" dirty="0"/>
              <a:t>	</a:t>
            </a:r>
            <a:r>
              <a:rPr lang="en-US" sz="3600" b="1" dirty="0">
                <a:latin typeface="Times New Roman" panose="02020603050405020304" pitchFamily="18" charset="0"/>
                <a:cs typeface="Times New Roman" panose="02020603050405020304" pitchFamily="18" charset="0"/>
              </a:rPr>
              <a:t>Secure Shell File Transfer Protocol(SFTP)</a:t>
            </a:r>
          </a:p>
        </p:txBody>
      </p:sp>
      <p:sp>
        <p:nvSpPr>
          <p:cNvPr id="3" name="Content Placeholder 2">
            <a:extLst>
              <a:ext uri="{FF2B5EF4-FFF2-40B4-BE49-F238E27FC236}">
                <a16:creationId xmlns:a16="http://schemas.microsoft.com/office/drawing/2014/main" id="{7C4E6C01-35A7-6FF6-4D11-17DF4732CDC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Amazon File transfer:</a:t>
            </a:r>
          </a:p>
          <a:p>
            <a:pPr marL="0" indent="0">
              <a:buNone/>
            </a:pPr>
            <a:r>
              <a:rPr lang="en-US" sz="2400" dirty="0">
                <a:latin typeface="Times New Roman" panose="02020603050405020304" pitchFamily="18" charset="0"/>
                <a:cs typeface="Times New Roman" panose="02020603050405020304" pitchFamily="18" charset="0"/>
              </a:rPr>
              <a:t>      It supports 3 file transfer </a:t>
            </a:r>
            <a:r>
              <a:rPr lang="en-US" sz="2400" dirty="0" err="1">
                <a:latin typeface="Times New Roman" panose="02020603050405020304" pitchFamily="18" charset="0"/>
                <a:cs typeface="Times New Roman" panose="02020603050405020304" pitchFamily="18" charset="0"/>
              </a:rPr>
              <a:t>protocals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SFTP---file transfer over secure shell(</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FTPS---File transfer </a:t>
            </a:r>
            <a:r>
              <a:rPr lang="en-US" sz="2400" dirty="0" err="1">
                <a:latin typeface="Times New Roman" panose="02020603050405020304" pitchFamily="18" charset="0"/>
                <a:cs typeface="Times New Roman" panose="02020603050405020304" pitchFamily="18" charset="0"/>
              </a:rPr>
              <a:t>protocal</a:t>
            </a:r>
            <a:r>
              <a:rPr lang="en-US" sz="2400" dirty="0">
                <a:latin typeface="Times New Roman" panose="02020603050405020304" pitchFamily="18" charset="0"/>
                <a:cs typeface="Times New Roman" panose="02020603050405020304" pitchFamily="18" charset="0"/>
              </a:rPr>
              <a:t> with TLS encryption</a:t>
            </a:r>
          </a:p>
          <a:p>
            <a:pPr marL="0" indent="0">
              <a:buNone/>
            </a:pPr>
            <a:r>
              <a:rPr lang="en-US" sz="2400" dirty="0">
                <a:latin typeface="Times New Roman" panose="02020603050405020304" pitchFamily="18" charset="0"/>
                <a:cs typeface="Times New Roman" panose="02020603050405020304" pitchFamily="18" charset="0"/>
              </a:rPr>
              <a:t>		FTP---unencrypted file transfer </a:t>
            </a:r>
            <a:r>
              <a:rPr lang="en-US" sz="2400" dirty="0" err="1">
                <a:latin typeface="Times New Roman" panose="02020603050405020304" pitchFamily="18" charset="0"/>
                <a:cs typeface="Times New Roman" panose="02020603050405020304" pitchFamily="18" charset="0"/>
              </a:rPr>
              <a:t>protocal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35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220-A31D-4BD9-9FD4-3FDBFD164E2A}"/>
              </a:ext>
            </a:extLst>
          </p:cNvPr>
          <p:cNvSpPr>
            <a:spLocks noGrp="1"/>
          </p:cNvSpPr>
          <p:nvPr>
            <p:ph type="title"/>
          </p:nvPr>
        </p:nvSpPr>
        <p:spPr>
          <a:xfrm>
            <a:off x="838200" y="365125"/>
            <a:ext cx="10515600" cy="681797"/>
          </a:xfrm>
        </p:spPr>
        <p:txBody>
          <a:bodyPr>
            <a:normAutofit/>
          </a:bodyPr>
          <a:lstStyle/>
          <a:p>
            <a:pPr algn="ctr"/>
            <a:r>
              <a:rPr lang="en-US" sz="3200" b="1">
                <a:latin typeface="Times New Roman" panose="02020603050405020304" pitchFamily="18" charset="0"/>
                <a:cs typeface="Times New Roman" panose="02020603050405020304" pitchFamily="18" charset="0"/>
              </a:rPr>
              <a:t>Steps to create a SFTP server</a:t>
            </a:r>
            <a:endParaRPr lang="en-US" sz="3200" dirty="0"/>
          </a:p>
        </p:txBody>
      </p:sp>
      <p:sp>
        <p:nvSpPr>
          <p:cNvPr id="3" name="Content Placeholder 2">
            <a:extLst>
              <a:ext uri="{FF2B5EF4-FFF2-40B4-BE49-F238E27FC236}">
                <a16:creationId xmlns:a16="http://schemas.microsoft.com/office/drawing/2014/main" id="{77C21345-EB1A-6636-BDBA-FF9C8D400074}"/>
              </a:ext>
            </a:extLst>
          </p:cNvPr>
          <p:cNvSpPr>
            <a:spLocks noGrp="1"/>
          </p:cNvSpPr>
          <p:nvPr>
            <p:ph idx="1"/>
          </p:nvPr>
        </p:nvSpPr>
        <p:spPr>
          <a:xfrm>
            <a:off x="419099" y="1192696"/>
            <a:ext cx="11574117" cy="5665304"/>
          </a:xfrm>
        </p:spPr>
        <p:txBody>
          <a:bodyPr>
            <a:normAutofit/>
          </a:bodyPr>
          <a:lstStyle/>
          <a:p>
            <a:pPr marL="0" indent="0">
              <a:buNone/>
            </a:pPr>
            <a:r>
              <a:rPr lang="en-US">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12. Next, provide your desired SFTP username, select the SFTP role we have created earlier, and select the S3 bucket we created earlier. You will also need to provide an SSH public key of the remote machine from where you want to access the SFTP server.</a:t>
            </a:r>
          </a:p>
          <a:p>
            <a:pPr marL="0" indent="0">
              <a:buNone/>
            </a:pPr>
            <a:endParaRPr lang="en-US" sz="2400">
              <a:latin typeface="Times New Roman" panose="02020603050405020304" pitchFamily="18" charset="0"/>
              <a:cs typeface="Times New Roman" panose="02020603050405020304" pitchFamily="18" charset="0"/>
            </a:endParaRPr>
          </a:p>
          <a:p>
            <a:endParaRPr lang="en-US" dirty="0"/>
          </a:p>
        </p:txBody>
      </p:sp>
      <p:pic>
        <p:nvPicPr>
          <p:cNvPr id="16386" name="Picture 2" descr="image">
            <a:extLst>
              <a:ext uri="{FF2B5EF4-FFF2-40B4-BE49-F238E27FC236}">
                <a16:creationId xmlns:a16="http://schemas.microsoft.com/office/drawing/2014/main" id="{26EFFDA2-3F7B-7E3F-8B26-CFC113FA5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220" y="2349647"/>
            <a:ext cx="7460353" cy="414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59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220-A31D-4BD9-9FD4-3FDBFD164E2A}"/>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Use cases</a:t>
            </a:r>
            <a:endParaRPr lang="en-US" sz="3200" dirty="0"/>
          </a:p>
        </p:txBody>
      </p:sp>
      <p:sp>
        <p:nvSpPr>
          <p:cNvPr id="3" name="Content Placeholder 2">
            <a:extLst>
              <a:ext uri="{FF2B5EF4-FFF2-40B4-BE49-F238E27FC236}">
                <a16:creationId xmlns:a16="http://schemas.microsoft.com/office/drawing/2014/main" id="{77C21345-EB1A-6636-BDBA-FF9C8D400074}"/>
              </a:ext>
            </a:extLst>
          </p:cNvPr>
          <p:cNvSpPr>
            <a:spLocks noGrp="1"/>
          </p:cNvSpPr>
          <p:nvPr>
            <p:ph idx="1"/>
          </p:nvPr>
        </p:nvSpPr>
        <p:spPr>
          <a:xfrm>
            <a:off x="419100" y="1276350"/>
            <a:ext cx="11379200" cy="490061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Data Backup and Recovery</a:t>
            </a:r>
          </a:p>
          <a:p>
            <a:pPr lvl="1"/>
            <a:r>
              <a:rPr lang="en-US" dirty="0">
                <a:latin typeface="Times New Roman" panose="02020603050405020304" pitchFamily="18" charset="0"/>
                <a:cs typeface="Times New Roman" panose="02020603050405020304" pitchFamily="18" charset="0"/>
              </a:rPr>
              <a:t>Data Ingestion</a:t>
            </a:r>
          </a:p>
          <a:p>
            <a:pPr lvl="1"/>
            <a:r>
              <a:rPr lang="en-US" dirty="0">
                <a:latin typeface="Times New Roman" panose="02020603050405020304" pitchFamily="18" charset="0"/>
                <a:cs typeface="Times New Roman" panose="02020603050405020304" pitchFamily="18" charset="0"/>
              </a:rPr>
              <a:t>File Sharing</a:t>
            </a:r>
          </a:p>
          <a:p>
            <a:pPr lvl="1"/>
            <a:r>
              <a:rPr lang="en-US" dirty="0">
                <a:latin typeface="Times New Roman" panose="02020603050405020304" pitchFamily="18" charset="0"/>
                <a:cs typeface="Times New Roman" panose="02020603050405020304" pitchFamily="18" charset="0"/>
              </a:rPr>
              <a:t>Log and Data Transfer</a:t>
            </a:r>
          </a:p>
          <a:p>
            <a:pPr lvl="1"/>
            <a:r>
              <a:rPr lang="en-US" dirty="0">
                <a:latin typeface="Times New Roman" panose="02020603050405020304" pitchFamily="18" charset="0"/>
                <a:cs typeface="Times New Roman" panose="02020603050405020304" pitchFamily="18" charset="0"/>
              </a:rPr>
              <a:t>Content Distribution</a:t>
            </a:r>
          </a:p>
          <a:p>
            <a:pPr lvl="1"/>
            <a:r>
              <a:rPr lang="en-US" dirty="0">
                <a:latin typeface="Times New Roman" panose="02020603050405020304" pitchFamily="18" charset="0"/>
                <a:cs typeface="Times New Roman" panose="02020603050405020304" pitchFamily="18" charset="0"/>
              </a:rPr>
              <a:t>Migration and Data Transfer</a:t>
            </a:r>
          </a:p>
          <a:p>
            <a:pPr lvl="1"/>
            <a:r>
              <a:rPr lang="en-US" dirty="0">
                <a:latin typeface="Times New Roman" panose="02020603050405020304" pitchFamily="18" charset="0"/>
                <a:cs typeface="Times New Roman" panose="02020603050405020304" pitchFamily="18" charset="0"/>
              </a:rPr>
              <a:t>Data Exchange with IoT Devices</a:t>
            </a:r>
          </a:p>
          <a:p>
            <a:pPr lvl="1"/>
            <a:r>
              <a:rPr lang="en-US" dirty="0">
                <a:latin typeface="Times New Roman" panose="02020603050405020304" pitchFamily="18" charset="0"/>
                <a:cs typeface="Times New Roman" panose="02020603050405020304" pitchFamily="18" charset="0"/>
              </a:rPr>
              <a:t>Data Integration</a:t>
            </a:r>
          </a:p>
        </p:txBody>
      </p:sp>
    </p:spTree>
    <p:extLst>
      <p:ext uri="{BB962C8B-B14F-4D97-AF65-F5344CB8AC3E}">
        <p14:creationId xmlns:p14="http://schemas.microsoft.com/office/powerpoint/2010/main" val="250535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A25E-B9F8-12D4-13C4-31EDAB1B0C82}"/>
              </a:ext>
            </a:extLst>
          </p:cNvPr>
          <p:cNvSpPr>
            <a:spLocks noGrp="1"/>
          </p:cNvSpPr>
          <p:nvPr>
            <p:ph type="title"/>
          </p:nvPr>
        </p:nvSpPr>
        <p:spPr>
          <a:xfrm>
            <a:off x="838200" y="124178"/>
            <a:ext cx="10515600" cy="556859"/>
          </a:xfrm>
        </p:spPr>
        <p:txBody>
          <a:bodyPr>
            <a:normAutofit/>
          </a:bodyPr>
          <a:lstStyle/>
          <a:p>
            <a:pPr algn="ctr"/>
            <a:r>
              <a:rPr lang="en-US" sz="3200" b="1" dirty="0">
                <a:latin typeface="Times New Roman" panose="02020603050405020304" pitchFamily="18" charset="0"/>
                <a:cs typeface="Times New Roman" panose="02020603050405020304" pitchFamily="18" charset="0"/>
              </a:rPr>
              <a:t>SFTP Billing</a:t>
            </a:r>
          </a:p>
        </p:txBody>
      </p:sp>
      <p:sp>
        <p:nvSpPr>
          <p:cNvPr id="3" name="Content Placeholder 2">
            <a:extLst>
              <a:ext uri="{FF2B5EF4-FFF2-40B4-BE49-F238E27FC236}">
                <a16:creationId xmlns:a16="http://schemas.microsoft.com/office/drawing/2014/main" id="{4C3888D1-8BB3-7B7E-CCF2-C971C0C46872}"/>
              </a:ext>
            </a:extLst>
          </p:cNvPr>
          <p:cNvSpPr>
            <a:spLocks noGrp="1"/>
          </p:cNvSpPr>
          <p:nvPr>
            <p:ph idx="1"/>
          </p:nvPr>
        </p:nvSpPr>
        <p:spPr>
          <a:xfrm>
            <a:off x="838200" y="767644"/>
            <a:ext cx="10515600" cy="5798256"/>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For data upload and download: At $0.04/GB,  monthly charge for data uploads and downloads is: $0.04 * 200 GB * 30 days (uploads) + $0.04 * 100 GB * 30 days (downloads) = $240 + $120 = $360.</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AWS Transfer Family has predictable, usage-based pricing. You pay only for the protocols enabled on your endpoint(s) in addition to the amount of data (gigabytes) uploaded and downloaded over SFTP/FTPS/FTP, or the number of messages sent and received over AS2, or the amount of data processed using AWS Transfer Family Workflows.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2AEC1BFF-A866-529A-2933-DC50D9344EF0}"/>
              </a:ext>
            </a:extLst>
          </p:cNvPr>
          <p:cNvGraphicFramePr>
            <a:graphicFrameLocks noGrp="1"/>
          </p:cNvGraphicFramePr>
          <p:nvPr>
            <p:extLst>
              <p:ext uri="{D42A27DB-BD31-4B8C-83A1-F6EECF244321}">
                <p14:modId xmlns:p14="http://schemas.microsoft.com/office/powerpoint/2010/main" val="3913664532"/>
              </p:ext>
            </p:extLst>
          </p:nvPr>
        </p:nvGraphicFramePr>
        <p:xfrm>
          <a:off x="838200" y="2489201"/>
          <a:ext cx="10377668" cy="1781899"/>
        </p:xfrm>
        <a:graphic>
          <a:graphicData uri="http://schemas.openxmlformats.org/drawingml/2006/table">
            <a:tbl>
              <a:tblPr/>
              <a:tblGrid>
                <a:gridCol w="6347913">
                  <a:extLst>
                    <a:ext uri="{9D8B030D-6E8A-4147-A177-3AD203B41FA5}">
                      <a16:colId xmlns:a16="http://schemas.microsoft.com/office/drawing/2014/main" val="1975796632"/>
                    </a:ext>
                  </a:extLst>
                </a:gridCol>
                <a:gridCol w="4029755">
                  <a:extLst>
                    <a:ext uri="{9D8B030D-6E8A-4147-A177-3AD203B41FA5}">
                      <a16:colId xmlns:a16="http://schemas.microsoft.com/office/drawing/2014/main" val="2057259874"/>
                    </a:ext>
                  </a:extLst>
                </a:gridCol>
              </a:tblGrid>
              <a:tr h="561121">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88708" marR="88708" marT="138606" marB="73923" anchor="ctr">
                    <a:lnL>
                      <a:noFill/>
                    </a:lnL>
                    <a:lnR>
                      <a:noFill/>
                    </a:lnR>
                    <a:lnT>
                      <a:noFill/>
                    </a:lnT>
                    <a:lnB w="9525" cap="flat" cmpd="sng" algn="ctr">
                      <a:solidFill>
                        <a:srgbClr val="D5DBDB"/>
                      </a:solidFill>
                      <a:prstDash val="solid"/>
                      <a:round/>
                      <a:headEnd type="none" w="med" len="med"/>
                      <a:tailEnd type="none" w="med" len="med"/>
                    </a:lnB>
                    <a:solidFill>
                      <a:srgbClr val="FAFAFA"/>
                    </a:solidFill>
                  </a:tcPr>
                </a:tc>
                <a:tc>
                  <a:txBody>
                    <a:bodyPr/>
                    <a:lstStyle/>
                    <a:p>
                      <a:endParaRPr lang="en-US" sz="1700" dirty="0">
                        <a:latin typeface="Times New Roman" panose="02020603050405020304" pitchFamily="18" charset="0"/>
                        <a:cs typeface="Times New Roman" panose="02020603050405020304" pitchFamily="18" charset="0"/>
                      </a:endParaRPr>
                    </a:p>
                  </a:txBody>
                  <a:tcPr marL="88708" marR="88708" marT="44354" marB="44354">
                    <a:lnL>
                      <a:noFill/>
                    </a:lnL>
                  </a:tcPr>
                </a:tc>
                <a:extLst>
                  <a:ext uri="{0D108BD9-81ED-4DB2-BD59-A6C34878D82A}">
                    <a16:rowId xmlns:a16="http://schemas.microsoft.com/office/drawing/2014/main" val="1898849593"/>
                  </a:ext>
                </a:extLst>
              </a:tr>
              <a:tr h="312493">
                <a:tc>
                  <a:txBody>
                    <a:bodyPr/>
                    <a:lstStyle/>
                    <a:p>
                      <a:pPr algn="l"/>
                      <a:r>
                        <a:rPr lang="en-US" sz="1700" dirty="0">
                          <a:effectLst/>
                          <a:latin typeface="Times New Roman" panose="02020603050405020304" pitchFamily="18" charset="0"/>
                          <a:cs typeface="Times New Roman" panose="02020603050405020304" pitchFamily="18" charset="0"/>
                        </a:rPr>
                        <a:t>Time each protocol is enabled</a:t>
                      </a:r>
                    </a:p>
                  </a:txBody>
                  <a:tcPr marL="73923" marR="73923" marT="73923" marB="73923" anchor="ctr">
                    <a:lnL>
                      <a:noFill/>
                    </a:lnL>
                    <a:lnR>
                      <a:noFill/>
                    </a:lnR>
                    <a:lnT w="9525" cap="flat" cmpd="sng" algn="ctr">
                      <a:solidFill>
                        <a:srgbClr val="D5DBDB"/>
                      </a:solidFill>
                      <a:prstDash val="solid"/>
                      <a:round/>
                      <a:headEnd type="none" w="med" len="med"/>
                      <a:tailEnd type="none" w="med" len="med"/>
                    </a:lnT>
                    <a:lnB>
                      <a:noFill/>
                    </a:lnB>
                    <a:solidFill>
                      <a:srgbClr val="FAFAFA"/>
                    </a:solidFill>
                  </a:tcPr>
                </a:tc>
                <a:tc>
                  <a:txBody>
                    <a:bodyPr/>
                    <a:lstStyle/>
                    <a:p>
                      <a:pPr algn="ctr"/>
                      <a:r>
                        <a:rPr lang="it-IT" sz="1700" dirty="0">
                          <a:effectLst/>
                          <a:latin typeface="Times New Roman" panose="02020603050405020304" pitchFamily="18" charset="0"/>
                          <a:cs typeface="Times New Roman" panose="02020603050405020304" pitchFamily="18" charset="0"/>
                        </a:rPr>
                        <a:t>$0.30 per hour per protocol</a:t>
                      </a:r>
                    </a:p>
                  </a:txBody>
                  <a:tcPr marL="73923" marR="73923" marT="73923" marB="73923" anchor="ctr">
                    <a:lnL>
                      <a:noFill/>
                    </a:lnL>
                    <a:lnR>
                      <a:noFill/>
                    </a:lnR>
                    <a:lnB>
                      <a:noFill/>
                    </a:lnB>
                    <a:solidFill>
                      <a:srgbClr val="FAFAFA"/>
                    </a:solidFill>
                  </a:tcPr>
                </a:tc>
                <a:extLst>
                  <a:ext uri="{0D108BD9-81ED-4DB2-BD59-A6C34878D82A}">
                    <a16:rowId xmlns:a16="http://schemas.microsoft.com/office/drawing/2014/main" val="980340418"/>
                  </a:ext>
                </a:extLst>
              </a:tr>
              <a:tr h="312493">
                <a:tc>
                  <a:txBody>
                    <a:bodyPr/>
                    <a:lstStyle/>
                    <a:p>
                      <a:pPr algn="l"/>
                      <a:r>
                        <a:rPr lang="en-US" sz="1700" dirty="0">
                          <a:effectLst/>
                          <a:latin typeface="Times New Roman" panose="02020603050405020304" pitchFamily="18" charset="0"/>
                          <a:cs typeface="Times New Roman" panose="02020603050405020304" pitchFamily="18" charset="0"/>
                        </a:rPr>
                        <a:t>Data uploads</a:t>
                      </a:r>
                    </a:p>
                  </a:txBody>
                  <a:tcPr marL="73923" marR="73923" marT="73923" marB="73923" anchor="ctr">
                    <a:lnL>
                      <a:noFill/>
                    </a:lnL>
                    <a:lnR>
                      <a:noFill/>
                    </a:lnR>
                    <a:lnT>
                      <a:noFill/>
                    </a:lnT>
                    <a:lnB>
                      <a:noFill/>
                    </a:lnB>
                    <a:solidFill>
                      <a:srgbClr val="F7F7F7"/>
                    </a:solidFill>
                  </a:tcPr>
                </a:tc>
                <a:tc>
                  <a:txBody>
                    <a:bodyPr/>
                    <a:lstStyle/>
                    <a:p>
                      <a:pPr algn="ctr"/>
                      <a:r>
                        <a:rPr lang="en-US" sz="1700" dirty="0">
                          <a:effectLst/>
                          <a:latin typeface="Times New Roman" panose="02020603050405020304" pitchFamily="18" charset="0"/>
                          <a:cs typeface="Times New Roman" panose="02020603050405020304" pitchFamily="18" charset="0"/>
                        </a:rPr>
                        <a:t>$0.04 per gigabyte (GB) transferred</a:t>
                      </a:r>
                    </a:p>
                  </a:txBody>
                  <a:tcPr marL="73923" marR="73923" marT="73923" marB="73923" anchor="ctr">
                    <a:lnL>
                      <a:noFill/>
                    </a:lnL>
                    <a:lnR>
                      <a:noFill/>
                    </a:lnR>
                    <a:lnT>
                      <a:noFill/>
                    </a:lnT>
                    <a:lnB>
                      <a:noFill/>
                    </a:lnB>
                    <a:solidFill>
                      <a:srgbClr val="F7F7F7"/>
                    </a:solidFill>
                  </a:tcPr>
                </a:tc>
                <a:extLst>
                  <a:ext uri="{0D108BD9-81ED-4DB2-BD59-A6C34878D82A}">
                    <a16:rowId xmlns:a16="http://schemas.microsoft.com/office/drawing/2014/main" val="2900662283"/>
                  </a:ext>
                </a:extLst>
              </a:tr>
              <a:tr h="312493">
                <a:tc>
                  <a:txBody>
                    <a:bodyPr/>
                    <a:lstStyle/>
                    <a:p>
                      <a:pPr algn="l"/>
                      <a:r>
                        <a:rPr lang="en-US" sz="1700" dirty="0">
                          <a:effectLst/>
                          <a:latin typeface="Times New Roman" panose="02020603050405020304" pitchFamily="18" charset="0"/>
                          <a:cs typeface="Times New Roman" panose="02020603050405020304" pitchFamily="18" charset="0"/>
                        </a:rPr>
                        <a:t>Data downloads</a:t>
                      </a:r>
                    </a:p>
                  </a:txBody>
                  <a:tcPr marL="73923" marR="73923" marT="73923" marB="73923" anchor="ctr">
                    <a:lnL>
                      <a:noFill/>
                    </a:lnL>
                    <a:lnR>
                      <a:noFill/>
                    </a:lnR>
                    <a:lnT>
                      <a:noFill/>
                    </a:lnT>
                    <a:lnB>
                      <a:noFill/>
                    </a:lnB>
                    <a:solidFill>
                      <a:srgbClr val="FAFAFA"/>
                    </a:solidFill>
                  </a:tcPr>
                </a:tc>
                <a:tc>
                  <a:txBody>
                    <a:bodyPr/>
                    <a:lstStyle/>
                    <a:p>
                      <a:pPr algn="ctr"/>
                      <a:r>
                        <a:rPr lang="en-US" sz="1700" dirty="0">
                          <a:effectLst/>
                          <a:latin typeface="Times New Roman" panose="02020603050405020304" pitchFamily="18" charset="0"/>
                          <a:cs typeface="Times New Roman" panose="02020603050405020304" pitchFamily="18" charset="0"/>
                        </a:rPr>
                        <a:t>$0.04 per gigabyte (GB) transferred</a:t>
                      </a:r>
                    </a:p>
                  </a:txBody>
                  <a:tcPr marL="73923" marR="73923" marT="73923" marB="73923" anchor="ctr">
                    <a:lnL>
                      <a:noFill/>
                    </a:lnL>
                    <a:lnR>
                      <a:noFill/>
                    </a:lnR>
                    <a:lnT>
                      <a:noFill/>
                    </a:lnT>
                    <a:lnB>
                      <a:noFill/>
                    </a:lnB>
                    <a:solidFill>
                      <a:srgbClr val="FAFAFA"/>
                    </a:solidFill>
                  </a:tcPr>
                </a:tc>
                <a:extLst>
                  <a:ext uri="{0D108BD9-81ED-4DB2-BD59-A6C34878D82A}">
                    <a16:rowId xmlns:a16="http://schemas.microsoft.com/office/drawing/2014/main" val="1666404930"/>
                  </a:ext>
                </a:extLst>
              </a:tr>
            </a:tbl>
          </a:graphicData>
        </a:graphic>
      </p:graphicFrame>
    </p:spTree>
    <p:extLst>
      <p:ext uri="{BB962C8B-B14F-4D97-AF65-F5344CB8AC3E}">
        <p14:creationId xmlns:p14="http://schemas.microsoft.com/office/powerpoint/2010/main" val="995013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A25E-B9F8-12D4-13C4-31EDAB1B0C82}"/>
              </a:ext>
            </a:extLst>
          </p:cNvPr>
          <p:cNvSpPr>
            <a:spLocks noGrp="1"/>
          </p:cNvSpPr>
          <p:nvPr>
            <p:ph type="title"/>
          </p:nvPr>
        </p:nvSpPr>
        <p:spPr>
          <a:xfrm>
            <a:off x="838200" y="124178"/>
            <a:ext cx="10515600" cy="556859"/>
          </a:xfrm>
        </p:spPr>
        <p:txBody>
          <a:bodyPr>
            <a:normAutofit/>
          </a:bodyPr>
          <a:lstStyle/>
          <a:p>
            <a:pPr algn="ctr"/>
            <a:r>
              <a:rPr lang="en-US" sz="3200" b="1" dirty="0">
                <a:latin typeface="Times New Roman" panose="02020603050405020304" pitchFamily="18" charset="0"/>
                <a:cs typeface="Times New Roman" panose="02020603050405020304" pitchFamily="18" charset="0"/>
              </a:rPr>
              <a:t>SFTP Billing</a:t>
            </a:r>
          </a:p>
        </p:txBody>
      </p:sp>
      <p:sp>
        <p:nvSpPr>
          <p:cNvPr id="3" name="Content Placeholder 2">
            <a:extLst>
              <a:ext uri="{FF2B5EF4-FFF2-40B4-BE49-F238E27FC236}">
                <a16:creationId xmlns:a16="http://schemas.microsoft.com/office/drawing/2014/main" id="{4C3888D1-8BB3-7B7E-CCF2-C971C0C46872}"/>
              </a:ext>
            </a:extLst>
          </p:cNvPr>
          <p:cNvSpPr>
            <a:spLocks noGrp="1"/>
          </p:cNvSpPr>
          <p:nvPr>
            <p:ph idx="1"/>
          </p:nvPr>
        </p:nvSpPr>
        <p:spPr>
          <a:xfrm>
            <a:off x="838200" y="835377"/>
            <a:ext cx="10515600" cy="5409319"/>
          </a:xfrm>
        </p:spPr>
        <p:txBody>
          <a:bodyPr>
            <a:normAutofit/>
          </a:bodyPr>
          <a:lstStyle/>
          <a:p>
            <a:pPr algn="l"/>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endParaRPr lang="en-US" sz="2400" dirty="0">
              <a:solidFill>
                <a:srgbClr val="333333"/>
              </a:solidFill>
              <a:latin typeface="Times New Roman" panose="02020603050405020304" pitchFamily="18" charset="0"/>
              <a:cs typeface="Times New Roman" panose="02020603050405020304" pitchFamily="18" charset="0"/>
            </a:endParaRPr>
          </a:p>
          <a:p>
            <a:pPr algn="l"/>
            <a:r>
              <a:rPr lang="en-US" sz="2400" b="0" i="0" dirty="0">
                <a:solidFill>
                  <a:srgbClr val="333333"/>
                </a:solidFill>
                <a:effectLst/>
                <a:latin typeface="Times New Roman" panose="02020603050405020304" pitchFamily="18" charset="0"/>
                <a:cs typeface="Times New Roman" panose="02020603050405020304" pitchFamily="18" charset="0"/>
              </a:rPr>
              <a:t>When using SFTP connectors to connect to remote SFTP servers, you pay for the number of connector calls and the amount of data sent or retrieved.</a:t>
            </a:r>
          </a:p>
          <a:p>
            <a:pPr algn="l"/>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r>
              <a:rPr lang="en-US" sz="2400" b="0" i="0" dirty="0">
                <a:solidFill>
                  <a:srgbClr val="333333"/>
                </a:solidFill>
                <a:effectLst/>
                <a:latin typeface="Times New Roman" panose="02020603050405020304" pitchFamily="18" charset="0"/>
                <a:cs typeface="Times New Roman" panose="02020603050405020304" pitchFamily="18" charset="0"/>
              </a:rPr>
              <a:t>You can choose up to 3 Availability Zones (AZs) for Transfer Family servers. There is no additional cost associated with having multiple AZs for a server.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36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E120-F9BB-28F5-35D1-0D2CAF1AA92D}"/>
              </a:ext>
            </a:extLst>
          </p:cNvPr>
          <p:cNvSpPr>
            <a:spLocks noGrp="1"/>
          </p:cNvSpPr>
          <p:nvPr>
            <p:ph type="title"/>
          </p:nvPr>
        </p:nvSpPr>
        <p:spPr>
          <a:xfrm>
            <a:off x="838200" y="365125"/>
            <a:ext cx="10515600" cy="605719"/>
          </a:xfrm>
        </p:spPr>
        <p:txBody>
          <a:bodyPr>
            <a:normAutofit/>
          </a:bodyPr>
          <a:lstStyle/>
          <a:p>
            <a:pPr algn="ctr"/>
            <a:r>
              <a:rPr lang="en-US" sz="3200" b="1" dirty="0">
                <a:latin typeface="Times New Roman" panose="02020603050405020304" pitchFamily="18" charset="0"/>
                <a:cs typeface="Times New Roman" panose="02020603050405020304" pitchFamily="18" charset="0"/>
              </a:rPr>
              <a:t>SFTP Billing</a:t>
            </a:r>
            <a:endParaRPr lang="en-US" sz="3200" dirty="0"/>
          </a:p>
        </p:txBody>
      </p:sp>
      <p:sp>
        <p:nvSpPr>
          <p:cNvPr id="3" name="Content Placeholder 2">
            <a:extLst>
              <a:ext uri="{FF2B5EF4-FFF2-40B4-BE49-F238E27FC236}">
                <a16:creationId xmlns:a16="http://schemas.microsoft.com/office/drawing/2014/main" id="{E4985CD6-A0C6-363E-DC92-0A1BDBC92A46}"/>
              </a:ext>
            </a:extLst>
          </p:cNvPr>
          <p:cNvSpPr>
            <a:spLocks noGrp="1"/>
          </p:cNvSpPr>
          <p:nvPr>
            <p:ph idx="1"/>
          </p:nvPr>
        </p:nvSpPr>
        <p:spPr>
          <a:xfrm>
            <a:off x="838200" y="1241778"/>
            <a:ext cx="10515600" cy="5251097"/>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Transfer Charges</a:t>
            </a:r>
            <a:r>
              <a:rPr lang="en-US" sz="2400" dirty="0">
                <a:latin typeface="Times New Roman" panose="02020603050405020304" pitchFamily="18" charset="0"/>
                <a:cs typeface="Times New Roman" panose="02020603050405020304" pitchFamily="18" charset="0"/>
              </a:rPr>
              <a:t>: You'll be billed for the data transferred in and out of your SFTP server. This includes both uploading and downloading files. The cost varies based on the AWS region and the amount of data transferred.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Endpoint Hours</a:t>
            </a:r>
            <a:r>
              <a:rPr lang="en-US" sz="2400" dirty="0">
                <a:latin typeface="Times New Roman" panose="02020603050405020304" pitchFamily="18" charset="0"/>
                <a:cs typeface="Times New Roman" panose="02020603050405020304" pitchFamily="18" charset="0"/>
              </a:rPr>
              <a:t>: You're billed for the time your SFTP server endpoints are provisioned. This covers the server resources needed to manage SFTP connections, regardless of whether data is being transferred at that time.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Pay-as-you-go pricing for data transferred</a:t>
            </a:r>
            <a:r>
              <a:rPr lang="en-US" sz="2400" dirty="0">
                <a:latin typeface="Times New Roman" panose="02020603050405020304" pitchFamily="18" charset="0"/>
                <a:cs typeface="Times New Roman" panose="02020603050405020304" pitchFamily="18" charset="0"/>
              </a:rPr>
              <a:t>: This includes the data transferred in (data uploaded to your SFTP server) and the data transferred out (data downloaded from your SFTP server). The cost varies depending on the AWS region you're using.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8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3E55-2569-88B2-E27C-D43FD892274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AMAZON FILE TRANSFER</a:t>
            </a:r>
            <a:endParaRPr lang="en-US" sz="3200" dirty="0"/>
          </a:p>
        </p:txBody>
      </p:sp>
      <p:sp>
        <p:nvSpPr>
          <p:cNvPr id="3" name="Content Placeholder 2">
            <a:extLst>
              <a:ext uri="{FF2B5EF4-FFF2-40B4-BE49-F238E27FC236}">
                <a16:creationId xmlns:a16="http://schemas.microsoft.com/office/drawing/2014/main" id="{ED8A9FA6-1A6E-18B8-A7A4-E160E97B3613}"/>
              </a:ext>
            </a:extLst>
          </p:cNvPr>
          <p:cNvSpPr>
            <a:spLocks noGrp="1"/>
          </p:cNvSpPr>
          <p:nvPr>
            <p:ph idx="1"/>
          </p:nvPr>
        </p:nvSpPr>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File transfer protocols are used in data exchange workflows across different industries such as financial services, healthcare, advertising, and retail, among others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enables you to create SFTP servers in the </a:t>
            </a:r>
            <a:r>
              <a:rPr lang="en-US" sz="2400" dirty="0" err="1">
                <a:latin typeface="Times New Roman" panose="02020603050405020304" pitchFamily="18" charset="0"/>
                <a:cs typeface="Times New Roman" panose="02020603050405020304" pitchFamily="18" charset="0"/>
              </a:rPr>
              <a:t>cloud,which</a:t>
            </a:r>
            <a:r>
              <a:rPr lang="en-US" sz="2400" dirty="0">
                <a:latin typeface="Times New Roman" panose="02020603050405020304" pitchFamily="18" charset="0"/>
                <a:cs typeface="Times New Roman" panose="02020603050405020304" pitchFamily="18" charset="0"/>
              </a:rPr>
              <a:t> can be used to securely transfer files to and from Amazon buckets and EFS file system among other AWS supported AWS services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11400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0B065CE-AE96-0DF5-64F0-03AE2A608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176427"/>
            <a:ext cx="10706100" cy="5029200"/>
          </a:xfrm>
          <a:prstGeom prst="rect">
            <a:avLst/>
          </a:prstGeom>
        </p:spPr>
      </p:pic>
      <p:sp>
        <p:nvSpPr>
          <p:cNvPr id="4" name="TextBox 3">
            <a:extLst>
              <a:ext uri="{FF2B5EF4-FFF2-40B4-BE49-F238E27FC236}">
                <a16:creationId xmlns:a16="http://schemas.microsoft.com/office/drawing/2014/main" id="{D5EBF428-85DF-1F7A-2F46-98C95DA33317}"/>
              </a:ext>
            </a:extLst>
          </p:cNvPr>
          <p:cNvSpPr txBox="1"/>
          <p:nvPr/>
        </p:nvSpPr>
        <p:spPr>
          <a:xfrm>
            <a:off x="3813313" y="374362"/>
            <a:ext cx="375285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5336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0D2F-DE69-430C-301D-E4F1C55195A9}"/>
              </a:ext>
            </a:extLst>
          </p:cNvPr>
          <p:cNvSpPr>
            <a:spLocks noGrp="1"/>
          </p:cNvSpPr>
          <p:nvPr>
            <p:ph type="title"/>
          </p:nvPr>
        </p:nvSpPr>
        <p:spPr>
          <a:xfrm>
            <a:off x="838200" y="365125"/>
            <a:ext cx="10515600" cy="562527"/>
          </a:xfrm>
        </p:spPr>
        <p:txBody>
          <a:bodyPr>
            <a:normAutofit/>
          </a:bodyPr>
          <a:lstStyle/>
          <a:p>
            <a:pPr algn="ctr"/>
            <a:r>
              <a:rPr lang="en-US" sz="3200" b="1" dirty="0">
                <a:latin typeface="Times New Roman" panose="02020603050405020304" pitchFamily="18" charset="0"/>
                <a:cs typeface="Times New Roman" panose="02020603050405020304" pitchFamily="18" charset="0"/>
              </a:rPr>
              <a:t>AMAZON FILE TRANSFER</a:t>
            </a:r>
            <a:endParaRPr lang="en-US" sz="3200" dirty="0"/>
          </a:p>
        </p:txBody>
      </p:sp>
      <p:sp>
        <p:nvSpPr>
          <p:cNvPr id="3" name="Content Placeholder 2">
            <a:extLst>
              <a:ext uri="{FF2B5EF4-FFF2-40B4-BE49-F238E27FC236}">
                <a16:creationId xmlns:a16="http://schemas.microsoft.com/office/drawing/2014/main" id="{EC4A766D-3E90-B151-37E3-2F092FC04EDC}"/>
              </a:ext>
            </a:extLst>
          </p:cNvPr>
          <p:cNvSpPr>
            <a:spLocks noGrp="1"/>
          </p:cNvSpPr>
          <p:nvPr>
            <p:ph idx="1"/>
          </p:nvPr>
        </p:nvSpPr>
        <p:spPr>
          <a:xfrm>
            <a:off x="838200" y="927652"/>
            <a:ext cx="10515600" cy="5791200"/>
          </a:xfrm>
        </p:spPr>
        <p:txBody>
          <a:bodyPr>
            <a:normAutofit fontScale="25000" lnSpcReduction="20000"/>
          </a:bodyPr>
          <a:lstStyle/>
          <a:p>
            <a:endParaRPr lang="en-US" sz="9600" dirty="0"/>
          </a:p>
          <a:p>
            <a:pPr marL="0" indent="0">
              <a:buNone/>
            </a:pPr>
            <a:r>
              <a:rPr lang="en-US" sz="11200" b="1" dirty="0">
                <a:latin typeface="Times New Roman" panose="02020603050405020304" pitchFamily="18" charset="0"/>
                <a:cs typeface="Times New Roman" panose="02020603050405020304" pitchFamily="18" charset="0"/>
              </a:rPr>
              <a:t>Benefits:</a:t>
            </a:r>
          </a:p>
          <a:p>
            <a:pPr marL="0" indent="0">
              <a:buNone/>
            </a:pPr>
            <a:r>
              <a:rPr lang="en-US" sz="9600" dirty="0">
                <a:latin typeface="Times New Roman" panose="02020603050405020304" pitchFamily="18" charset="0"/>
                <a:cs typeface="Times New Roman" panose="02020603050405020304" pitchFamily="18" charset="0"/>
              </a:rPr>
              <a:t>	</a:t>
            </a:r>
          </a:p>
          <a:p>
            <a:pPr marL="0" indent="0">
              <a:buNone/>
            </a:pPr>
            <a:r>
              <a:rPr lang="en-US" sz="9600" dirty="0">
                <a:latin typeface="Times New Roman" panose="02020603050405020304" pitchFamily="18" charset="0"/>
                <a:cs typeface="Times New Roman" panose="02020603050405020304" pitchFamily="18" charset="0"/>
              </a:rPr>
              <a:t>	</a:t>
            </a:r>
            <a:r>
              <a:rPr lang="en-US" sz="10400" dirty="0">
                <a:latin typeface="Times New Roman" panose="02020603050405020304" pitchFamily="18" charset="0"/>
                <a:cs typeface="Times New Roman" panose="02020603050405020304" pitchFamily="18" charset="0"/>
              </a:rPr>
              <a:t>1. </a:t>
            </a:r>
            <a:r>
              <a:rPr lang="en-US" sz="10400" b="1" dirty="0">
                <a:latin typeface="Times New Roman" panose="02020603050405020304" pitchFamily="18" charset="0"/>
                <a:cs typeface="Times New Roman" panose="02020603050405020304" pitchFamily="18" charset="0"/>
              </a:rPr>
              <a:t>Security</a:t>
            </a:r>
            <a:r>
              <a:rPr lang="en-US" sz="10400" dirty="0">
                <a:latin typeface="Times New Roman" panose="02020603050405020304" pitchFamily="18" charset="0"/>
                <a:cs typeface="Times New Roman" panose="02020603050405020304" pitchFamily="18" charset="0"/>
              </a:rPr>
              <a:t>: It uses the Secure Shell (SSH) protocol to encrypt data during transmission, ensuring the confidentiality and integrity of your files.</a:t>
            </a:r>
          </a:p>
          <a:p>
            <a:pPr marL="0" indent="0">
              <a:buNone/>
            </a:pPr>
            <a:r>
              <a:rPr lang="en-US" sz="10400" dirty="0">
                <a:latin typeface="Times New Roman" panose="02020603050405020304" pitchFamily="18" charset="0"/>
                <a:cs typeface="Times New Roman" panose="02020603050405020304" pitchFamily="18" charset="0"/>
              </a:rPr>
              <a:t>	</a:t>
            </a:r>
          </a:p>
          <a:p>
            <a:pPr marL="0" indent="0">
              <a:buNone/>
            </a:pPr>
            <a:r>
              <a:rPr lang="en-US" sz="10400" dirty="0">
                <a:latin typeface="Times New Roman" panose="02020603050405020304" pitchFamily="18" charset="0"/>
                <a:cs typeface="Times New Roman" panose="02020603050405020304" pitchFamily="18" charset="0"/>
              </a:rPr>
              <a:t>	2. </a:t>
            </a:r>
            <a:r>
              <a:rPr lang="en-US" sz="10400" b="1" dirty="0">
                <a:latin typeface="Times New Roman" panose="02020603050405020304" pitchFamily="18" charset="0"/>
                <a:cs typeface="Times New Roman" panose="02020603050405020304" pitchFamily="18" charset="0"/>
              </a:rPr>
              <a:t>Managed Service</a:t>
            </a:r>
            <a:r>
              <a:rPr lang="en-US" sz="10400" dirty="0">
                <a:latin typeface="Times New Roman" panose="02020603050405020304" pitchFamily="18" charset="0"/>
                <a:cs typeface="Times New Roman" panose="02020603050405020304" pitchFamily="18" charset="0"/>
              </a:rPr>
              <a:t>: AWS takes care of the underlying infrastructure, reducing the operational overhead of managing your SFTP servers.</a:t>
            </a:r>
          </a:p>
          <a:p>
            <a:pPr marL="0" indent="0">
              <a:buNone/>
            </a:pPr>
            <a:r>
              <a:rPr lang="en-US" sz="10400" dirty="0">
                <a:latin typeface="Times New Roman" panose="02020603050405020304" pitchFamily="18" charset="0"/>
                <a:cs typeface="Times New Roman" panose="02020603050405020304" pitchFamily="18" charset="0"/>
              </a:rPr>
              <a:t>	</a:t>
            </a:r>
          </a:p>
          <a:p>
            <a:pPr marL="0" indent="0">
              <a:buNone/>
            </a:pPr>
            <a:r>
              <a:rPr lang="en-US" sz="10400" dirty="0">
                <a:latin typeface="Times New Roman" panose="02020603050405020304" pitchFamily="18" charset="0"/>
                <a:cs typeface="Times New Roman" panose="02020603050405020304" pitchFamily="18" charset="0"/>
              </a:rPr>
              <a:t>	3. </a:t>
            </a:r>
            <a:r>
              <a:rPr lang="en-US" sz="10400" b="1" dirty="0">
                <a:latin typeface="Times New Roman" panose="02020603050405020304" pitchFamily="18" charset="0"/>
                <a:cs typeface="Times New Roman" panose="02020603050405020304" pitchFamily="18" charset="0"/>
              </a:rPr>
              <a:t>Scalability</a:t>
            </a:r>
            <a:r>
              <a:rPr lang="en-US" sz="10400" dirty="0">
                <a:latin typeface="Times New Roman" panose="02020603050405020304" pitchFamily="18" charset="0"/>
                <a:cs typeface="Times New Roman" panose="02020603050405020304" pitchFamily="18" charset="0"/>
              </a:rPr>
              <a:t>: You can easily scale your SFTP server resources up or down based on your needs, without worrying about hardware constraints.</a:t>
            </a:r>
          </a:p>
          <a:p>
            <a:pPr marL="0" indent="0">
              <a:buNone/>
            </a:pPr>
            <a:r>
              <a:rPr lang="en-US" sz="10400" dirty="0">
                <a:latin typeface="Times New Roman" panose="02020603050405020304" pitchFamily="18" charset="0"/>
                <a:cs typeface="Times New Roman" panose="02020603050405020304" pitchFamily="18" charset="0"/>
              </a:rPr>
              <a:t> 	</a:t>
            </a:r>
          </a:p>
          <a:p>
            <a:pPr marL="0" indent="0">
              <a:buNone/>
            </a:pPr>
            <a:r>
              <a:rPr lang="en-US" sz="96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13902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0D2F-DE69-430C-301D-E4F1C55195A9}"/>
              </a:ext>
            </a:extLst>
          </p:cNvPr>
          <p:cNvSpPr>
            <a:spLocks noGrp="1"/>
          </p:cNvSpPr>
          <p:nvPr>
            <p:ph type="title"/>
          </p:nvPr>
        </p:nvSpPr>
        <p:spPr>
          <a:xfrm>
            <a:off x="838200" y="365125"/>
            <a:ext cx="10515600" cy="562527"/>
          </a:xfrm>
        </p:spPr>
        <p:txBody>
          <a:bodyPr>
            <a:normAutofit/>
          </a:bodyPr>
          <a:lstStyle/>
          <a:p>
            <a:pPr algn="ctr"/>
            <a:r>
              <a:rPr lang="en-US" sz="3200" b="1" dirty="0">
                <a:latin typeface="Times New Roman" panose="02020603050405020304" pitchFamily="18" charset="0"/>
                <a:cs typeface="Times New Roman" panose="02020603050405020304" pitchFamily="18" charset="0"/>
              </a:rPr>
              <a:t>AMAZON FILE TRANSFER</a:t>
            </a:r>
            <a:endParaRPr lang="en-US" sz="3200" dirty="0"/>
          </a:p>
        </p:txBody>
      </p:sp>
      <p:sp>
        <p:nvSpPr>
          <p:cNvPr id="3" name="Content Placeholder 2">
            <a:extLst>
              <a:ext uri="{FF2B5EF4-FFF2-40B4-BE49-F238E27FC236}">
                <a16:creationId xmlns:a16="http://schemas.microsoft.com/office/drawing/2014/main" id="{EC4A766D-3E90-B151-37E3-2F092FC04EDC}"/>
              </a:ext>
            </a:extLst>
          </p:cNvPr>
          <p:cNvSpPr>
            <a:spLocks noGrp="1"/>
          </p:cNvSpPr>
          <p:nvPr>
            <p:ph idx="1"/>
          </p:nvPr>
        </p:nvSpPr>
        <p:spPr>
          <a:xfrm>
            <a:off x="838200" y="1285461"/>
            <a:ext cx="10515600" cy="543339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Benefits:</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4.</a:t>
            </a:r>
            <a:r>
              <a:rPr lang="en-US" sz="2600" b="1" dirty="0">
                <a:latin typeface="Times New Roman" panose="02020603050405020304" pitchFamily="18" charset="0"/>
                <a:cs typeface="Times New Roman" panose="02020603050405020304" pitchFamily="18" charset="0"/>
              </a:rPr>
              <a:t> Integration</a:t>
            </a:r>
            <a:r>
              <a:rPr lang="en-US" sz="2600" dirty="0">
                <a:latin typeface="Times New Roman" panose="02020603050405020304" pitchFamily="18" charset="0"/>
                <a:cs typeface="Times New Roman" panose="02020603050405020304" pitchFamily="18" charset="0"/>
              </a:rPr>
              <a:t>: Amazon SFTP can be integrated with other AWS services like Amazon S3, Amazon EFS, and AWS Lambda, making it a versatile solution for file transfers within the AWS ecosystem.</a:t>
            </a:r>
          </a:p>
          <a:p>
            <a:pPr marL="0" indent="0">
              <a:buNone/>
            </a:pP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5. </a:t>
            </a:r>
            <a:r>
              <a:rPr lang="en-US" sz="2600" b="1" dirty="0">
                <a:latin typeface="Times New Roman" panose="02020603050405020304" pitchFamily="18" charset="0"/>
                <a:cs typeface="Times New Roman" panose="02020603050405020304" pitchFamily="18" charset="0"/>
              </a:rPr>
              <a:t>Logging and Monitoring</a:t>
            </a:r>
            <a:r>
              <a:rPr lang="en-US" sz="2600" dirty="0">
                <a:latin typeface="Times New Roman" panose="02020603050405020304" pitchFamily="18" charset="0"/>
                <a:cs typeface="Times New Roman" panose="02020603050405020304" pitchFamily="18" charset="0"/>
              </a:rPr>
              <a:t>: It provides detailed logging and monitoring capabilities, allowing you to track file transfer activities.</a:t>
            </a:r>
          </a:p>
          <a:p>
            <a:endParaRPr lang="en-US" dirty="0"/>
          </a:p>
        </p:txBody>
      </p:sp>
    </p:spTree>
    <p:extLst>
      <p:ext uri="{BB962C8B-B14F-4D97-AF65-F5344CB8AC3E}">
        <p14:creationId xmlns:p14="http://schemas.microsoft.com/office/powerpoint/2010/main" val="30653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C89-6F73-DE6E-E87E-834C095F7319}"/>
              </a:ext>
            </a:extLst>
          </p:cNvPr>
          <p:cNvSpPr>
            <a:spLocks noGrp="1"/>
          </p:cNvSpPr>
          <p:nvPr>
            <p:ph type="title"/>
          </p:nvPr>
        </p:nvSpPr>
        <p:spPr>
          <a:xfrm>
            <a:off x="838200" y="127001"/>
            <a:ext cx="10515600" cy="660399"/>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an SFTP server</a:t>
            </a:r>
          </a:p>
        </p:txBody>
      </p:sp>
      <p:sp>
        <p:nvSpPr>
          <p:cNvPr id="3" name="Content Placeholder 2">
            <a:extLst>
              <a:ext uri="{FF2B5EF4-FFF2-40B4-BE49-F238E27FC236}">
                <a16:creationId xmlns:a16="http://schemas.microsoft.com/office/drawing/2014/main" id="{0052C17C-5F8A-8B11-D20C-242959320054}"/>
              </a:ext>
            </a:extLst>
          </p:cNvPr>
          <p:cNvSpPr>
            <a:spLocks noGrp="1"/>
          </p:cNvSpPr>
          <p:nvPr>
            <p:ph idx="1"/>
          </p:nvPr>
        </p:nvSpPr>
        <p:spPr>
          <a:xfrm>
            <a:off x="838200" y="787400"/>
            <a:ext cx="10693400" cy="5816600"/>
          </a:xfrm>
        </p:spPr>
        <p:txBody>
          <a:bodyPr>
            <a:normAutofit fontScale="70000" lnSpcReduction="20000"/>
          </a:bodyPr>
          <a:lstStyle/>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1. Search for SFTP on the search bar. </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1EF888E-F107-3E73-C62C-2AAB16CE82E3}"/>
              </a:ext>
            </a:extLst>
          </p:cNvPr>
          <p:cNvPicPr>
            <a:picLocks noChangeAspect="1"/>
          </p:cNvPicPr>
          <p:nvPr/>
        </p:nvPicPr>
        <p:blipFill>
          <a:blip r:embed="rId2"/>
          <a:stretch>
            <a:fillRect/>
          </a:stretch>
        </p:blipFill>
        <p:spPr>
          <a:xfrm>
            <a:off x="838200" y="1630017"/>
            <a:ext cx="9608344" cy="4757530"/>
          </a:xfrm>
          <a:prstGeom prst="rect">
            <a:avLst/>
          </a:prstGeom>
        </p:spPr>
      </p:pic>
    </p:spTree>
    <p:extLst>
      <p:ext uri="{BB962C8B-B14F-4D97-AF65-F5344CB8AC3E}">
        <p14:creationId xmlns:p14="http://schemas.microsoft.com/office/powerpoint/2010/main" val="184939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2B4F-48C2-477A-2580-5C0CD8B75A04}"/>
              </a:ext>
            </a:extLst>
          </p:cNvPr>
          <p:cNvSpPr>
            <a:spLocks noGrp="1"/>
          </p:cNvSpPr>
          <p:nvPr>
            <p:ph type="title"/>
          </p:nvPr>
        </p:nvSpPr>
        <p:spPr>
          <a:xfrm>
            <a:off x="838200" y="365126"/>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 SFTP server</a:t>
            </a:r>
            <a:endParaRPr lang="en-US" sz="3200" dirty="0"/>
          </a:p>
        </p:txBody>
      </p:sp>
      <p:sp>
        <p:nvSpPr>
          <p:cNvPr id="3" name="Content Placeholder 2">
            <a:extLst>
              <a:ext uri="{FF2B5EF4-FFF2-40B4-BE49-F238E27FC236}">
                <a16:creationId xmlns:a16="http://schemas.microsoft.com/office/drawing/2014/main" id="{C38BB5AF-6568-0D6D-18A6-64F3D27F8D12}"/>
              </a:ext>
            </a:extLst>
          </p:cNvPr>
          <p:cNvSpPr>
            <a:spLocks noGrp="1"/>
          </p:cNvSpPr>
          <p:nvPr>
            <p:ph idx="1"/>
          </p:nvPr>
        </p:nvSpPr>
        <p:spPr>
          <a:xfrm>
            <a:off x="788503" y="1338470"/>
            <a:ext cx="10873409" cy="551953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Click on AWS Transfer Family. You should see the AWS Transfer Family dashboard</a:t>
            </a:r>
          </a:p>
          <a:p>
            <a:endParaRPr lang="en-US" dirty="0"/>
          </a:p>
        </p:txBody>
      </p:sp>
      <p:pic>
        <p:nvPicPr>
          <p:cNvPr id="5" name="Picture 2">
            <a:extLst>
              <a:ext uri="{FF2B5EF4-FFF2-40B4-BE49-F238E27FC236}">
                <a16:creationId xmlns:a16="http://schemas.microsoft.com/office/drawing/2014/main" id="{F82A1918-0B3C-BE8D-20D6-C1B6179D6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396" y="2136251"/>
            <a:ext cx="8598213" cy="435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63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2B4F-48C2-477A-2580-5C0CD8B75A04}"/>
              </a:ext>
            </a:extLst>
          </p:cNvPr>
          <p:cNvSpPr>
            <a:spLocks noGrp="1"/>
          </p:cNvSpPr>
          <p:nvPr>
            <p:ph type="title"/>
          </p:nvPr>
        </p:nvSpPr>
        <p:spPr>
          <a:xfrm>
            <a:off x="838200" y="365125"/>
            <a:ext cx="10515600" cy="667761"/>
          </a:xfrm>
        </p:spPr>
        <p:txBody>
          <a:bodyPr>
            <a:normAutofit/>
          </a:bodyPr>
          <a:lstStyle/>
          <a:p>
            <a:pPr algn="ctr"/>
            <a:r>
              <a:rPr lang="en-US" sz="3200" b="1" dirty="0">
                <a:latin typeface="Times New Roman" panose="02020603050405020304" pitchFamily="18" charset="0"/>
                <a:cs typeface="Times New Roman" panose="02020603050405020304" pitchFamily="18" charset="0"/>
              </a:rPr>
              <a:t>Steps to create a SFTP server</a:t>
            </a:r>
            <a:endParaRPr lang="en-US" sz="3200" dirty="0"/>
          </a:p>
        </p:txBody>
      </p:sp>
      <p:sp>
        <p:nvSpPr>
          <p:cNvPr id="3" name="Content Placeholder 2">
            <a:extLst>
              <a:ext uri="{FF2B5EF4-FFF2-40B4-BE49-F238E27FC236}">
                <a16:creationId xmlns:a16="http://schemas.microsoft.com/office/drawing/2014/main" id="{C38BB5AF-6568-0D6D-18A6-64F3D27F8D12}"/>
              </a:ext>
            </a:extLst>
          </p:cNvPr>
          <p:cNvSpPr>
            <a:spLocks noGrp="1"/>
          </p:cNvSpPr>
          <p:nvPr>
            <p:ph idx="1"/>
          </p:nvPr>
        </p:nvSpPr>
        <p:spPr>
          <a:xfrm>
            <a:off x="838200" y="1179443"/>
            <a:ext cx="10323444" cy="5408677"/>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3. Click on the Create server button. You will be asked to choose the protocols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endParaRPr lang="en-US" dirty="0"/>
          </a:p>
        </p:txBody>
      </p:sp>
      <p:pic>
        <p:nvPicPr>
          <p:cNvPr id="4" name="Picture 2">
            <a:extLst>
              <a:ext uri="{FF2B5EF4-FFF2-40B4-BE49-F238E27FC236}">
                <a16:creationId xmlns:a16="http://schemas.microsoft.com/office/drawing/2014/main" id="{B666F1D9-1A61-434A-A7C7-466A65298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908" y="2120823"/>
            <a:ext cx="8064256" cy="406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87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E865C5004EB14D848DD712F16D2970" ma:contentTypeVersion="11" ma:contentTypeDescription="Create a new document." ma:contentTypeScope="" ma:versionID="1318f3468da159dc0d2757023be20c4f">
  <xsd:schema xmlns:xsd="http://www.w3.org/2001/XMLSchema" xmlns:xs="http://www.w3.org/2001/XMLSchema" xmlns:p="http://schemas.microsoft.com/office/2006/metadata/properties" xmlns:ns3="b199514f-8858-4745-8e88-a3342cf1a823" xmlns:ns4="18f27c4a-121f-4196-9a3b-326be51527d8" targetNamespace="http://schemas.microsoft.com/office/2006/metadata/properties" ma:root="true" ma:fieldsID="90a10f014a40c1065887bd703f49a26b" ns3:_="" ns4:_="">
    <xsd:import namespace="b199514f-8858-4745-8e88-a3342cf1a823"/>
    <xsd:import namespace="18f27c4a-121f-4196-9a3b-326be51527d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99514f-8858-4745-8e88-a3342cf1a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f27c4a-121f-4196-9a3b-326be51527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199514f-8858-4745-8e88-a3342cf1a823" xsi:nil="true"/>
  </documentManagement>
</p:properties>
</file>

<file path=customXml/itemProps1.xml><?xml version="1.0" encoding="utf-8"?>
<ds:datastoreItem xmlns:ds="http://schemas.openxmlformats.org/officeDocument/2006/customXml" ds:itemID="{5D40D128-258C-443C-BBD1-91FE06AF5E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99514f-8858-4745-8e88-a3342cf1a823"/>
    <ds:schemaRef ds:uri="18f27c4a-121f-4196-9a3b-326be51527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0435F4-5132-47B4-82AC-0AB220F3A69E}">
  <ds:schemaRefs>
    <ds:schemaRef ds:uri="http://schemas.microsoft.com/sharepoint/v3/contenttype/forms"/>
  </ds:schemaRefs>
</ds:datastoreItem>
</file>

<file path=customXml/itemProps3.xml><?xml version="1.0" encoding="utf-8"?>
<ds:datastoreItem xmlns:ds="http://schemas.openxmlformats.org/officeDocument/2006/customXml" ds:itemID="{9662B5CD-CB71-4C92-8383-D1DAC5DD0782}">
  <ds:schemaRefs>
    <ds:schemaRef ds:uri="http://purl.org/dc/terms/"/>
    <ds:schemaRef ds:uri="b199514f-8858-4745-8e88-a3342cf1a823"/>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18f27c4a-121f-4196-9a3b-326be51527d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2428</TotalTime>
  <Words>1145</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AMAZON FILE TRANSFER</vt:lpstr>
      <vt:lpstr> Secure Shell File Transfer Protocol(SFTP)</vt:lpstr>
      <vt:lpstr>AMAZON FILE TRANSFER</vt:lpstr>
      <vt:lpstr>PowerPoint Presentation</vt:lpstr>
      <vt:lpstr>AMAZON FILE TRANSFER</vt:lpstr>
      <vt:lpstr>AMAZON FILE TRANSFER</vt:lpstr>
      <vt:lpstr>Steps to create an SFTP server</vt:lpstr>
      <vt:lpstr>Steps to create a SFTP server</vt:lpstr>
      <vt:lpstr>Steps to create a SFTP server</vt:lpstr>
      <vt:lpstr>Steps to create a SFTP server</vt:lpstr>
      <vt:lpstr>Steps to create a SFTP server</vt:lpstr>
      <vt:lpstr>Steps to create a SFTP server</vt:lpstr>
      <vt:lpstr>Steps to create a SFTP server</vt:lpstr>
      <vt:lpstr>Steps to create a SFTP server</vt:lpstr>
      <vt:lpstr>Steps to create an SFTP server</vt:lpstr>
      <vt:lpstr>Steps to create an SFTP server</vt:lpstr>
      <vt:lpstr>Steps to create an SFTP server</vt:lpstr>
      <vt:lpstr>Steps to create an SFTP server</vt:lpstr>
      <vt:lpstr>Steps to create an SFTP server</vt:lpstr>
      <vt:lpstr>Steps to create a SFTP server</vt:lpstr>
      <vt:lpstr>Use cases</vt:lpstr>
      <vt:lpstr>SFTP Billing</vt:lpstr>
      <vt:lpstr>SFTP Billing</vt:lpstr>
      <vt:lpstr>SFTP Billing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Secure Shell File Transfer Protocal</dc:title>
  <dc:creator>K Jenifer</dc:creator>
  <cp:lastModifiedBy>K Jenifer</cp:lastModifiedBy>
  <cp:revision>120</cp:revision>
  <dcterms:created xsi:type="dcterms:W3CDTF">2023-08-21T06:40:39Z</dcterms:created>
  <dcterms:modified xsi:type="dcterms:W3CDTF">2024-02-09T11:36:27Z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0x01010020E865C5004EB14D848DD712F16D2970</vt:lpwstr>
  </property>
</Properties>
</file>