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6"/>
  </p:notesMasterIdLst>
  <p:handoutMasterIdLst>
    <p:handoutMasterId r:id="rId57"/>
  </p:handoutMasterIdLst>
  <p:sldIdLst>
    <p:sldId id="326" r:id="rId2"/>
    <p:sldId id="481" r:id="rId3"/>
    <p:sldId id="482" r:id="rId4"/>
    <p:sldId id="483" r:id="rId5"/>
    <p:sldId id="484" r:id="rId6"/>
    <p:sldId id="485" r:id="rId7"/>
    <p:sldId id="480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7" r:id="rId38"/>
    <p:sldId id="516" r:id="rId39"/>
    <p:sldId id="515" r:id="rId40"/>
    <p:sldId id="518" r:id="rId41"/>
    <p:sldId id="51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325" r:id="rId5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8/js_parse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chap8/js_get_elem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hap8/j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8. </a:t>
            </a:r>
          </a:p>
          <a:p>
            <a:pPr algn="ctr"/>
            <a:r>
              <a:rPr lang="ko-KR" altLang="en-US" sz="4000" dirty="0" smtClean="0">
                <a:latin typeface="Century Schoolbook" panose="02040604050505020304" pitchFamily="18" charset="0"/>
              </a:rPr>
              <a:t>자바 스크립트 기초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내부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762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&lt;title&gt;My First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Javascript</a:t>
            </a:r>
            <a:r>
              <a:rPr lang="en-US" altLang="ko-KR" sz="1600" kern="0" dirty="0">
                <a:solidFill>
                  <a:srgbClr val="000000"/>
                </a:solidFill>
              </a:rPr>
              <a:t> &lt;/title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("Hello World!");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</a:rPr>
              <a:t>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20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외부 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myscript.js</a:t>
            </a:r>
            <a:r>
              <a:rPr lang="en-US" altLang="ko-KR" sz="1600" kern="0" dirty="0">
                <a:solidFill>
                  <a:srgbClr val="000000"/>
                </a:solidFill>
              </a:rPr>
              <a:t>"&gt;&lt;/script&gt;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66750" y="3152776"/>
            <a:ext cx="8212138" cy="43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("Hello World!");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50" y="2834759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myscript.js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7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인라인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&lt;button type="button"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="alert('</a:t>
            </a:r>
            <a:r>
              <a:rPr lang="ko-KR" altLang="en-US" sz="1600" kern="0" dirty="0">
                <a:solidFill>
                  <a:srgbClr val="000000"/>
                </a:solidFill>
              </a:rPr>
              <a:t>반갑습니다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.')"&gt;</a:t>
            </a:r>
            <a:r>
              <a:rPr lang="ko-KR" altLang="en-US" sz="1600" kern="0" dirty="0">
                <a:solidFill>
                  <a:srgbClr val="000000"/>
                </a:solidFill>
              </a:rPr>
              <a:t>버튼을 누르세요</a:t>
            </a:r>
            <a:r>
              <a:rPr lang="en-US" altLang="ko-KR" sz="1600" kern="0" dirty="0">
                <a:solidFill>
                  <a:srgbClr val="000000"/>
                </a:solidFill>
              </a:rPr>
              <a:t>!&lt;/button&gt;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895725"/>
            <a:ext cx="24574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3505200"/>
            <a:ext cx="17335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381250" y="4029048"/>
            <a:ext cx="1171575" cy="609627"/>
          </a:xfrm>
          <a:custGeom>
            <a:avLst/>
            <a:gdLst>
              <a:gd name="connsiteX0" fmla="*/ 0 w 1171575"/>
              <a:gd name="connsiteY0" fmla="*/ 609627 h 609627"/>
              <a:gd name="connsiteX1" fmla="*/ 57150 w 1171575"/>
              <a:gd name="connsiteY1" fmla="*/ 523902 h 609627"/>
              <a:gd name="connsiteX2" fmla="*/ 123825 w 1171575"/>
              <a:gd name="connsiteY2" fmla="*/ 457227 h 609627"/>
              <a:gd name="connsiteX3" fmla="*/ 209550 w 1171575"/>
              <a:gd name="connsiteY3" fmla="*/ 361977 h 609627"/>
              <a:gd name="connsiteX4" fmla="*/ 238125 w 1171575"/>
              <a:gd name="connsiteY4" fmla="*/ 323877 h 609627"/>
              <a:gd name="connsiteX5" fmla="*/ 323850 w 1171575"/>
              <a:gd name="connsiteY5" fmla="*/ 257202 h 609627"/>
              <a:gd name="connsiteX6" fmla="*/ 361950 w 1171575"/>
              <a:gd name="connsiteY6" fmla="*/ 228627 h 609627"/>
              <a:gd name="connsiteX7" fmla="*/ 390525 w 1171575"/>
              <a:gd name="connsiteY7" fmla="*/ 209577 h 609627"/>
              <a:gd name="connsiteX8" fmla="*/ 466725 w 1171575"/>
              <a:gd name="connsiteY8" fmla="*/ 161952 h 609627"/>
              <a:gd name="connsiteX9" fmla="*/ 542925 w 1171575"/>
              <a:gd name="connsiteY9" fmla="*/ 114327 h 609627"/>
              <a:gd name="connsiteX10" fmla="*/ 590550 w 1171575"/>
              <a:gd name="connsiteY10" fmla="*/ 85752 h 609627"/>
              <a:gd name="connsiteX11" fmla="*/ 619125 w 1171575"/>
              <a:gd name="connsiteY11" fmla="*/ 66702 h 609627"/>
              <a:gd name="connsiteX12" fmla="*/ 657225 w 1171575"/>
              <a:gd name="connsiteY12" fmla="*/ 57177 h 609627"/>
              <a:gd name="connsiteX13" fmla="*/ 695325 w 1171575"/>
              <a:gd name="connsiteY13" fmla="*/ 38127 h 609627"/>
              <a:gd name="connsiteX14" fmla="*/ 752475 w 1171575"/>
              <a:gd name="connsiteY14" fmla="*/ 19077 h 609627"/>
              <a:gd name="connsiteX15" fmla="*/ 781050 w 1171575"/>
              <a:gd name="connsiteY15" fmla="*/ 9552 h 609627"/>
              <a:gd name="connsiteX16" fmla="*/ 1171575 w 1171575"/>
              <a:gd name="connsiteY16" fmla="*/ 27 h 6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1575" h="609627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</a:t>
            </a:r>
            <a:r>
              <a:rPr lang="ko-KR" altLang="en-US" dirty="0"/>
              <a:t> 문장</a:t>
            </a:r>
            <a:r>
              <a:rPr lang="en-US" altLang="ko-KR" dirty="0"/>
              <a:t>(statement)</a:t>
            </a:r>
            <a:r>
              <a:rPr lang="ko-KR" altLang="en-US" dirty="0"/>
              <a:t>들은 웹 브라우저에게 </a:t>
            </a:r>
            <a:r>
              <a:rPr lang="ko-KR" altLang="en-US" dirty="0" smtClean="0"/>
              <a:t>내리는 명령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257425"/>
            <a:ext cx="8353425" cy="15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30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r>
              <a:rPr lang="ko-KR" altLang="en-US" dirty="0"/>
              <a:t>는 데이터를 저장하는 </a:t>
            </a:r>
            <a:r>
              <a:rPr lang="ko-KR" altLang="en-US" dirty="0" smtClean="0"/>
              <a:t>상자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키워드를 사용하여서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633663"/>
            <a:ext cx="7820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431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x = "Hello World!";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alert(x);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0241" name="_x255492200" descr="EMB00001afc69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43" y="3305175"/>
            <a:ext cx="531444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25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수치형</a:t>
            </a:r>
            <a:r>
              <a:rPr lang="en-US" altLang="ko-KR" dirty="0"/>
              <a:t>(number)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문자열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/>
            <a:r>
              <a:rPr lang="ko-KR" altLang="en-US" dirty="0" err="1"/>
              <a:t>부울형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 err="1"/>
              <a:t>객체형</a:t>
            </a:r>
            <a:r>
              <a:rPr lang="en-US" altLang="ko-KR" dirty="0"/>
              <a:t>(object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/>
            <a:r>
              <a:rPr lang="en-US" altLang="ko-KR" dirty="0" smtClean="0"/>
              <a:t>undefined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70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 = 100;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 = "</a:t>
            </a:r>
            <a:r>
              <a:rPr lang="ko-KR" altLang="en-US" sz="1600" kern="0" dirty="0">
                <a:solidFill>
                  <a:srgbClr val="000000"/>
                </a:solidFill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</a:rPr>
              <a:t>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54438"/>
            <a:ext cx="3424796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87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 = "Hello World";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t = "How are you" + " today?";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(t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s.toUpperCase</a:t>
            </a:r>
            <a:r>
              <a:rPr lang="en-US" altLang="ko-KR" sz="1600" kern="0" dirty="0">
                <a:solidFill>
                  <a:srgbClr val="000000"/>
                </a:solidFill>
              </a:rPr>
              <a:t>()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3313" name="_x255492840" descr="EMB00001afc69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94" y="4067175"/>
            <a:ext cx="3517106" cy="15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07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s-ES" altLang="ko-KR" dirty="0"/>
              <a:t>var myCar = { model: "bmz", color: "red", hp: 100 </a:t>
            </a:r>
            <a:r>
              <a:rPr lang="es-ES" altLang="ko-KR" dirty="0" smtClean="0"/>
              <a:t>};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myCar.model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myCar.color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myCar.hp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endParaRPr lang="es-E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7" name="_x255493640" descr="EMB00001afc69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4613546"/>
            <a:ext cx="1795462" cy="11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255493160" descr="EMB00001afc69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7" y="4461933"/>
            <a:ext cx="2332037" cy="14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18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동적인 </a:t>
            </a:r>
            <a:r>
              <a:rPr lang="ko-KR" altLang="en-US" dirty="0"/>
              <a:t>웹 페이지를 작성하기 위하여 </a:t>
            </a:r>
            <a:r>
              <a:rPr lang="ko-KR" altLang="en-US" dirty="0" smtClean="0"/>
              <a:t>사용되는 언어</a:t>
            </a:r>
            <a:endParaRPr lang="en-US" altLang="ko-KR" dirty="0" smtClean="0"/>
          </a:p>
          <a:p>
            <a:r>
              <a:rPr lang="ko-KR" altLang="en-US" dirty="0" smtClean="0"/>
              <a:t>웹의 </a:t>
            </a:r>
            <a:r>
              <a:rPr lang="ko-KR" altLang="en-US" dirty="0"/>
              <a:t>표준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/>
              <a:t>웹브라우저들은</a:t>
            </a:r>
            <a:r>
              <a:rPr lang="ko-KR" altLang="en-US" dirty="0"/>
              <a:t> </a:t>
            </a:r>
            <a:r>
              <a:rPr lang="ko-KR" altLang="en-US" dirty="0" err="1"/>
              <a:t>자바스크립트를</a:t>
            </a:r>
            <a:r>
              <a:rPr lang="ko-KR" altLang="en-US" dirty="0"/>
              <a:t>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33713"/>
            <a:ext cx="5719763" cy="279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313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281113"/>
            <a:ext cx="8220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021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prompt()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190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age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나이를 입력하세요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만나이로</a:t>
            </a:r>
            <a:r>
              <a:rPr lang="ko-KR" altLang="en-US" sz="1600" kern="0" dirty="0">
                <a:solidFill>
                  <a:srgbClr val="000000"/>
                </a:solidFill>
              </a:rPr>
              <a:t> 입력합니다</a:t>
            </a:r>
            <a:r>
              <a:rPr lang="en-US" altLang="ko-KR" sz="1600" kern="0" dirty="0">
                <a:solidFill>
                  <a:srgbClr val="000000"/>
                </a:solidFill>
              </a:rPr>
              <a:t>.");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75" y="2876550"/>
            <a:ext cx="53688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40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62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x, y;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input;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input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정수를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>
                <a:solidFill>
                  <a:srgbClr val="000000"/>
                </a:solidFill>
              </a:rPr>
              <a:t>정수로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x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(input);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input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정수를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>
                <a:solidFill>
                  <a:srgbClr val="000000"/>
                </a:solidFill>
              </a:rPr>
              <a:t>정수로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y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(input);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(x + y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7411" name="_x253992296" descr="EMB00001afc69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92" y="4018756"/>
            <a:ext cx="4500298" cy="12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7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867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&lt;title&gt;Calculator&lt;/title&gt;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function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calc</a:t>
            </a:r>
            <a:r>
              <a:rPr lang="en-US" altLang="ko-KR" sz="1600" kern="0" dirty="0">
                <a:solidFill>
                  <a:srgbClr val="000000"/>
                </a:solidFill>
              </a:rPr>
              <a:t>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("x").value;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y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("y").value;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sum;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sum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(x) +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(y);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("sum").value = sum;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86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덧셈 계산기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myform</a:t>
            </a:r>
            <a:r>
              <a:rPr lang="en-US" altLang="ko-KR" sz="1600" kern="0" dirty="0">
                <a:solidFill>
                  <a:srgbClr val="000000"/>
                </a:solidFill>
              </a:rPr>
              <a:t>" action="..." method="POST"&gt;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첫번째</a:t>
            </a:r>
            <a:r>
              <a:rPr lang="ko-KR" altLang="en-US" sz="1600" kern="0" dirty="0">
                <a:solidFill>
                  <a:srgbClr val="000000"/>
                </a:solidFill>
              </a:rPr>
              <a:t> 정수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id="x"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두번째</a:t>
            </a:r>
            <a:r>
              <a:rPr lang="ko-KR" altLang="en-US" sz="1600" kern="0" dirty="0">
                <a:solidFill>
                  <a:srgbClr val="000000"/>
                </a:solidFill>
              </a:rPr>
              <a:t> 정수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id="y"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합계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id="sum"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계산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calc</a:t>
            </a:r>
            <a:r>
              <a:rPr lang="en-US" altLang="ko-KR" sz="1600" kern="0" dirty="0">
                <a:solidFill>
                  <a:srgbClr val="000000"/>
                </a:solidFill>
              </a:rPr>
              <a:t>();"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9" y="4280316"/>
            <a:ext cx="3648075" cy="20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0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HTML </a:t>
            </a:r>
            <a:r>
              <a:rPr lang="ko-KR" altLang="en-US" dirty="0"/>
              <a:t>요소에 접근하기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 id="test"&gt;This is a heading.&lt;/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function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func</a:t>
            </a:r>
            <a:r>
              <a:rPr lang="en-US" altLang="ko-KR" sz="1600" kern="0" dirty="0">
                <a:solidFill>
                  <a:srgbClr val="000000"/>
                </a:solidFill>
              </a:rPr>
              <a:t>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("test");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e.style.color</a:t>
            </a:r>
            <a:r>
              <a:rPr lang="en-US" altLang="ko-KR" sz="1600" kern="0" dirty="0">
                <a:solidFill>
                  <a:srgbClr val="000000"/>
                </a:solidFill>
              </a:rPr>
              <a:t> = "red";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&lt;button type="button"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func</a:t>
            </a:r>
            <a:r>
              <a:rPr lang="en-US" altLang="ko-KR" sz="1600" kern="0" dirty="0">
                <a:solidFill>
                  <a:srgbClr val="000000"/>
                </a:solidFill>
              </a:rPr>
              <a:t>()"&gt;</a:t>
            </a:r>
            <a:r>
              <a:rPr lang="ko-KR" altLang="en-US" sz="1600" kern="0" dirty="0">
                <a:solidFill>
                  <a:srgbClr val="000000"/>
                </a:solidFill>
              </a:rPr>
              <a:t>클릭하세요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!&lt;/button&gt;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4482514"/>
            <a:ext cx="3497263" cy="1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97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04938"/>
            <a:ext cx="65627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12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if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if</a:t>
            </a:r>
            <a:r>
              <a:rPr lang="en-US" altLang="ko-KR" dirty="0"/>
              <a:t>...else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147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3981452"/>
            <a:ext cx="8212138" cy="119062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if (time&lt;12)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{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	greeting="Good Morning!";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28688"/>
            <a:ext cx="4767263" cy="301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4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if (time&lt;12)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Morning!";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Afternoon!";</a:t>
            </a:r>
          </a:p>
          <a:p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0513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기술의 핵심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19225"/>
            <a:ext cx="57912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876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연속적인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time = new Date().</a:t>
            </a:r>
            <a:r>
              <a:rPr lang="en-US" altLang="ko-KR" sz="1600" kern="0" dirty="0" err="1">
                <a:solidFill>
                  <a:srgbClr val="000000"/>
                </a:solidFill>
              </a:rPr>
              <a:t>getHours</a:t>
            </a:r>
            <a:r>
              <a:rPr lang="en-US" altLang="ko-KR" sz="1600" kern="0" dirty="0">
                <a:solidFill>
                  <a:srgbClr val="000000"/>
                </a:solidFill>
              </a:rPr>
              <a:t>();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if (time &lt; 12) {		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12</a:t>
            </a:r>
            <a:r>
              <a:rPr lang="ko-KR" altLang="en-US" sz="1600" kern="0" dirty="0" smtClean="0">
                <a:solidFill>
                  <a:srgbClr val="000000"/>
                </a:solidFill>
              </a:rPr>
              <a:t>시 이전이면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msg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= "Good Morning";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else if (time &lt; 18) {			// </a:t>
            </a:r>
            <a:r>
              <a:rPr lang="ko-KR" altLang="en-US" sz="1600" kern="0" dirty="0">
                <a:solidFill>
                  <a:srgbClr val="000000"/>
                </a:solidFill>
              </a:rPr>
              <a:t>오후 </a:t>
            </a:r>
            <a:r>
              <a:rPr lang="en-US" altLang="ko-KR" sz="1600" kern="0" dirty="0">
                <a:solidFill>
                  <a:srgbClr val="000000"/>
                </a:solidFill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</a:rPr>
              <a:t>시 이전이면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"Good Afternoon";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else {						// </a:t>
            </a:r>
            <a:r>
              <a:rPr lang="ko-KR" altLang="en-US" sz="1600" kern="0" dirty="0">
                <a:solidFill>
                  <a:srgbClr val="000000"/>
                </a:solidFill>
              </a:rPr>
              <a:t>그렇지 않으면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</a:rPr>
              <a:t>오후 </a:t>
            </a:r>
            <a:r>
              <a:rPr lang="en-US" altLang="ko-KR" sz="1600" kern="0" dirty="0">
                <a:solidFill>
                  <a:srgbClr val="000000"/>
                </a:solidFill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</a:rPr>
              <a:t>시 이후이면</a:t>
            </a:r>
            <a:r>
              <a:rPr lang="en-US" altLang="ko-KR" sz="1600" kern="0" dirty="0">
                <a:solidFill>
                  <a:srgbClr val="000000"/>
                </a:solidFill>
              </a:rPr>
              <a:t>)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"Good evening";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alert(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4670425"/>
            <a:ext cx="1849438" cy="152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27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switch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grade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성적을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:", "A-F</a:t>
            </a:r>
            <a:r>
              <a:rPr lang="ko-KR" altLang="en-US" sz="1600" kern="0" dirty="0">
                <a:solidFill>
                  <a:srgbClr val="000000"/>
                </a:solidFill>
              </a:rPr>
              <a:t>사이의 문자로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switch (grade)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'A':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잘했어요</a:t>
            </a:r>
            <a:r>
              <a:rPr lang="en-US" altLang="ko-KR" sz="1600" kern="0" dirty="0">
                <a:solidFill>
                  <a:srgbClr val="000000"/>
                </a:solidFill>
              </a:rPr>
              <a:t>!");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'B':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좋은 점수군요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'C':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괜찮은 점수군요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'D':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좀더 노력하세요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'F': alert("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다음학기</a:t>
            </a:r>
            <a:r>
              <a:rPr lang="ko-KR" altLang="en-US" sz="1600" kern="0" dirty="0">
                <a:solidFill>
                  <a:srgbClr val="000000"/>
                </a:solidFill>
              </a:rPr>
              <a:t> 수강하세요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default: alert("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알수없는</a:t>
            </a:r>
            <a:r>
              <a:rPr lang="ko-KR" altLang="en-US" sz="1600" kern="0" dirty="0">
                <a:solidFill>
                  <a:srgbClr val="000000"/>
                </a:solidFill>
              </a:rPr>
              <a:t> 학점입니다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.")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16" y="4833056"/>
            <a:ext cx="4411389" cy="11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4833056"/>
            <a:ext cx="1592262" cy="16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88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숫자 게임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5429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 = 53;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정답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 = 0;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추측 횟수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function guess()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result = "";		// </a:t>
            </a:r>
            <a:r>
              <a:rPr lang="ko-KR" altLang="en-US" sz="1600" kern="0" dirty="0">
                <a:solidFill>
                  <a:srgbClr val="000000"/>
                </a:solidFill>
              </a:rPr>
              <a:t>결과 메시지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사용자가 입력한 값을 받아서 변수 </a:t>
            </a:r>
            <a:r>
              <a:rPr lang="en-US" altLang="ko-KR" sz="1600" kern="0" dirty="0">
                <a:solidFill>
                  <a:srgbClr val="000000"/>
                </a:solidFill>
              </a:rPr>
              <a:t>number</a:t>
            </a:r>
            <a:r>
              <a:rPr lang="ko-KR" altLang="en-US" sz="1600" kern="0" dirty="0">
                <a:solidFill>
                  <a:srgbClr val="000000"/>
                </a:solidFill>
              </a:rPr>
              <a:t>에 대입한다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number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("user").value);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++;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추측 횟수를 증가시킨다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if (number ==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)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성공입니다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else if (number &lt;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)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낮습니다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else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높습니다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("result").value = result;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("guesses").value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return true;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0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숫자 게임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3524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숫자 맞추기 게임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ko-KR" altLang="en-US" sz="1600" kern="0" dirty="0">
                <a:solidFill>
                  <a:srgbClr val="000000"/>
                </a:solidFill>
              </a:rPr>
              <a:t>이 게임은 컴퓨터가 생성한 숫자를 맞추는 게임입니다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</a:rPr>
              <a:t>숫자는 </a:t>
            </a:r>
            <a:r>
              <a:rPr lang="en-US" altLang="ko-KR" sz="1600" kern="0" dirty="0">
                <a:solidFill>
                  <a:srgbClr val="000000"/>
                </a:solidFill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</a:rPr>
              <a:t>부터 </a:t>
            </a:r>
            <a:r>
              <a:rPr lang="en-US" altLang="ko-KR" sz="1600" kern="0" dirty="0">
                <a:solidFill>
                  <a:srgbClr val="000000"/>
                </a:solidFill>
              </a:rPr>
              <a:t>100 </a:t>
            </a:r>
            <a:r>
              <a:rPr lang="ko-KR" altLang="en-US" sz="1600" kern="0" dirty="0">
                <a:solidFill>
                  <a:srgbClr val="000000"/>
                </a:solidFill>
              </a:rPr>
              <a:t>사이에 있습니다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숫자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id="user" size="5"&gt;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확인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="guess();"&gt;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추측횟수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id="guesses" size="5"&gt;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힌트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id="result" size="16"&gt;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6625" name="_x10038936" descr="EMB00001afc69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4781550"/>
            <a:ext cx="4410075" cy="20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67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처리 과정을 여러 번 되풀이하는 것</a:t>
            </a:r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295525"/>
            <a:ext cx="68008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843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while – </a:t>
            </a:r>
            <a:r>
              <a:rPr lang="ko-KR" altLang="en-US" dirty="0"/>
              <a:t>지정된 조건이 참이면 반복 실행한다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for – </a:t>
            </a:r>
            <a:r>
              <a:rPr lang="ko-KR" altLang="en-US" dirty="0" err="1"/>
              <a:t>정해진</a:t>
            </a:r>
            <a:r>
              <a:rPr lang="ko-KR" altLang="en-US" dirty="0"/>
              <a:t> 횟수 동안 코드를 반복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90713"/>
            <a:ext cx="82105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686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while (</a:t>
            </a:r>
            <a:r>
              <a:rPr lang="en-US" altLang="ko-KR" dirty="0" err="1"/>
              <a:t>i</a:t>
            </a:r>
            <a:r>
              <a:rPr lang="en-US" altLang="ko-KR" dirty="0"/>
              <a:t> &lt; 10)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44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9800"/>
            <a:ext cx="8305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720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65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90663"/>
            <a:ext cx="82772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86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</a:t>
            </a:r>
            <a:r>
              <a:rPr lang="ko-KR" altLang="en-US" dirty="0"/>
              <a:t>온도 변환기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&lt;table border="3"&gt;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섭씨온도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화씨온도</a:t>
            </a:r>
            <a:r>
              <a:rPr lang="en-US" altLang="ko-KR" dirty="0"/>
              <a:t>&lt;/td&gt;</a:t>
            </a:r>
          </a:p>
          <a:p>
            <a:endParaRPr lang="en-US" altLang="ko-KR" dirty="0"/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&lt;script&gt;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celsius</a:t>
            </a:r>
            <a:r>
              <a:rPr lang="en-US" altLang="ko-KR" dirty="0"/>
              <a:t> = 0; </a:t>
            </a:r>
            <a:r>
              <a:rPr lang="en-US" altLang="ko-KR" dirty="0" err="1"/>
              <a:t>celsius</a:t>
            </a:r>
            <a:r>
              <a:rPr lang="en-US" altLang="ko-KR" dirty="0"/>
              <a:t> &lt;= 10; </a:t>
            </a:r>
            <a:r>
              <a:rPr lang="en-US" altLang="ko-KR" dirty="0" err="1"/>
              <a:t>celsius</a:t>
            </a:r>
            <a:r>
              <a:rPr lang="en-US" altLang="ko-KR" dirty="0"/>
              <a:t> = </a:t>
            </a:r>
            <a:r>
              <a:rPr lang="en-US" altLang="ko-KR" dirty="0" err="1"/>
              <a:t>celsius</a:t>
            </a:r>
            <a:r>
              <a:rPr lang="en-US" altLang="ko-KR" dirty="0"/>
              <a:t> + 1)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&gt;&lt;td&gt;" + </a:t>
            </a:r>
            <a:r>
              <a:rPr lang="en-US" altLang="ko-KR" dirty="0" err="1"/>
              <a:t>celsius</a:t>
            </a:r>
            <a:r>
              <a:rPr lang="en-US" altLang="ko-KR" dirty="0"/>
              <a:t> + "&lt;/td&gt;&lt;td&gt;"</a:t>
            </a:r>
          </a:p>
          <a:p>
            <a:r>
              <a:rPr lang="en-US" altLang="ko-KR" dirty="0"/>
              <a:t>                + ((</a:t>
            </a:r>
            <a:r>
              <a:rPr lang="en-US" altLang="ko-KR" dirty="0" err="1"/>
              <a:t>celsius</a:t>
            </a:r>
            <a:r>
              <a:rPr lang="en-US" altLang="ko-KR" dirty="0"/>
              <a:t> * 9.0 / 5) + 32) + "&lt;/td&gt;&lt;/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&lt;/script&gt;</a:t>
            </a:r>
          </a:p>
          <a:p>
            <a:r>
              <a:rPr lang="en-US" altLang="ko-KR" dirty="0"/>
              <a:t>    &lt;/table&gt;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1745" name="_x10038936" descr="EMB00001afc69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7" y="1651000"/>
            <a:ext cx="2235659" cy="33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32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  <a:r>
              <a:rPr lang="ko-KR" altLang="en-US" dirty="0" err="1"/>
              <a:t>구구단표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("&lt;table border=2 width=50%");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&lt;= 9; </a:t>
            </a:r>
            <a:r>
              <a:rPr lang="en-US" altLang="ko-KR" dirty="0" err="1"/>
              <a:t>i</a:t>
            </a:r>
            <a:r>
              <a:rPr lang="en-US" altLang="ko-KR" dirty="0"/>
              <a:t>++) {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+ "&lt;/td&gt;");</a:t>
            </a:r>
          </a:p>
          <a:p>
            <a:endParaRPr lang="en-US" altLang="ko-KR" dirty="0"/>
          </a:p>
          <a:p>
            <a:r>
              <a:rPr lang="en-US" altLang="ko-KR" dirty="0"/>
              <a:t>        for (</a:t>
            </a:r>
            <a:r>
              <a:rPr lang="en-US" altLang="ko-KR" dirty="0" err="1"/>
              <a:t>var</a:t>
            </a:r>
            <a:r>
              <a:rPr lang="en-US" altLang="ko-KR" dirty="0"/>
              <a:t> j = 2; j &lt;= 9; j++) {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* j + "&lt;/td&gt;");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("&lt;/table&gt;");</a:t>
            </a:r>
          </a:p>
          <a:p>
            <a:endParaRPr lang="en-US" altLang="ko-KR" dirty="0"/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4817" name="_x10039016" descr="EMB00001afc69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1990725"/>
            <a:ext cx="2597150" cy="380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60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for/in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2124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myCar</a:t>
            </a:r>
            <a:r>
              <a:rPr lang="en-US" altLang="ko-KR" dirty="0"/>
              <a:t> = { make: "BMW", model: "</a:t>
            </a:r>
            <a:r>
              <a:rPr lang="en-US" altLang="ko-KR" dirty="0" err="1"/>
              <a:t>X5</a:t>
            </a:r>
            <a:r>
              <a:rPr lang="en-US" altLang="ko-KR" dirty="0"/>
              <a:t>", year: 2013 };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txt="";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x in </a:t>
            </a:r>
            <a:r>
              <a:rPr lang="en-US" altLang="ko-KR" dirty="0" err="1"/>
              <a:t>myCar</a:t>
            </a:r>
            <a:r>
              <a:rPr lang="en-US" altLang="ko-KR" dirty="0"/>
              <a:t>) {</a:t>
            </a:r>
          </a:p>
          <a:p>
            <a:endParaRPr lang="en-US" altLang="ko-KR" dirty="0"/>
          </a:p>
          <a:p>
            <a:r>
              <a:rPr lang="en-US" altLang="ko-KR" dirty="0"/>
              <a:t>                    txt += </a:t>
            </a:r>
            <a:r>
              <a:rPr lang="en-US" altLang="ko-KR" dirty="0" err="1"/>
              <a:t>myCar</a:t>
            </a:r>
            <a:r>
              <a:rPr lang="en-US" altLang="ko-KR" dirty="0"/>
              <a:t>[x] + " 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(txt);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5841" name="_x10038936" descr="EMB00001afc6a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4154488"/>
            <a:ext cx="3240251" cy="10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5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</a:t>
            </a:r>
            <a:r>
              <a:rPr lang="ko-KR" altLang="en-US" dirty="0"/>
              <a:t>값을 저장할 수 있는 </a:t>
            </a:r>
            <a:r>
              <a:rPr lang="ko-KR" altLang="en-US" dirty="0" smtClean="0"/>
              <a:t>공간이 필요할 때 배열을 사용한다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서로 관련된 데이터를 차례로 접근하여서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52309"/>
            <a:ext cx="5810250" cy="41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637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ko-KR" altLang="en-US" dirty="0" err="1"/>
              <a:t>리터럴로</a:t>
            </a:r>
            <a:r>
              <a:rPr lang="ko-KR" altLang="en-US" dirty="0"/>
              <a:t>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["apple", "banana", "peach</a:t>
            </a:r>
            <a:r>
              <a:rPr lang="en-US" altLang="ko-KR" dirty="0" smtClean="0"/>
              <a:t>"];</a:t>
            </a:r>
          </a:p>
          <a:p>
            <a:pPr marL="342900" lvl="2" indent="-342900">
              <a:buClr>
                <a:schemeClr val="folHlink"/>
              </a:buClr>
            </a:pPr>
            <a:endParaRPr lang="en-US" altLang="ko-KR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 smtClean="0"/>
              <a:t>Array </a:t>
            </a:r>
            <a:r>
              <a:rPr lang="ko-KR" altLang="en-US" dirty="0"/>
              <a:t>객체로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fruits=new Array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apple",“banana",“orange</a:t>
            </a:r>
            <a:r>
              <a:rPr lang="en-US" altLang="ko-KR" dirty="0"/>
              <a:t>“);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93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3781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fruits = new Array();</a:t>
            </a:r>
          </a:p>
          <a:p>
            <a:r>
              <a:rPr lang="en-US" altLang="ko-KR" dirty="0"/>
              <a:t>    fruits[0] = "Apple";</a:t>
            </a:r>
          </a:p>
          <a:p>
            <a:r>
              <a:rPr lang="en-US" altLang="ko-KR" dirty="0"/>
              <a:t>    fruits[1] = "Banana";</a:t>
            </a:r>
          </a:p>
          <a:p>
            <a:r>
              <a:rPr lang="en-US" altLang="ko-KR" dirty="0"/>
              <a:t>    fruits[2] = "Orange";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fruits.length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(fruits[</a:t>
            </a:r>
            <a:r>
              <a:rPr lang="en-US" altLang="ko-KR" dirty="0" err="1"/>
              <a:t>i</a:t>
            </a:r>
            <a:r>
              <a:rPr lang="en-US" altLang="ko-KR" dirty="0"/>
              <a:t>]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2" y="4876800"/>
            <a:ext cx="2814637" cy="15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27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</a:t>
            </a:r>
            <a:r>
              <a:rPr lang="ko-KR" altLang="en-US" dirty="0"/>
              <a:t>관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676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1&lt;input type="text" name="</a:t>
            </a:r>
            <a:r>
              <a:rPr lang="en-US" altLang="ko-KR" dirty="0" err="1"/>
              <a:t>a0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2&lt;input type="text" name="</a:t>
            </a:r>
            <a:r>
              <a:rPr lang="en-US" altLang="ko-KR" dirty="0" err="1"/>
              <a:t>a1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3&lt;input type="text" name="</a:t>
            </a:r>
            <a:r>
              <a:rPr lang="en-US" altLang="ko-KR" dirty="0" err="1"/>
              <a:t>a2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&lt;input type="button" value="</a:t>
            </a:r>
            <a:r>
              <a:rPr lang="ko-KR" altLang="en-US" dirty="0"/>
              <a:t>초기화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init</a:t>
            </a:r>
            <a:r>
              <a:rPr lang="en-US" altLang="ko-KR" dirty="0"/>
              <a:t>();"&gt;</a:t>
            </a:r>
          </a:p>
          <a:p>
            <a:r>
              <a:rPr lang="en-US" altLang="ko-KR" dirty="0"/>
              <a:t>    &lt;/form&gt;</a:t>
            </a:r>
          </a:p>
          <a:p>
            <a:endParaRPr lang="en-US" altLang="ko-KR" dirty="0"/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3;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document.myForm</a:t>
            </a:r>
            <a:r>
              <a:rPr lang="en-US" altLang="ko-KR" dirty="0"/>
              <a:t>["a" + </a:t>
            </a:r>
            <a:r>
              <a:rPr lang="en-US" altLang="ko-KR" dirty="0" err="1"/>
              <a:t>i</a:t>
            </a:r>
            <a:r>
              <a:rPr lang="en-US" altLang="ko-KR" dirty="0"/>
              <a:t>].value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8913" name="_x10038936" descr="EMB00001afc6a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406900"/>
            <a:ext cx="3261577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52950" y="1419225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연관배열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인덱스 대신에 문자열을 키로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이용하여 값을 저장하고 추출할 수 있음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8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입력을 받아서 특정한 작업을 수행하여서 결과를 반환하는 블랙 박스</a:t>
            </a:r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52650"/>
            <a:ext cx="66865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684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showDialog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alert("</a:t>
            </a:r>
            <a:r>
              <a:rPr lang="ko-KR" altLang="en-US" dirty="0"/>
              <a:t>안녕하세요</a:t>
            </a:r>
            <a:r>
              <a:rPr lang="en-US" altLang="ko-KR" dirty="0"/>
              <a:t>?");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showDialog</a:t>
            </a:r>
            <a:r>
              <a:rPr lang="en-US" altLang="ko-KR" dirty="0"/>
              <a:t>()"&gt;</a:t>
            </a:r>
            <a:r>
              <a:rPr lang="ko-KR" altLang="en-US" dirty="0" err="1"/>
              <a:t>대화상자오픈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5088749"/>
            <a:ext cx="2482000" cy="10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1" y="4820425"/>
            <a:ext cx="1442244" cy="13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28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2" y="4973563"/>
            <a:ext cx="3011938" cy="9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99" y="4729089"/>
            <a:ext cx="2157413" cy="13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인수와 매개 변수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greeting(name, position) {</a:t>
            </a:r>
          </a:p>
          <a:p>
            <a:r>
              <a:rPr lang="en-US" altLang="ko-KR" dirty="0"/>
              <a:t>            alert(name + " " + position + "</a:t>
            </a:r>
            <a:r>
              <a:rPr lang="ko-KR" altLang="en-US" dirty="0"/>
              <a:t>님을 환영합니다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="greeting('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부장</a:t>
            </a:r>
            <a:r>
              <a:rPr lang="en-US" altLang="ko-KR" dirty="0"/>
              <a:t>')"&gt;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85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넷스케이프의</a:t>
            </a:r>
            <a:r>
              <a:rPr lang="ko-KR" altLang="en-US" dirty="0" smtClean="0"/>
              <a:t> </a:t>
            </a:r>
            <a:r>
              <a:rPr lang="ko-KR" altLang="en-US" dirty="0" err="1"/>
              <a:t>브렌던</a:t>
            </a:r>
            <a:r>
              <a:rPr lang="ko-KR" altLang="en-US" dirty="0"/>
              <a:t> </a:t>
            </a:r>
            <a:r>
              <a:rPr lang="ko-KR" altLang="en-US" dirty="0" err="1"/>
              <a:t>아이크</a:t>
            </a:r>
            <a:r>
              <a:rPr lang="en-US" altLang="ko-KR" dirty="0"/>
              <a:t>(Brendan </a:t>
            </a:r>
            <a:r>
              <a:rPr lang="en-US" altLang="ko-KR" dirty="0" err="1"/>
              <a:t>Eich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처음에는 </a:t>
            </a:r>
            <a:r>
              <a:rPr lang="ko-KR" altLang="en-US" dirty="0" err="1"/>
              <a:t>라이브스크립트</a:t>
            </a:r>
            <a:r>
              <a:rPr lang="en-US" altLang="ko-KR" dirty="0"/>
              <a:t>(</a:t>
            </a:r>
            <a:r>
              <a:rPr lang="en-US" altLang="ko-KR" dirty="0" err="1"/>
              <a:t>LiveScript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최신 </a:t>
            </a:r>
            <a:r>
              <a:rPr lang="ko-KR" altLang="en-US" dirty="0"/>
              <a:t>버전은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  <a:r>
              <a:rPr lang="en-US" altLang="ko-KR" dirty="0" smtClean="0"/>
              <a:t>1.8.5</a:t>
            </a:r>
          </a:p>
          <a:p>
            <a:r>
              <a:rPr lang="en-US" altLang="ko-KR" dirty="0" err="1" smtClean="0"/>
              <a:t>ECMA</a:t>
            </a:r>
            <a:r>
              <a:rPr lang="en-US" altLang="ko-KR" dirty="0" smtClean="0"/>
              <a:t>(European </a:t>
            </a:r>
            <a:r>
              <a:rPr lang="en-US" altLang="ko-KR" dirty="0"/>
              <a:t>Computer Manufacturer’s Association)</a:t>
            </a:r>
            <a:r>
              <a:rPr lang="ko-KR" altLang="en-US" dirty="0"/>
              <a:t>이 </a:t>
            </a:r>
            <a:r>
              <a:rPr lang="en-US" altLang="ko-KR" dirty="0" err="1"/>
              <a:t>ECMAScript</a:t>
            </a:r>
            <a:r>
              <a:rPr lang="ko-KR" altLang="en-US" dirty="0"/>
              <a:t>라는 이름으로 표준을 </a:t>
            </a:r>
            <a:r>
              <a:rPr lang="ko-KR" altLang="en-US" dirty="0" smtClean="0"/>
              <a:t>제정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ECMA</a:t>
            </a:r>
            <a:r>
              <a:rPr lang="en-US" altLang="ko-KR" dirty="0" smtClean="0"/>
              <a:t>-262</a:t>
            </a:r>
            <a:endParaRPr lang="ko-KR" altLang="en-US" dirty="0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4" y="3479799"/>
            <a:ext cx="1908175" cy="23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593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/>
              <a:t>문장을 </a:t>
            </a:r>
            <a:r>
              <a:rPr lang="ko-KR" altLang="en-US" dirty="0" smtClean="0"/>
              <a:t>사용하여 외부로 값을 반환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438400"/>
            <a:ext cx="71247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03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alert("</a:t>
            </a:r>
            <a:r>
              <a:rPr lang="ko-KR" altLang="en-US" dirty="0"/>
              <a:t>이것이 </a:t>
            </a:r>
            <a:r>
              <a:rPr lang="en-US" altLang="ko-KR" dirty="0"/>
              <a:t>alert()</a:t>
            </a:r>
            <a:r>
              <a:rPr lang="ko-KR" altLang="en-US" dirty="0"/>
              <a:t>입니다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7" y="2762250"/>
            <a:ext cx="1900237" cy="14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600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confirm()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user = confirm("confirm()</a:t>
            </a:r>
            <a:r>
              <a:rPr lang="ko-KR" altLang="en-US" dirty="0"/>
              <a:t>은 사용자의 답변을 전달합니다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560638"/>
            <a:ext cx="2808978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08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prompt()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age = prompt("</a:t>
            </a:r>
            <a:r>
              <a:rPr lang="ko-KR" altLang="en-US" dirty="0"/>
              <a:t>나이를 입력하세요</a:t>
            </a:r>
            <a:r>
              <a:rPr lang="en-US" altLang="ko-KR" dirty="0"/>
              <a:t>", "</a:t>
            </a:r>
            <a:r>
              <a:rPr lang="ko-KR" altLang="en-US" dirty="0" err="1"/>
              <a:t>만나이로</a:t>
            </a:r>
            <a:r>
              <a:rPr lang="ko-KR" altLang="en-US" dirty="0"/>
              <a:t> 입력합니다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6081" name="_x10039016" descr="EMB00001afc6a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86" y="2728119"/>
            <a:ext cx="4554402" cy="10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인터프리트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동적 </a:t>
            </a:r>
            <a:r>
              <a:rPr lang="ko-KR" altLang="en-US" dirty="0"/>
              <a:t>타이핑</a:t>
            </a:r>
            <a:r>
              <a:rPr lang="en-US" altLang="ko-KR" dirty="0"/>
              <a:t>(dynamic typing)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구조적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객체 기반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함수형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(prototype-based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471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3209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 My First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Javascript</a:t>
            </a:r>
            <a:r>
              <a:rPr lang="en-US" altLang="ko-KR" sz="1600" kern="0" dirty="0">
                <a:solidFill>
                  <a:srgbClr val="000000"/>
                </a:solidFill>
              </a:rPr>
              <a:t> 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now = new Date();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(now);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11650"/>
            <a:ext cx="4341842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이벤트에 반응하는 동작을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AJAX</a:t>
            </a:r>
          </a:p>
          <a:p>
            <a:pPr lvl="0"/>
            <a:r>
              <a:rPr lang="en-US" altLang="ko-KR" dirty="0" smtClean="0"/>
              <a:t>HTML </a:t>
            </a:r>
            <a:r>
              <a:rPr lang="ko-KR" altLang="en-US" dirty="0"/>
              <a:t>요소들의 크기나 색상을 동적으로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게임이나 애니메이션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사용자가 </a:t>
            </a:r>
            <a:r>
              <a:rPr lang="ko-KR" altLang="en-US" dirty="0"/>
              <a:t>입력한 값들을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345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내부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/>
              <a:t>외부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45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</TotalTime>
  <Words>1976</Words>
  <Application>Microsoft Office PowerPoint</Application>
  <PresentationFormat>화면 슬라이드 쇼(4:3)</PresentationFormat>
  <Paragraphs>462</Paragraphs>
  <Slides>54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1_Crayons</vt:lpstr>
      <vt:lpstr>PowerPoint 프레젠테이션</vt:lpstr>
      <vt:lpstr>자바 스크립트 소개</vt:lpstr>
      <vt:lpstr>HTML5 기술의 핵심 </vt:lpstr>
      <vt:lpstr>자바 vs 자바 스크립트</vt:lpstr>
      <vt:lpstr>자바 스크립트 역사</vt:lpstr>
      <vt:lpstr>자바 스크립트 특징</vt:lpstr>
      <vt:lpstr>첫번째 예제</vt:lpstr>
      <vt:lpstr>자바 스크립트의 용도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변수</vt:lpstr>
      <vt:lpstr>예제</vt:lpstr>
      <vt:lpstr>자료형</vt:lpstr>
      <vt:lpstr>예제</vt:lpstr>
      <vt:lpstr>예제</vt:lpstr>
      <vt:lpstr>객체형</vt:lpstr>
      <vt:lpstr>연산자</vt:lpstr>
      <vt:lpstr>prompt() 함수</vt:lpstr>
      <vt:lpstr>예제</vt:lpstr>
      <vt:lpstr>예제</vt:lpstr>
      <vt:lpstr>예제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switch 문</vt:lpstr>
      <vt:lpstr>숫자 게임 예제</vt:lpstr>
      <vt:lpstr>숫자 게임 예제</vt:lpstr>
      <vt:lpstr>반복문</vt:lpstr>
      <vt:lpstr>반복문의 종류</vt:lpstr>
      <vt:lpstr>while 문</vt:lpstr>
      <vt:lpstr>while 문</vt:lpstr>
      <vt:lpstr>for 문</vt:lpstr>
      <vt:lpstr>for 문</vt:lpstr>
      <vt:lpstr>예제 </vt:lpstr>
      <vt:lpstr>중첩 반복문 예제 </vt:lpstr>
      <vt:lpstr>for/in 반복문 </vt:lpstr>
      <vt:lpstr>배열</vt:lpstr>
      <vt:lpstr>배열을 생성하는 2가지 방법</vt:lpstr>
      <vt:lpstr>예제</vt:lpstr>
      <vt:lpstr>연관 배열</vt:lpstr>
      <vt:lpstr>함수</vt:lpstr>
      <vt:lpstr>예제</vt:lpstr>
      <vt:lpstr>인수와 매개 변수</vt:lpstr>
      <vt:lpstr>함수의 반환값</vt:lpstr>
      <vt:lpstr>alert() 함수 </vt:lpstr>
      <vt:lpstr>confirm() 함수 </vt:lpstr>
      <vt:lpstr>prompt() 함수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Lee</cp:lastModifiedBy>
  <cp:revision>426</cp:revision>
  <dcterms:created xsi:type="dcterms:W3CDTF">2007-06-29T06:43:39Z</dcterms:created>
  <dcterms:modified xsi:type="dcterms:W3CDTF">2016-04-21T04:10:28Z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