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4" r:id="rId2"/>
    <p:sldId id="272" r:id="rId3"/>
    <p:sldId id="271" r:id="rId4"/>
    <p:sldId id="270" r:id="rId5"/>
    <p:sldId id="273" r:id="rId6"/>
    <p:sldId id="267" r:id="rId7"/>
    <p:sldId id="257" r:id="rId8"/>
    <p:sldId id="268" r:id="rId9"/>
    <p:sldId id="275" r:id="rId10"/>
    <p:sldId id="261" r:id="rId11"/>
    <p:sldId id="274" r:id="rId12"/>
    <p:sldId id="258" r:id="rId13"/>
    <p:sldId id="259" r:id="rId14"/>
    <p:sldId id="263" r:id="rId15"/>
    <p:sldId id="260" r:id="rId16"/>
    <p:sldId id="265" r:id="rId17"/>
    <p:sldId id="26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80132-A9B1-4C04-987A-59E8008A4EB7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FA4A8-43E4-4E76-96C9-001B83F78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4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911bd28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911bd28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3F9AB-771D-0EEC-3B3B-26FF6677C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266BC-68FC-B013-97A7-BBB18A931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67436-001A-1EF6-3313-F5E235F8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13AB5-5D51-0A34-B7EE-5C37E445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A7592-47FD-C77A-5F66-52694281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86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F6978-4839-7E3D-FA0A-C4468A0B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8A392-CE69-4DFA-7943-AC8AF064E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F6FA2-7953-DD45-21DB-30B68AD1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E29E9-E714-C8D7-EF29-55ACC080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AA719-8433-E920-0FA6-4B19F495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0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0C2D91-8E32-1A4C-82B5-6D55B1176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169C7F-4ADA-63B4-2E70-7EF9E5074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01607-246E-9DA9-3EE8-607FD4A4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756F9-87F9-01DC-1FE2-70792424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2AF20-28E5-0E79-57BC-4BDAA6AC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92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304815" lvl="0" indent="-304815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609630" lvl="1" indent="-270947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2pPr>
            <a:lvl3pPr marL="914446" lvl="2" indent="-270947">
              <a:spcBef>
                <a:spcPts val="2133"/>
              </a:spcBef>
              <a:spcAft>
                <a:spcPts val="0"/>
              </a:spcAft>
              <a:buSzPts val="2800"/>
              <a:buChar char="■"/>
              <a:defRPr/>
            </a:lvl3pPr>
            <a:lvl4pPr marL="1219261" lvl="3" indent="-270947">
              <a:spcBef>
                <a:spcPts val="2133"/>
              </a:spcBef>
              <a:spcAft>
                <a:spcPts val="0"/>
              </a:spcAft>
              <a:buSzPts val="2800"/>
              <a:buChar char="●"/>
              <a:defRPr/>
            </a:lvl4pPr>
            <a:lvl5pPr marL="1524076" lvl="4" indent="-270947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5pPr>
            <a:lvl6pPr marL="1828891" lvl="5" indent="-270947">
              <a:spcBef>
                <a:spcPts val="2133"/>
              </a:spcBef>
              <a:spcAft>
                <a:spcPts val="0"/>
              </a:spcAft>
              <a:buSzPts val="2800"/>
              <a:buChar char="■"/>
              <a:defRPr/>
            </a:lvl6pPr>
            <a:lvl7pPr marL="2133707" lvl="6" indent="-270947">
              <a:spcBef>
                <a:spcPts val="2133"/>
              </a:spcBef>
              <a:spcAft>
                <a:spcPts val="0"/>
              </a:spcAft>
              <a:buSzPts val="2800"/>
              <a:buChar char="●"/>
              <a:defRPr/>
            </a:lvl7pPr>
            <a:lvl8pPr marL="2438522" lvl="7" indent="-270947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8pPr>
            <a:lvl9pPr marL="2743337" lvl="8" indent="-270947">
              <a:spcBef>
                <a:spcPts val="2133"/>
              </a:spcBef>
              <a:spcAft>
                <a:spcPts val="2133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677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ECAD0-8BB9-7D29-4C6C-40EB916F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84BCD-F896-FAE6-3737-BC001F50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F8334-AD54-96F9-7A3F-21A7FF7B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B366B-4F5C-D2CD-1D89-108A9915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EF9D9-32B5-60FC-6B25-80974CBA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96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0D835-B151-7602-6A41-33436CA5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8E685B-0389-F889-2DDF-D223F5C26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AAA47-049F-765E-5713-F05E6F5A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12B14-FD87-5369-64AA-A33AB5A9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A2127-1A82-D6F7-FF43-804341A9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8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DC7C4-A2A6-EA82-92CF-CD6B140B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A81C0-B628-130C-135B-210A96F82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BDD6A9-4ED6-C985-E2B6-3FD5AAE57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BF8C2-FABC-D64B-987A-889B5422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25323-039D-2C01-BD0B-E5DD647C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56730D-7DF2-8DE9-9663-7712027A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3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25F1F-207B-EA6D-9CA3-77C36A3C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693265-3C1B-C727-E7AB-33801110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19616F-CA76-2267-24A5-D2C7F0CE6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E977FD-C2F7-C96D-9ED8-EBE56D500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DE91F5-A474-4C4D-88A7-B16CCB7C1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9C35F4-1F17-185A-0594-9A896ECA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CD3BA6-BBA3-A35D-EED2-170BE5BA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615F2F-5AFA-4ABA-A15F-447C2AA8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89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D13E6-23AF-D89C-257B-05D45F33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E554A1-AEDF-F333-7E31-79301B16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2E1988-2B78-DB6E-E89D-F7F15CF5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1E603F-766E-1B98-4A5F-B8E778F6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8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1CDF04-BA67-7034-364E-0A23B56F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302015-2BBC-1274-0ACE-64F1B5C6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709E04-307E-C470-E938-4EB4F11B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81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7D89A-3C94-5D5D-DC79-E0211775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7CF85-5797-AB4C-3BB9-A3D4573A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8D1956-2A32-04CB-0ED0-6E42C211B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CE797D-328F-9110-386F-9FCE2CD5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7C6FB4-5728-D138-0F25-D9ACABFF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9144DA-5509-2E96-0D90-4AF4CF1D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9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A129F-1EE4-B762-842A-24E7900A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0C0BD8-D7C8-2FCF-A7A4-A892A1E0F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2DEAB-F3F8-CA24-9173-2160AFD72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E6746F-6927-CEE6-FFFC-BB1B0B1A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F242F-34F0-481F-227D-C0F0C538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20281-70D9-CB9C-71DB-BD62890D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7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3EC743-198E-51F5-8113-6832E27A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7E297C-CA6D-8EB3-1A62-AC6E9497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08600-70FE-2953-97E6-1D499CCCB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A40A2-6601-4CB3-9426-5DCAFE517504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A0904-02AC-E888-48BA-1265CE556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8C9A2-F579-7F69-7B97-C86F12792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64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380D8C-6B69-C209-3C6E-8BA25EE03B12}"/>
              </a:ext>
            </a:extLst>
          </p:cNvPr>
          <p:cNvSpPr txBox="1"/>
          <p:nvPr/>
        </p:nvSpPr>
        <p:spPr>
          <a:xfrm>
            <a:off x="1179576" y="1163848"/>
            <a:ext cx="982980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0" i="0" kern="1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+mj-ea"/>
                <a:cs typeface="+mj-cs"/>
              </a:rPr>
              <a:t>Data Encryption and Transmission Based on ESP32 Boards</a:t>
            </a:r>
            <a:endParaRPr lang="en-US" altLang="zh-CN" sz="3600" kern="1200" dirty="0">
              <a:solidFill>
                <a:schemeClr val="tx2"/>
              </a:solidFill>
              <a:latin typeface="Consolas" panose="020B0609020204030204" pitchFamily="49" charset="0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图片 6" descr="Text&#10;&#10;描述已自动生成">
            <a:extLst>
              <a:ext uri="{FF2B5EF4-FFF2-40B4-BE49-F238E27FC236}">
                <a16:creationId xmlns:a16="http://schemas.microsoft.com/office/drawing/2014/main" id="{200A22A1-5ADE-45CE-2E9C-1DAA3E5BC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" y="3659821"/>
            <a:ext cx="4954693" cy="15731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9E909F-1BBC-1ED5-73C3-4EB4C5EEB669}"/>
              </a:ext>
            </a:extLst>
          </p:cNvPr>
          <p:cNvSpPr txBox="1"/>
          <p:nvPr/>
        </p:nvSpPr>
        <p:spPr>
          <a:xfrm>
            <a:off x="6354871" y="2827419"/>
            <a:ext cx="5029200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Group members: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		Jialun KOU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		Han BAO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		Andi SULA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7170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6299539-F320-0987-F929-7D2A50E43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6EF007-6DA4-F260-DB23-5BF4210EA784}"/>
              </a:ext>
            </a:extLst>
          </p:cNvPr>
          <p:cNvSpPr txBox="1"/>
          <p:nvPr/>
        </p:nvSpPr>
        <p:spPr>
          <a:xfrm>
            <a:off x="296010" y="82600"/>
            <a:ext cx="8447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Multi-task scheduling for core 1 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C2393-ACEF-AE06-5753-92D8CCE55ABA}"/>
              </a:ext>
            </a:extLst>
          </p:cNvPr>
          <p:cNvSpPr txBox="1"/>
          <p:nvPr/>
        </p:nvSpPr>
        <p:spPr>
          <a:xfrm>
            <a:off x="8181975" y="20060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Button switch mode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BE" dirty="0"/>
          </a:p>
        </p:txBody>
      </p:sp>
      <p:sp>
        <p:nvSpPr>
          <p:cNvPr id="4" name="文本框 17">
            <a:extLst>
              <a:ext uri="{FF2B5EF4-FFF2-40B4-BE49-F238E27FC236}">
                <a16:creationId xmlns:a16="http://schemas.microsoft.com/office/drawing/2014/main" id="{8CEEB3B1-E183-DD8B-14EC-1D0CDA5109D2}"/>
              </a:ext>
            </a:extLst>
          </p:cNvPr>
          <p:cNvSpPr txBox="1"/>
          <p:nvPr/>
        </p:nvSpPr>
        <p:spPr>
          <a:xfrm>
            <a:off x="6685582" y="3992345"/>
            <a:ext cx="362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Sensor-</a:t>
            </a:r>
            <a:r>
              <a:rPr lang="en-US" altLang="zh-CN" sz="1200" b="1" dirty="0" err="1"/>
              <a:t>sem</a:t>
            </a:r>
            <a:r>
              <a:rPr lang="en-US" altLang="zh-CN" sz="1200" b="1" dirty="0"/>
              <a:t> give</a:t>
            </a:r>
            <a:endParaRPr lang="zh-CN" altLang="en-US" sz="12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CC2E45-4C93-5045-003D-602B11BE47FB}"/>
              </a:ext>
            </a:extLst>
          </p:cNvPr>
          <p:cNvCxnSpPr>
            <a:cxnSpLocks/>
          </p:cNvCxnSpPr>
          <p:nvPr/>
        </p:nvCxnSpPr>
        <p:spPr>
          <a:xfrm flipH="1">
            <a:off x="6562725" y="4286250"/>
            <a:ext cx="276225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E452DC-1168-5C29-747E-0BFFEAD319EB}"/>
              </a:ext>
            </a:extLst>
          </p:cNvPr>
          <p:cNvSpPr/>
          <p:nvPr/>
        </p:nvSpPr>
        <p:spPr>
          <a:xfrm>
            <a:off x="5109272" y="1988949"/>
            <a:ext cx="1849465" cy="7387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3F69BF-A010-A3BE-2401-3817134569A7}"/>
              </a:ext>
            </a:extLst>
          </p:cNvPr>
          <p:cNvSpPr txBox="1"/>
          <p:nvPr/>
        </p:nvSpPr>
        <p:spPr>
          <a:xfrm>
            <a:off x="5488979" y="2011570"/>
            <a:ext cx="109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MQTT</a:t>
            </a:r>
          </a:p>
          <a:p>
            <a:pPr algn="ctr"/>
            <a:r>
              <a:rPr lang="en-US" altLang="zh-CN" dirty="0" err="1"/>
              <a:t>borker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62273D-6E5E-5B20-7D79-8E77FD6F3346}"/>
              </a:ext>
            </a:extLst>
          </p:cNvPr>
          <p:cNvSpPr/>
          <p:nvPr/>
        </p:nvSpPr>
        <p:spPr>
          <a:xfrm>
            <a:off x="1846879" y="4812224"/>
            <a:ext cx="1849465" cy="7387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16D57-4CB2-55DA-965C-34953BD63BF8}"/>
              </a:ext>
            </a:extLst>
          </p:cNvPr>
          <p:cNvSpPr txBox="1"/>
          <p:nvPr/>
        </p:nvSpPr>
        <p:spPr>
          <a:xfrm>
            <a:off x="2226587" y="4996934"/>
            <a:ext cx="10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ESP32-A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D99CA0-1B86-AFCC-1AE6-922A4C69B659}"/>
              </a:ext>
            </a:extLst>
          </p:cNvPr>
          <p:cNvSpPr/>
          <p:nvPr/>
        </p:nvSpPr>
        <p:spPr>
          <a:xfrm>
            <a:off x="8609310" y="4812224"/>
            <a:ext cx="1849465" cy="738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39E5D6-CB13-B3DC-EA0E-AD5CE3D0D16A}"/>
              </a:ext>
            </a:extLst>
          </p:cNvPr>
          <p:cNvSpPr txBox="1"/>
          <p:nvPr/>
        </p:nvSpPr>
        <p:spPr>
          <a:xfrm>
            <a:off x="8989018" y="4996934"/>
            <a:ext cx="10900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ESP32-B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B8A23C-6F12-E378-43AD-E0374B753A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76965" y="2450635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DCA74B7-EA52-5B38-0026-0253B56F6ED2}"/>
              </a:ext>
            </a:extLst>
          </p:cNvPr>
          <p:cNvCxnSpPr>
            <a:cxnSpLocks/>
          </p:cNvCxnSpPr>
          <p:nvPr/>
        </p:nvCxnSpPr>
        <p:spPr>
          <a:xfrm flipV="1">
            <a:off x="2787110" y="2358280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9A0EAD5-FB9F-0561-A214-E9F313633A82}"/>
              </a:ext>
            </a:extLst>
          </p:cNvPr>
          <p:cNvCxnSpPr>
            <a:cxnSpLocks/>
          </p:cNvCxnSpPr>
          <p:nvPr/>
        </p:nvCxnSpPr>
        <p:spPr>
          <a:xfrm rot="10800000">
            <a:off x="7348775" y="2358280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5D43F4C-DA02-1853-E19B-F62F4C0FEBDD}"/>
              </a:ext>
            </a:extLst>
          </p:cNvPr>
          <p:cNvCxnSpPr>
            <a:cxnSpLocks/>
          </p:cNvCxnSpPr>
          <p:nvPr/>
        </p:nvCxnSpPr>
        <p:spPr>
          <a:xfrm>
            <a:off x="7153756" y="2488089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A6ADAD2-E495-C0CC-57D7-A4F6D5E16FDA}"/>
              </a:ext>
            </a:extLst>
          </p:cNvPr>
          <p:cNvSpPr txBox="1"/>
          <p:nvPr/>
        </p:nvSpPr>
        <p:spPr>
          <a:xfrm>
            <a:off x="1108126" y="3128799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ESP32-A Encrypted Data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FFB34B-8425-E964-B466-C64E82070417}"/>
              </a:ext>
            </a:extLst>
          </p:cNvPr>
          <p:cNvSpPr txBox="1"/>
          <p:nvPr/>
        </p:nvSpPr>
        <p:spPr>
          <a:xfrm>
            <a:off x="3236558" y="1386890"/>
            <a:ext cx="559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Topic A: ESP32-A Encrypted Data</a:t>
            </a:r>
          </a:p>
          <a:p>
            <a:pPr algn="ctr"/>
            <a:r>
              <a:rPr lang="en-US" altLang="zh-CN" dirty="0"/>
              <a:t>Topic B: ESP32-B Encrypted Data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4D75AD-267B-291B-C02E-69EE821E3623}"/>
              </a:ext>
            </a:extLst>
          </p:cNvPr>
          <p:cNvSpPr txBox="1"/>
          <p:nvPr/>
        </p:nvSpPr>
        <p:spPr>
          <a:xfrm>
            <a:off x="8124982" y="2988634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ESP32-B Encrypted Data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2DD0B3-F0BD-6F3D-CB1A-E4713062723A}"/>
              </a:ext>
            </a:extLst>
          </p:cNvPr>
          <p:cNvSpPr txBox="1"/>
          <p:nvPr/>
        </p:nvSpPr>
        <p:spPr>
          <a:xfrm>
            <a:off x="3337301" y="4268559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ESP32-B Encrypted Data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FC5B21-A729-C456-FB4E-01AB42667BA0}"/>
              </a:ext>
            </a:extLst>
          </p:cNvPr>
          <p:cNvSpPr txBox="1"/>
          <p:nvPr/>
        </p:nvSpPr>
        <p:spPr>
          <a:xfrm>
            <a:off x="5367582" y="3356764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ESP32-A Encrypted Data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23A32E-DFB9-3721-AB23-F63BF255098D}"/>
              </a:ext>
            </a:extLst>
          </p:cNvPr>
          <p:cNvSpPr txBox="1"/>
          <p:nvPr/>
        </p:nvSpPr>
        <p:spPr>
          <a:xfrm>
            <a:off x="686534" y="273100"/>
            <a:ext cx="9464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Security mode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782143-3AE6-52E5-C850-6C7484B67DEB}"/>
              </a:ext>
            </a:extLst>
          </p:cNvPr>
          <p:cNvSpPr txBox="1"/>
          <p:nvPr/>
        </p:nvSpPr>
        <p:spPr>
          <a:xfrm>
            <a:off x="4845312" y="123449"/>
            <a:ext cx="6949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Ensuring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integrity and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authentication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by implementing a security protocol.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(Security mode)</a:t>
            </a:r>
          </a:p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 this case , if the user have no permission , then user cannot access data from broker</a:t>
            </a:r>
            <a:endParaRPr lang="en-BE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98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03DB1B-35F7-D36B-0AEC-73335082E68C}"/>
              </a:ext>
            </a:extLst>
          </p:cNvPr>
          <p:cNvSpPr/>
          <p:nvPr/>
        </p:nvSpPr>
        <p:spPr>
          <a:xfrm>
            <a:off x="4561667" y="1341222"/>
            <a:ext cx="1911457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37F7A3-A8C7-B7A2-E720-CF9863807DD6}"/>
              </a:ext>
            </a:extLst>
          </p:cNvPr>
          <p:cNvSpPr/>
          <p:nvPr/>
        </p:nvSpPr>
        <p:spPr>
          <a:xfrm>
            <a:off x="1895959" y="1341222"/>
            <a:ext cx="1911457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B46B5-514A-F186-F5F1-FD557F593832}"/>
              </a:ext>
            </a:extLst>
          </p:cNvPr>
          <p:cNvSpPr txBox="1"/>
          <p:nvPr/>
        </p:nvSpPr>
        <p:spPr>
          <a:xfrm>
            <a:off x="2048359" y="1400347"/>
            <a:ext cx="160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Temperature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187BEA-86DE-F0C0-F827-787C37B9CFCD}"/>
              </a:ext>
            </a:extLst>
          </p:cNvPr>
          <p:cNvSpPr txBox="1"/>
          <p:nvPr/>
        </p:nvSpPr>
        <p:spPr>
          <a:xfrm>
            <a:off x="4976221" y="1400346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Humidity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1AD9C3-1794-1AFA-70CE-EAD57042C5F1}"/>
              </a:ext>
            </a:extLst>
          </p:cNvPr>
          <p:cNvSpPr txBox="1"/>
          <p:nvPr/>
        </p:nvSpPr>
        <p:spPr>
          <a:xfrm>
            <a:off x="467531" y="1538845"/>
            <a:ext cx="112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26A3AC-8369-E039-F8D3-ABD9E5264470}"/>
              </a:ext>
            </a:extLst>
          </p:cNvPr>
          <p:cNvSpPr/>
          <p:nvPr/>
        </p:nvSpPr>
        <p:spPr>
          <a:xfrm>
            <a:off x="3807416" y="3209629"/>
            <a:ext cx="1911457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C0F320-DC89-17C3-50A7-BA6F82CBD18F}"/>
              </a:ext>
            </a:extLst>
          </p:cNvPr>
          <p:cNvSpPr/>
          <p:nvPr/>
        </p:nvSpPr>
        <p:spPr>
          <a:xfrm>
            <a:off x="1895959" y="3209629"/>
            <a:ext cx="1911457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62798D-9503-E22E-08E0-B1BB75C226FF}"/>
              </a:ext>
            </a:extLst>
          </p:cNvPr>
          <p:cNvSpPr txBox="1"/>
          <p:nvPr/>
        </p:nvSpPr>
        <p:spPr>
          <a:xfrm>
            <a:off x="2048359" y="3268754"/>
            <a:ext cx="160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Temperature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A9421C-70AA-1412-3623-4E05EE032E13}"/>
              </a:ext>
            </a:extLst>
          </p:cNvPr>
          <p:cNvSpPr txBox="1"/>
          <p:nvPr/>
        </p:nvSpPr>
        <p:spPr>
          <a:xfrm>
            <a:off x="4221970" y="3268753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Humidity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2C284C-8CB9-4CF0-7A4B-F70ED61615E0}"/>
              </a:ext>
            </a:extLst>
          </p:cNvPr>
          <p:cNvSpPr txBox="1"/>
          <p:nvPr/>
        </p:nvSpPr>
        <p:spPr>
          <a:xfrm>
            <a:off x="467531" y="3268753"/>
            <a:ext cx="112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Plain Text</a:t>
            </a:r>
          </a:p>
          <a:p>
            <a:pPr algn="ctr"/>
            <a:r>
              <a:rPr lang="en-US" altLang="zh-CN" dirty="0"/>
              <a:t>4 bytes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7FE182-D6CF-494A-675D-03A5CBEBCD23}"/>
              </a:ext>
            </a:extLst>
          </p:cNvPr>
          <p:cNvSpPr/>
          <p:nvPr/>
        </p:nvSpPr>
        <p:spPr>
          <a:xfrm>
            <a:off x="3807416" y="4959783"/>
            <a:ext cx="1911457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43EEB8-2BC7-8CF1-3204-A5C2AB9DF871}"/>
              </a:ext>
            </a:extLst>
          </p:cNvPr>
          <p:cNvSpPr/>
          <p:nvPr/>
        </p:nvSpPr>
        <p:spPr>
          <a:xfrm>
            <a:off x="1895959" y="4959783"/>
            <a:ext cx="1911457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BD6FA9E-E1E9-14C0-94E6-06398D6C0305}"/>
              </a:ext>
            </a:extLst>
          </p:cNvPr>
          <p:cNvSpPr txBox="1"/>
          <p:nvPr/>
        </p:nvSpPr>
        <p:spPr>
          <a:xfrm>
            <a:off x="2048359" y="5018908"/>
            <a:ext cx="160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Temperature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3F508F-353A-F138-701F-4BDE873778C3}"/>
              </a:ext>
            </a:extLst>
          </p:cNvPr>
          <p:cNvSpPr txBox="1"/>
          <p:nvPr/>
        </p:nvSpPr>
        <p:spPr>
          <a:xfrm>
            <a:off x="4221970" y="5018907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Humidity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B9C1A1D-7FEB-6121-C717-E04A1D3DD7AF}"/>
              </a:ext>
            </a:extLst>
          </p:cNvPr>
          <p:cNvSpPr txBox="1"/>
          <p:nvPr/>
        </p:nvSpPr>
        <p:spPr>
          <a:xfrm>
            <a:off x="80073" y="5078035"/>
            <a:ext cx="181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Padded Plain Text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88103AE-2E69-C83C-8BB2-645C2DADADA4}"/>
              </a:ext>
            </a:extLst>
          </p:cNvPr>
          <p:cNvSpPr/>
          <p:nvPr/>
        </p:nvSpPr>
        <p:spPr>
          <a:xfrm>
            <a:off x="5718873" y="4959780"/>
            <a:ext cx="6028842" cy="764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F011B1-F70F-60E5-A604-D83BF5D55707}"/>
              </a:ext>
            </a:extLst>
          </p:cNvPr>
          <p:cNvSpPr txBox="1"/>
          <p:nvPr/>
        </p:nvSpPr>
        <p:spPr>
          <a:xfrm>
            <a:off x="7237707" y="4499675"/>
            <a:ext cx="29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Pkcs5 Padding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0B4CEF6-10CF-31E4-5CC7-D57F35422548}"/>
              </a:ext>
            </a:extLst>
          </p:cNvPr>
          <p:cNvSpPr txBox="1"/>
          <p:nvPr/>
        </p:nvSpPr>
        <p:spPr>
          <a:xfrm>
            <a:off x="6176074" y="5157405"/>
            <a:ext cx="511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0C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C290FC8F-F735-FC35-44B8-F8307CDBE891}"/>
              </a:ext>
            </a:extLst>
          </p:cNvPr>
          <p:cNvSpPr/>
          <p:nvPr/>
        </p:nvSpPr>
        <p:spPr>
          <a:xfrm rot="16200000">
            <a:off x="8578156" y="2988433"/>
            <a:ext cx="310280" cy="6028841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EBBC8C-CF59-041F-82BC-B7CDF41AE374}"/>
              </a:ext>
            </a:extLst>
          </p:cNvPr>
          <p:cNvSpPr txBox="1"/>
          <p:nvPr/>
        </p:nvSpPr>
        <p:spPr>
          <a:xfrm>
            <a:off x="7942879" y="6281341"/>
            <a:ext cx="158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0C × 12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D8BC985-3A87-F693-A96E-3DBBFEA903C8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Security mode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03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51796DE-5C9A-CF37-B52C-33952BDE0BE8}"/>
              </a:ext>
            </a:extLst>
          </p:cNvPr>
          <p:cNvSpPr/>
          <p:nvPr/>
        </p:nvSpPr>
        <p:spPr>
          <a:xfrm>
            <a:off x="2626521" y="1097994"/>
            <a:ext cx="625099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A1CF9B-15EB-8445-8F47-21801AB46F35}"/>
              </a:ext>
            </a:extLst>
          </p:cNvPr>
          <p:cNvSpPr/>
          <p:nvPr/>
        </p:nvSpPr>
        <p:spPr>
          <a:xfrm>
            <a:off x="2001422" y="1097995"/>
            <a:ext cx="625099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61FD6FF-608F-F56E-F984-DED6BD7FE035}"/>
              </a:ext>
            </a:extLst>
          </p:cNvPr>
          <p:cNvSpPr txBox="1"/>
          <p:nvPr/>
        </p:nvSpPr>
        <p:spPr>
          <a:xfrm>
            <a:off x="185537" y="967721"/>
            <a:ext cx="181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Padded Plain Text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750DB3-A979-73F9-47C2-7E6D1403F328}"/>
              </a:ext>
            </a:extLst>
          </p:cNvPr>
          <p:cNvSpPr/>
          <p:nvPr/>
        </p:nvSpPr>
        <p:spPr>
          <a:xfrm>
            <a:off x="3251619" y="1097994"/>
            <a:ext cx="1255364" cy="764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7E241ED-EDDD-CAFB-C4E5-65D645103505}"/>
              </a:ext>
            </a:extLst>
          </p:cNvPr>
          <p:cNvSpPr/>
          <p:nvPr/>
        </p:nvSpPr>
        <p:spPr>
          <a:xfrm>
            <a:off x="992741" y="2037262"/>
            <a:ext cx="201478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47D367-332A-FC88-2E7C-11BCC40DCE2D}"/>
              </a:ext>
            </a:extLst>
          </p:cNvPr>
          <p:cNvSpPr txBox="1"/>
          <p:nvPr/>
        </p:nvSpPr>
        <p:spPr>
          <a:xfrm>
            <a:off x="1194219" y="2123427"/>
            <a:ext cx="222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16 bytes AES Key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02B39F9-9762-18F3-781D-2619E447CC7E}"/>
              </a:ext>
            </a:extLst>
          </p:cNvPr>
          <p:cNvSpPr txBox="1"/>
          <p:nvPr/>
        </p:nvSpPr>
        <p:spPr>
          <a:xfrm>
            <a:off x="185537" y="2917402"/>
            <a:ext cx="181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F485F39-61F0-C8E8-5C39-D9C3FF6FE919}"/>
              </a:ext>
            </a:extLst>
          </p:cNvPr>
          <p:cNvSpPr/>
          <p:nvPr/>
        </p:nvSpPr>
        <p:spPr>
          <a:xfrm>
            <a:off x="2001422" y="2858275"/>
            <a:ext cx="2505561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F47538C-C792-E3A3-520E-0B2532EFA084}"/>
              </a:ext>
            </a:extLst>
          </p:cNvPr>
          <p:cNvSpPr txBox="1"/>
          <p:nvPr/>
        </p:nvSpPr>
        <p:spPr>
          <a:xfrm>
            <a:off x="2263602" y="2917400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93E428D5-41A3-1087-88CB-A33AE065C52E}"/>
              </a:ext>
            </a:extLst>
          </p:cNvPr>
          <p:cNvSpPr/>
          <p:nvPr/>
        </p:nvSpPr>
        <p:spPr>
          <a:xfrm rot="20388064">
            <a:off x="4734290" y="2744065"/>
            <a:ext cx="1219201" cy="2950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76FB497D-187D-5931-2126-D535C06FDAEF}"/>
              </a:ext>
            </a:extLst>
          </p:cNvPr>
          <p:cNvSpPr/>
          <p:nvPr/>
        </p:nvSpPr>
        <p:spPr>
          <a:xfrm rot="1211936" flipV="1">
            <a:off x="4734289" y="3441975"/>
            <a:ext cx="1219201" cy="2950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245FDC5-15D7-7DBF-8D0D-A9ACA1844FE4}"/>
              </a:ext>
            </a:extLst>
          </p:cNvPr>
          <p:cNvSpPr txBox="1"/>
          <p:nvPr/>
        </p:nvSpPr>
        <p:spPr>
          <a:xfrm rot="20500068">
            <a:off x="4018787" y="2123171"/>
            <a:ext cx="222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HMAC </a:t>
            </a:r>
          </a:p>
          <a:p>
            <a:pPr algn="ctr"/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8D0440-E774-39E3-D571-DCAB0AD6F6E6}"/>
              </a:ext>
            </a:extLst>
          </p:cNvPr>
          <p:cNvSpPr/>
          <p:nvPr/>
        </p:nvSpPr>
        <p:spPr>
          <a:xfrm>
            <a:off x="6180798" y="2301301"/>
            <a:ext cx="5007958" cy="76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DB711B2-1EBB-5AD3-91F4-36D22CF9401A}"/>
              </a:ext>
            </a:extLst>
          </p:cNvPr>
          <p:cNvSpPr/>
          <p:nvPr/>
        </p:nvSpPr>
        <p:spPr>
          <a:xfrm>
            <a:off x="6180796" y="3532480"/>
            <a:ext cx="5007958" cy="764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2C20C7A-F342-97A7-AD7C-3868C28EFAA6}"/>
              </a:ext>
            </a:extLst>
          </p:cNvPr>
          <p:cNvSpPr txBox="1"/>
          <p:nvPr/>
        </p:nvSpPr>
        <p:spPr>
          <a:xfrm rot="1206588">
            <a:off x="4650120" y="3688020"/>
            <a:ext cx="117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Hash </a:t>
            </a:r>
          </a:p>
          <a:p>
            <a:pPr algn="ctr"/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5EE6273-5357-8878-D2F6-E5C7739A3248}"/>
              </a:ext>
            </a:extLst>
          </p:cNvPr>
          <p:cNvSpPr txBox="1"/>
          <p:nvPr/>
        </p:nvSpPr>
        <p:spPr>
          <a:xfrm>
            <a:off x="7115574" y="2360426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9023DB-38B9-E25C-E400-F0A330132AD6}"/>
              </a:ext>
            </a:extLst>
          </p:cNvPr>
          <p:cNvSpPr txBox="1"/>
          <p:nvPr/>
        </p:nvSpPr>
        <p:spPr>
          <a:xfrm>
            <a:off x="7124612" y="3591604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5FF1552-9F9C-9E55-D078-AEF1943C356C}"/>
              </a:ext>
            </a:extLst>
          </p:cNvPr>
          <p:cNvSpPr/>
          <p:nvPr/>
        </p:nvSpPr>
        <p:spPr>
          <a:xfrm>
            <a:off x="1289450" y="5487324"/>
            <a:ext cx="1691290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6667093-1D57-79CD-1B2C-FD28E85BAFD1}"/>
              </a:ext>
            </a:extLst>
          </p:cNvPr>
          <p:cNvSpPr/>
          <p:nvPr/>
        </p:nvSpPr>
        <p:spPr>
          <a:xfrm>
            <a:off x="2991683" y="5487324"/>
            <a:ext cx="3864243" cy="76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6E8CA31-0FA2-361E-55B8-DDB5B7861AB5}"/>
              </a:ext>
            </a:extLst>
          </p:cNvPr>
          <p:cNvSpPr/>
          <p:nvPr/>
        </p:nvSpPr>
        <p:spPr>
          <a:xfrm>
            <a:off x="6855926" y="5487324"/>
            <a:ext cx="3864243" cy="764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0EC25AC-F536-EAAD-81DB-AB177187CFA1}"/>
              </a:ext>
            </a:extLst>
          </p:cNvPr>
          <p:cNvSpPr/>
          <p:nvPr/>
        </p:nvSpPr>
        <p:spPr>
          <a:xfrm>
            <a:off x="10720169" y="5487324"/>
            <a:ext cx="304800" cy="7645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466AD0F-7A52-EA6B-8E1B-2C19131FEA7B}"/>
              </a:ext>
            </a:extLst>
          </p:cNvPr>
          <p:cNvSpPr txBox="1"/>
          <p:nvPr/>
        </p:nvSpPr>
        <p:spPr>
          <a:xfrm>
            <a:off x="1209717" y="5546449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4199F1E-0820-B8F2-BA34-E6EBFA339A96}"/>
              </a:ext>
            </a:extLst>
          </p:cNvPr>
          <p:cNvSpPr txBox="1"/>
          <p:nvPr/>
        </p:nvSpPr>
        <p:spPr>
          <a:xfrm>
            <a:off x="3245168" y="5541345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EFA414-AAD1-BEBB-D8D6-40D62E7DBFC8}"/>
              </a:ext>
            </a:extLst>
          </p:cNvPr>
          <p:cNvSpPr txBox="1"/>
          <p:nvPr/>
        </p:nvSpPr>
        <p:spPr>
          <a:xfrm>
            <a:off x="7227884" y="5541344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D01D25C-D4DC-455A-B5E6-062DB1E6BED3}"/>
              </a:ext>
            </a:extLst>
          </p:cNvPr>
          <p:cNvSpPr txBox="1"/>
          <p:nvPr/>
        </p:nvSpPr>
        <p:spPr>
          <a:xfrm>
            <a:off x="9015405" y="4416549"/>
            <a:ext cx="249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Length of AES Cipher </a:t>
            </a:r>
          </a:p>
          <a:p>
            <a:pPr algn="ctr"/>
            <a:r>
              <a:rPr lang="en-US" altLang="zh-CN" dirty="0"/>
              <a:t>1 byte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872FFB6-A27A-627F-CD65-E551A4915929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229736" y="5062880"/>
            <a:ext cx="642833" cy="424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A46096BA-6C74-2B5B-32F8-811046AD021A}"/>
              </a:ext>
            </a:extLst>
          </p:cNvPr>
          <p:cNvSpPr txBox="1"/>
          <p:nvPr/>
        </p:nvSpPr>
        <p:spPr>
          <a:xfrm>
            <a:off x="4748503" y="6413407"/>
            <a:ext cx="323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Final Ciphered Data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ED6561E-695B-303B-7B11-F09A7F4C66C8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Data encryption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3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E452DC-1168-5C29-747E-0BFFEAD319EB}"/>
              </a:ext>
            </a:extLst>
          </p:cNvPr>
          <p:cNvSpPr/>
          <p:nvPr/>
        </p:nvSpPr>
        <p:spPr>
          <a:xfrm>
            <a:off x="5118797" y="2589024"/>
            <a:ext cx="1849465" cy="7387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3F69BF-A010-A3BE-2401-3817134569A7}"/>
              </a:ext>
            </a:extLst>
          </p:cNvPr>
          <p:cNvSpPr txBox="1"/>
          <p:nvPr/>
        </p:nvSpPr>
        <p:spPr>
          <a:xfrm>
            <a:off x="5528211" y="2681446"/>
            <a:ext cx="109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MQTT</a:t>
            </a:r>
          </a:p>
          <a:p>
            <a:pPr algn="ctr"/>
            <a:r>
              <a:rPr lang="en-US" altLang="zh-CN" dirty="0"/>
              <a:t>broker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62273D-6E5E-5B20-7D79-8E77FD6F3346}"/>
              </a:ext>
            </a:extLst>
          </p:cNvPr>
          <p:cNvSpPr/>
          <p:nvPr/>
        </p:nvSpPr>
        <p:spPr>
          <a:xfrm>
            <a:off x="1856404" y="5412299"/>
            <a:ext cx="1849465" cy="7387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16D57-4CB2-55DA-965C-34953BD63BF8}"/>
              </a:ext>
            </a:extLst>
          </p:cNvPr>
          <p:cNvSpPr txBox="1"/>
          <p:nvPr/>
        </p:nvSpPr>
        <p:spPr>
          <a:xfrm>
            <a:off x="2236112" y="5597009"/>
            <a:ext cx="10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ESP32-A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D99CA0-1B86-AFCC-1AE6-922A4C69B659}"/>
              </a:ext>
            </a:extLst>
          </p:cNvPr>
          <p:cNvSpPr/>
          <p:nvPr/>
        </p:nvSpPr>
        <p:spPr>
          <a:xfrm>
            <a:off x="8618835" y="5412299"/>
            <a:ext cx="1849465" cy="738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39E5D6-CB13-B3DC-EA0E-AD5CE3D0D16A}"/>
              </a:ext>
            </a:extLst>
          </p:cNvPr>
          <p:cNvSpPr txBox="1"/>
          <p:nvPr/>
        </p:nvSpPr>
        <p:spPr>
          <a:xfrm>
            <a:off x="8998543" y="5597009"/>
            <a:ext cx="10900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ESP32-B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B8A23C-6F12-E378-43AD-E0374B753A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86490" y="3050710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DCA74B7-EA52-5B38-0026-0253B56F6ED2}"/>
              </a:ext>
            </a:extLst>
          </p:cNvPr>
          <p:cNvCxnSpPr>
            <a:cxnSpLocks/>
          </p:cNvCxnSpPr>
          <p:nvPr/>
        </p:nvCxnSpPr>
        <p:spPr>
          <a:xfrm flipV="1">
            <a:off x="2796635" y="2958355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9A0EAD5-FB9F-0561-A214-E9F313633A82}"/>
              </a:ext>
            </a:extLst>
          </p:cNvPr>
          <p:cNvCxnSpPr>
            <a:cxnSpLocks/>
          </p:cNvCxnSpPr>
          <p:nvPr/>
        </p:nvCxnSpPr>
        <p:spPr>
          <a:xfrm rot="10800000">
            <a:off x="7358300" y="2958355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5D43F4C-DA02-1853-E19B-F62F4C0FEBDD}"/>
              </a:ext>
            </a:extLst>
          </p:cNvPr>
          <p:cNvCxnSpPr>
            <a:cxnSpLocks/>
          </p:cNvCxnSpPr>
          <p:nvPr/>
        </p:nvCxnSpPr>
        <p:spPr>
          <a:xfrm>
            <a:off x="7163281" y="3088164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A6ADAD2-E495-C0CC-57D7-A4F6D5E16FDA}"/>
              </a:ext>
            </a:extLst>
          </p:cNvPr>
          <p:cNvSpPr txBox="1"/>
          <p:nvPr/>
        </p:nvSpPr>
        <p:spPr>
          <a:xfrm>
            <a:off x="1117651" y="3728874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ESP32-A Encrypted Data 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FFB34B-8425-E964-B466-C64E82070417}"/>
              </a:ext>
            </a:extLst>
          </p:cNvPr>
          <p:cNvSpPr txBox="1"/>
          <p:nvPr/>
        </p:nvSpPr>
        <p:spPr>
          <a:xfrm>
            <a:off x="3246084" y="1776787"/>
            <a:ext cx="559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Topic A: ESP32-A Encrypted Data</a:t>
            </a:r>
          </a:p>
          <a:p>
            <a:pPr algn="ctr"/>
            <a:r>
              <a:rPr lang="en-US" altLang="zh-CN" dirty="0"/>
              <a:t>Topic B: ESP32-B Encrypted Data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4D75AD-267B-291B-C02E-69EE821E3623}"/>
              </a:ext>
            </a:extLst>
          </p:cNvPr>
          <p:cNvSpPr txBox="1"/>
          <p:nvPr/>
        </p:nvSpPr>
        <p:spPr>
          <a:xfrm>
            <a:off x="8134507" y="3588709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ESP32-B Encrypted Data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2DD0B3-F0BD-6F3D-CB1A-E4713062723A}"/>
              </a:ext>
            </a:extLst>
          </p:cNvPr>
          <p:cNvSpPr txBox="1"/>
          <p:nvPr/>
        </p:nvSpPr>
        <p:spPr>
          <a:xfrm>
            <a:off x="3346826" y="4868634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ESP32-B Encrypted Data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FC5B21-A729-C456-FB4E-01AB42667BA0}"/>
              </a:ext>
            </a:extLst>
          </p:cNvPr>
          <p:cNvSpPr txBox="1"/>
          <p:nvPr/>
        </p:nvSpPr>
        <p:spPr>
          <a:xfrm>
            <a:off x="5377107" y="3956839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ESP32-A Encrypted Data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23A32E-DFB9-3721-AB23-F63BF255098D}"/>
              </a:ext>
            </a:extLst>
          </p:cNvPr>
          <p:cNvSpPr txBox="1"/>
          <p:nvPr/>
        </p:nvSpPr>
        <p:spPr>
          <a:xfrm>
            <a:off x="686534" y="273100"/>
            <a:ext cx="9464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Security mode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图片 9" descr="A screenshot of a computer&#10;&#10;中度可信度描述已自动生成">
            <a:extLst>
              <a:ext uri="{FF2B5EF4-FFF2-40B4-BE49-F238E27FC236}">
                <a16:creationId xmlns:a16="http://schemas.microsoft.com/office/drawing/2014/main" id="{8A60A14B-69EF-2247-DD20-5D0F0566B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107" y="645470"/>
            <a:ext cx="6302286" cy="609653"/>
          </a:xfrm>
          <a:prstGeom prst="rect">
            <a:avLst/>
          </a:prstGeom>
        </p:spPr>
      </p:pic>
      <p:sp>
        <p:nvSpPr>
          <p:cNvPr id="10" name="文本框 11">
            <a:extLst>
              <a:ext uri="{FF2B5EF4-FFF2-40B4-BE49-F238E27FC236}">
                <a16:creationId xmlns:a16="http://schemas.microsoft.com/office/drawing/2014/main" id="{BBC902D1-D92E-F27A-047D-A020701F4ED8}"/>
              </a:ext>
            </a:extLst>
          </p:cNvPr>
          <p:cNvSpPr txBox="1"/>
          <p:nvPr/>
        </p:nvSpPr>
        <p:spPr>
          <a:xfrm>
            <a:off x="6907556" y="1296903"/>
            <a:ext cx="439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Encrypted data seen from MQTT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0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8A7B7F-C1A9-AA04-2A6C-FCCDB6825F7E}"/>
              </a:ext>
            </a:extLst>
          </p:cNvPr>
          <p:cNvSpPr/>
          <p:nvPr/>
        </p:nvSpPr>
        <p:spPr>
          <a:xfrm>
            <a:off x="1516212" y="983306"/>
            <a:ext cx="1691290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5AC861-ED9F-962C-7D3B-B0DF8398BC9F}"/>
              </a:ext>
            </a:extLst>
          </p:cNvPr>
          <p:cNvSpPr/>
          <p:nvPr/>
        </p:nvSpPr>
        <p:spPr>
          <a:xfrm>
            <a:off x="3218445" y="983306"/>
            <a:ext cx="3864243" cy="76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AE9A3B-3816-DDE9-4932-E095E2DC4B91}"/>
              </a:ext>
            </a:extLst>
          </p:cNvPr>
          <p:cNvSpPr/>
          <p:nvPr/>
        </p:nvSpPr>
        <p:spPr>
          <a:xfrm>
            <a:off x="7082688" y="983306"/>
            <a:ext cx="3864243" cy="764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3F8A26-3785-E1F0-6972-C26E12EF84F1}"/>
              </a:ext>
            </a:extLst>
          </p:cNvPr>
          <p:cNvSpPr/>
          <p:nvPr/>
        </p:nvSpPr>
        <p:spPr>
          <a:xfrm>
            <a:off x="10946931" y="983306"/>
            <a:ext cx="304800" cy="7645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F8A1DE-B11F-4B48-172B-517821A6D80C}"/>
              </a:ext>
            </a:extLst>
          </p:cNvPr>
          <p:cNvSpPr txBox="1"/>
          <p:nvPr/>
        </p:nvSpPr>
        <p:spPr>
          <a:xfrm>
            <a:off x="1436479" y="1042431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C71960-F60A-105D-13DF-FCD290E11E05}"/>
              </a:ext>
            </a:extLst>
          </p:cNvPr>
          <p:cNvSpPr txBox="1"/>
          <p:nvPr/>
        </p:nvSpPr>
        <p:spPr>
          <a:xfrm>
            <a:off x="3471930" y="1037327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D56C8E-B554-AEAC-6B76-550C4E4F6D7A}"/>
              </a:ext>
            </a:extLst>
          </p:cNvPr>
          <p:cNvSpPr txBox="1"/>
          <p:nvPr/>
        </p:nvSpPr>
        <p:spPr>
          <a:xfrm>
            <a:off x="7454646" y="1037326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1BAF6A-CA3A-AC70-948B-3948EE174ECA}"/>
              </a:ext>
            </a:extLst>
          </p:cNvPr>
          <p:cNvSpPr txBox="1"/>
          <p:nvPr/>
        </p:nvSpPr>
        <p:spPr>
          <a:xfrm>
            <a:off x="9328396" y="2107301"/>
            <a:ext cx="2490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Length of AES Cipher </a:t>
            </a:r>
          </a:p>
          <a:p>
            <a:pPr algn="ctr"/>
            <a:r>
              <a:rPr lang="en-US" altLang="zh-CN" dirty="0"/>
              <a:t>1 byte</a:t>
            </a:r>
          </a:p>
          <a:p>
            <a:pPr algn="ctr"/>
            <a:r>
              <a:rPr lang="en-US" altLang="zh-CN" dirty="0"/>
              <a:t>(Assume 16 here)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A6C4C3E-67CD-11F1-CE5F-2A1D056AF0CE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10573426" y="1747889"/>
            <a:ext cx="525905" cy="359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箭头: 下 14">
            <a:extLst>
              <a:ext uri="{FF2B5EF4-FFF2-40B4-BE49-F238E27FC236}">
                <a16:creationId xmlns:a16="http://schemas.microsoft.com/office/drawing/2014/main" id="{286863B4-9AD4-A431-EC15-AE02B74732EA}"/>
              </a:ext>
            </a:extLst>
          </p:cNvPr>
          <p:cNvSpPr/>
          <p:nvPr/>
        </p:nvSpPr>
        <p:spPr>
          <a:xfrm>
            <a:off x="2259865" y="1880560"/>
            <a:ext cx="167557" cy="110028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FED97BE3-890B-7F79-ECD9-D5798BB39716}"/>
              </a:ext>
            </a:extLst>
          </p:cNvPr>
          <p:cNvSpPr/>
          <p:nvPr/>
        </p:nvSpPr>
        <p:spPr>
          <a:xfrm>
            <a:off x="4930100" y="1880659"/>
            <a:ext cx="167557" cy="110027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F1092F5-E74B-3566-88B1-15697F24951B}"/>
              </a:ext>
            </a:extLst>
          </p:cNvPr>
          <p:cNvSpPr/>
          <p:nvPr/>
        </p:nvSpPr>
        <p:spPr>
          <a:xfrm>
            <a:off x="8140832" y="1880326"/>
            <a:ext cx="167557" cy="110027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80480E-A033-FCF3-5686-0F984FB58A3A}"/>
              </a:ext>
            </a:extLst>
          </p:cNvPr>
          <p:cNvSpPr txBox="1"/>
          <p:nvPr/>
        </p:nvSpPr>
        <p:spPr>
          <a:xfrm>
            <a:off x="501112" y="1801734"/>
            <a:ext cx="1781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Divide According to the </a:t>
            </a:r>
            <a:r>
              <a:rPr lang="en-US" altLang="zh-CN" b="1" dirty="0"/>
              <a:t>Last byte</a:t>
            </a:r>
          </a:p>
          <a:p>
            <a:r>
              <a:rPr lang="en-US" altLang="zh-CN" dirty="0" err="1"/>
              <a:t>i.e</a:t>
            </a:r>
            <a:r>
              <a:rPr lang="en-US" altLang="zh-CN" dirty="0"/>
              <a:t> first 16 bytes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7AAA0C-9187-EBC5-DC4A-C439FC66E832}"/>
              </a:ext>
            </a:extLst>
          </p:cNvPr>
          <p:cNvSpPr/>
          <p:nvPr/>
        </p:nvSpPr>
        <p:spPr>
          <a:xfrm>
            <a:off x="1111661" y="3255912"/>
            <a:ext cx="1691290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5044A5D-44CA-23CB-637A-4E39787B8A8E}"/>
              </a:ext>
            </a:extLst>
          </p:cNvPr>
          <p:cNvSpPr txBox="1"/>
          <p:nvPr/>
        </p:nvSpPr>
        <p:spPr>
          <a:xfrm>
            <a:off x="1031928" y="3315037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8485CE-D46D-83D0-2D23-93321F5563E4}"/>
              </a:ext>
            </a:extLst>
          </p:cNvPr>
          <p:cNvSpPr/>
          <p:nvPr/>
        </p:nvSpPr>
        <p:spPr>
          <a:xfrm>
            <a:off x="3284010" y="3257181"/>
            <a:ext cx="3864243" cy="76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BD2F16A-8F47-8921-6D09-1E4B239EBA7F}"/>
              </a:ext>
            </a:extLst>
          </p:cNvPr>
          <p:cNvSpPr txBox="1"/>
          <p:nvPr/>
        </p:nvSpPr>
        <p:spPr>
          <a:xfrm>
            <a:off x="3537495" y="3311202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F1BA037-6C0A-F442-996C-675AF3B3A69C}"/>
              </a:ext>
            </a:extLst>
          </p:cNvPr>
          <p:cNvSpPr txBox="1"/>
          <p:nvPr/>
        </p:nvSpPr>
        <p:spPr>
          <a:xfrm>
            <a:off x="3786753" y="1968800"/>
            <a:ext cx="998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</a:t>
            </a:r>
          </a:p>
          <a:p>
            <a:r>
              <a:rPr lang="en-US" altLang="zh-CN" dirty="0"/>
              <a:t>16 to </a:t>
            </a:r>
          </a:p>
          <a:p>
            <a:r>
              <a:rPr lang="en-US" altLang="zh-CN" dirty="0"/>
              <a:t>16 + 31 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392FC29-E766-B231-BD0D-3ED0BF52E0AC}"/>
              </a:ext>
            </a:extLst>
          </p:cNvPr>
          <p:cNvSpPr txBox="1"/>
          <p:nvPr/>
        </p:nvSpPr>
        <p:spPr>
          <a:xfrm>
            <a:off x="6845085" y="1968800"/>
            <a:ext cx="1295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</a:t>
            </a:r>
          </a:p>
          <a:p>
            <a:r>
              <a:rPr lang="en-US" altLang="zh-CN" dirty="0"/>
              <a:t>16 + 32 to </a:t>
            </a:r>
          </a:p>
          <a:p>
            <a:r>
              <a:rPr lang="en-US" altLang="zh-CN" dirty="0"/>
              <a:t>16 + 63 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F3B272-1DD3-F9C9-BCCB-FC6BD4BE2810}"/>
              </a:ext>
            </a:extLst>
          </p:cNvPr>
          <p:cNvSpPr/>
          <p:nvPr/>
        </p:nvSpPr>
        <p:spPr>
          <a:xfrm>
            <a:off x="7549579" y="3255912"/>
            <a:ext cx="3864243" cy="764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F1F017A-6B63-E521-4019-D9B1AF17B9D5}"/>
              </a:ext>
            </a:extLst>
          </p:cNvPr>
          <p:cNvSpPr txBox="1"/>
          <p:nvPr/>
        </p:nvSpPr>
        <p:spPr>
          <a:xfrm>
            <a:off x="7921537" y="3309932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50104B13-15C5-4DAA-9384-5DE50859178C}"/>
              </a:ext>
            </a:extLst>
          </p:cNvPr>
          <p:cNvSpPr/>
          <p:nvPr/>
        </p:nvSpPr>
        <p:spPr>
          <a:xfrm>
            <a:off x="4930100" y="4298008"/>
            <a:ext cx="167557" cy="45135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3D99C0D0-8E24-8B2C-0393-1610C94FE4F2}"/>
              </a:ext>
            </a:extLst>
          </p:cNvPr>
          <p:cNvSpPr/>
          <p:nvPr/>
        </p:nvSpPr>
        <p:spPr>
          <a:xfrm>
            <a:off x="8140831" y="4298008"/>
            <a:ext cx="167557" cy="45135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C1BC5FD-680F-7863-B27F-4A4B09937740}"/>
              </a:ext>
            </a:extLst>
          </p:cNvPr>
          <p:cNvSpPr txBox="1"/>
          <p:nvPr/>
        </p:nvSpPr>
        <p:spPr>
          <a:xfrm>
            <a:off x="5097657" y="4264774"/>
            <a:ext cx="253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Check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68F6EDD-9302-636C-E76D-C53265B8837A}"/>
              </a:ext>
            </a:extLst>
          </p:cNvPr>
          <p:cNvSpPr txBox="1"/>
          <p:nvPr/>
        </p:nvSpPr>
        <p:spPr>
          <a:xfrm>
            <a:off x="8062701" y="4264774"/>
            <a:ext cx="253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Check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21A0832-CD99-4097-36C5-84286F75B10D}"/>
              </a:ext>
            </a:extLst>
          </p:cNvPr>
          <p:cNvSpPr txBox="1"/>
          <p:nvPr/>
        </p:nvSpPr>
        <p:spPr>
          <a:xfrm>
            <a:off x="4630502" y="4870034"/>
            <a:ext cx="72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PASS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51D74F5-9AB0-5170-BA64-AD6CB0885506}"/>
              </a:ext>
            </a:extLst>
          </p:cNvPr>
          <p:cNvSpPr txBox="1"/>
          <p:nvPr/>
        </p:nvSpPr>
        <p:spPr>
          <a:xfrm>
            <a:off x="7860894" y="4874217"/>
            <a:ext cx="72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PASS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D381B3B-1959-AE60-5027-5865727C401D}"/>
              </a:ext>
            </a:extLst>
          </p:cNvPr>
          <p:cNvCxnSpPr>
            <a:cxnSpLocks/>
          </p:cNvCxnSpPr>
          <p:nvPr/>
        </p:nvCxnSpPr>
        <p:spPr>
          <a:xfrm flipH="1">
            <a:off x="2787708" y="5636216"/>
            <a:ext cx="55206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4AC803C-3C37-E10F-EBA7-2315DE918851}"/>
              </a:ext>
            </a:extLst>
          </p:cNvPr>
          <p:cNvCxnSpPr>
            <a:stCxn id="33" idx="2"/>
          </p:cNvCxnSpPr>
          <p:nvPr/>
        </p:nvCxnSpPr>
        <p:spPr>
          <a:xfrm flipH="1">
            <a:off x="4994216" y="5239366"/>
            <a:ext cx="1" cy="396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E7961DB-42FB-982D-7BC6-C6B8A4C145A5}"/>
              </a:ext>
            </a:extLst>
          </p:cNvPr>
          <p:cNvCxnSpPr/>
          <p:nvPr/>
        </p:nvCxnSpPr>
        <p:spPr>
          <a:xfrm flipH="1">
            <a:off x="8303583" y="5239366"/>
            <a:ext cx="1" cy="396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E76BE83-9350-6393-912F-48E7D2865C46}"/>
              </a:ext>
            </a:extLst>
          </p:cNvPr>
          <p:cNvSpPr txBox="1"/>
          <p:nvPr/>
        </p:nvSpPr>
        <p:spPr>
          <a:xfrm>
            <a:off x="219656" y="5919784"/>
            <a:ext cx="106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16 bytes</a:t>
            </a:r>
            <a:endParaRPr lang="zh-CN" altLang="en-US" dirty="0"/>
          </a:p>
          <a:p>
            <a:pPr algn="ctr"/>
            <a:r>
              <a:rPr lang="en-US" altLang="zh-CN" dirty="0"/>
              <a:t>AES key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40A95A-6244-E1C3-1611-E1DEAD8F7134}"/>
              </a:ext>
            </a:extLst>
          </p:cNvPr>
          <p:cNvSpPr/>
          <p:nvPr/>
        </p:nvSpPr>
        <p:spPr>
          <a:xfrm>
            <a:off x="8701963" y="6017890"/>
            <a:ext cx="1911457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DF674A4-C552-C54F-AA4E-915178CD9B20}"/>
              </a:ext>
            </a:extLst>
          </p:cNvPr>
          <p:cNvSpPr/>
          <p:nvPr/>
        </p:nvSpPr>
        <p:spPr>
          <a:xfrm>
            <a:off x="6790506" y="6017890"/>
            <a:ext cx="1911457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8150481-0D39-2D89-AAD6-FEC82E6F9CEE}"/>
              </a:ext>
            </a:extLst>
          </p:cNvPr>
          <p:cNvSpPr txBox="1"/>
          <p:nvPr/>
        </p:nvSpPr>
        <p:spPr>
          <a:xfrm>
            <a:off x="6942906" y="6077015"/>
            <a:ext cx="160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Temperature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E7FB23C-39D5-ACD6-4094-8D45541869F6}"/>
              </a:ext>
            </a:extLst>
          </p:cNvPr>
          <p:cNvSpPr txBox="1"/>
          <p:nvPr/>
        </p:nvSpPr>
        <p:spPr>
          <a:xfrm>
            <a:off x="9116517" y="6077014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Humidity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056419D-7E79-B655-E3DC-9FFC9147896A}"/>
              </a:ext>
            </a:extLst>
          </p:cNvPr>
          <p:cNvSpPr txBox="1"/>
          <p:nvPr/>
        </p:nvSpPr>
        <p:spPr>
          <a:xfrm>
            <a:off x="5362078" y="6077014"/>
            <a:ext cx="112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Plain Text</a:t>
            </a:r>
          </a:p>
          <a:p>
            <a:pPr algn="ctr"/>
            <a:r>
              <a:rPr lang="en-US" altLang="zh-CN" dirty="0"/>
              <a:t>4 bytes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86E236C-A3D4-33AF-201A-7A5439896325}"/>
              </a:ext>
            </a:extLst>
          </p:cNvPr>
          <p:cNvSpPr/>
          <p:nvPr/>
        </p:nvSpPr>
        <p:spPr>
          <a:xfrm>
            <a:off x="1096418" y="4997626"/>
            <a:ext cx="1691290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C71893C-4C66-8B77-A9B7-D4FABDD749F1}"/>
              </a:ext>
            </a:extLst>
          </p:cNvPr>
          <p:cNvSpPr txBox="1"/>
          <p:nvPr/>
        </p:nvSpPr>
        <p:spPr>
          <a:xfrm>
            <a:off x="1016685" y="5056751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E3D28D0-E63B-DE56-0773-6904F165BD8A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4371135" y="6400179"/>
            <a:ext cx="99094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06AD530-8720-D3E9-3349-CB3D558EA5C9}"/>
              </a:ext>
            </a:extLst>
          </p:cNvPr>
          <p:cNvCxnSpPr>
            <a:cxnSpLocks/>
          </p:cNvCxnSpPr>
          <p:nvPr/>
        </p:nvCxnSpPr>
        <p:spPr>
          <a:xfrm>
            <a:off x="1436479" y="5787551"/>
            <a:ext cx="0" cy="607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CC4B6A8F-BCAA-0C4A-B11D-22B3BF3546E7}"/>
              </a:ext>
            </a:extLst>
          </p:cNvPr>
          <p:cNvCxnSpPr>
            <a:cxnSpLocks/>
          </p:cNvCxnSpPr>
          <p:nvPr/>
        </p:nvCxnSpPr>
        <p:spPr>
          <a:xfrm flipH="1">
            <a:off x="1436479" y="6394972"/>
            <a:ext cx="11809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921B0E6-D141-8B28-5D82-091D740770CB}"/>
              </a:ext>
            </a:extLst>
          </p:cNvPr>
          <p:cNvSpPr txBox="1"/>
          <p:nvPr/>
        </p:nvSpPr>
        <p:spPr>
          <a:xfrm>
            <a:off x="2727825" y="6215682"/>
            <a:ext cx="151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Unpadding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3414CDC-6EDD-3DE8-FDEE-A57980309CBD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Data decryption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2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7E06C2-B28D-C039-2A4B-18498C3471F4}"/>
              </a:ext>
            </a:extLst>
          </p:cNvPr>
          <p:cNvSpPr txBox="1"/>
          <p:nvPr/>
        </p:nvSpPr>
        <p:spPr>
          <a:xfrm>
            <a:off x="343635" y="225930"/>
            <a:ext cx="7191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Result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 descr="Text&#10;&#10;描述已自动生成">
            <a:extLst>
              <a:ext uri="{FF2B5EF4-FFF2-40B4-BE49-F238E27FC236}">
                <a16:creationId xmlns:a16="http://schemas.microsoft.com/office/drawing/2014/main" id="{B313DB9E-4EE6-F608-8CC6-76F62698A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17" y="1190530"/>
            <a:ext cx="5723116" cy="447332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C0DFF39-23A2-60FA-572B-112BBB4ED803}"/>
              </a:ext>
            </a:extLst>
          </p:cNvPr>
          <p:cNvSpPr txBox="1"/>
          <p:nvPr/>
        </p:nvSpPr>
        <p:spPr>
          <a:xfrm>
            <a:off x="3583498" y="5674351"/>
            <a:ext cx="439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Data encryption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61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3"/>
    </mc:Choice>
    <mc:Fallback xmlns="">
      <p:transition spd="slow" advTm="609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54AD0E-A248-931E-AF58-46ACF77896AE}"/>
              </a:ext>
            </a:extLst>
          </p:cNvPr>
          <p:cNvSpPr txBox="1"/>
          <p:nvPr/>
        </p:nvSpPr>
        <p:spPr>
          <a:xfrm>
            <a:off x="2500115" y="3136612"/>
            <a:ext cx="7191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Thank you for listening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10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"/>
    </mc:Choice>
    <mc:Fallback xmlns="">
      <p:transition spd="slow" advTm="41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664ECA-8864-ED7B-4986-EF4708D0297D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Introduction  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0C820-AABE-E9D9-D283-806C14A1095B}"/>
              </a:ext>
            </a:extLst>
          </p:cNvPr>
          <p:cNvSpPr txBox="1"/>
          <p:nvPr/>
        </p:nvSpPr>
        <p:spPr>
          <a:xfrm>
            <a:off x="495300" y="1146115"/>
            <a:ext cx="889635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project aims to design a data exchange platform that meet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availability, integrity, and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uthentication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 general ,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he project will be split into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three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steps: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FA1DF-D5E5-3E3B-AA59-23F40BB91BDB}"/>
              </a:ext>
            </a:extLst>
          </p:cNvPr>
          <p:cNvSpPr txBox="1"/>
          <p:nvPr/>
        </p:nvSpPr>
        <p:spPr>
          <a:xfrm>
            <a:off x="686535" y="210292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BE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ne: 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Ensuring the availability of data.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make data accessible in real-time to any user visiting the broker server (Public mode)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ADE855-7CF9-F9A6-6BC2-8013CC79B407}"/>
              </a:ext>
            </a:extLst>
          </p:cNvPr>
          <p:cNvSpPr txBox="1"/>
          <p:nvPr/>
        </p:nvSpPr>
        <p:spPr>
          <a:xfrm>
            <a:off x="686535" y="438994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three</a:t>
            </a:r>
            <a:r>
              <a:rPr lang="en-BE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Ensuring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integrity and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authentication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by implementing a security protocol.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If the user have no permission , then the user cannot access data from broker.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(Security mode)</a:t>
            </a:r>
            <a:endParaRPr lang="en-BE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BE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4DD079-576A-71F2-F228-165C6BC72569}"/>
              </a:ext>
            </a:extLst>
          </p:cNvPr>
          <p:cNvSpPr txBox="1"/>
          <p:nvPr/>
        </p:nvSpPr>
        <p:spPr>
          <a:xfrm>
            <a:off x="686535" y="33803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two</a:t>
            </a:r>
            <a:r>
              <a:rPr lang="en-BE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able to switch public mode to security mode by pushing button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2218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664ECA-8864-ED7B-4986-EF4708D0297D}"/>
              </a:ext>
            </a:extLst>
          </p:cNvPr>
          <p:cNvSpPr txBox="1"/>
          <p:nvPr/>
        </p:nvSpPr>
        <p:spPr>
          <a:xfrm>
            <a:off x="248385" y="74606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Schematic  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 descr="A close-up of some wires&#10;&#10;低可信度描述已自动生成">
            <a:extLst>
              <a:ext uri="{FF2B5EF4-FFF2-40B4-BE49-F238E27FC236}">
                <a16:creationId xmlns:a16="http://schemas.microsoft.com/office/drawing/2014/main" id="{BF2F1D78-8991-1343-C35E-DBDD99F51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479" y="1874003"/>
            <a:ext cx="2868683" cy="382491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FB02A8A-8667-9797-9F1B-B5185CFE1E9A}"/>
              </a:ext>
            </a:extLst>
          </p:cNvPr>
          <p:cNvCxnSpPr>
            <a:cxnSpLocks/>
          </p:cNvCxnSpPr>
          <p:nvPr/>
        </p:nvCxnSpPr>
        <p:spPr>
          <a:xfrm flipH="1">
            <a:off x="6782183" y="1800225"/>
            <a:ext cx="3342892" cy="1726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CB95F1D-0F27-54C2-F90A-75A89DD1DD54}"/>
              </a:ext>
            </a:extLst>
          </p:cNvPr>
          <p:cNvSpPr txBox="1"/>
          <p:nvPr/>
        </p:nvSpPr>
        <p:spPr>
          <a:xfrm>
            <a:off x="9898251" y="1296692"/>
            <a:ext cx="115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DH 11 Sensor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DF50577-A8B7-E435-B9D8-1FD6C1F5B4A1}"/>
              </a:ext>
            </a:extLst>
          </p:cNvPr>
          <p:cNvCxnSpPr>
            <a:cxnSpLocks/>
          </p:cNvCxnSpPr>
          <p:nvPr/>
        </p:nvCxnSpPr>
        <p:spPr>
          <a:xfrm flipV="1">
            <a:off x="2862021" y="3924300"/>
            <a:ext cx="3592304" cy="1081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B3C624D-F311-352A-BF09-9B3D4D6F67DD}"/>
              </a:ext>
            </a:extLst>
          </p:cNvPr>
          <p:cNvSpPr txBox="1"/>
          <p:nvPr/>
        </p:nvSpPr>
        <p:spPr>
          <a:xfrm>
            <a:off x="1770197" y="4682786"/>
            <a:ext cx="115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ESP-32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FC5D5D8-445C-CB31-CBDE-D57ACD50D04B}"/>
              </a:ext>
            </a:extLst>
          </p:cNvPr>
          <p:cNvCxnSpPr>
            <a:cxnSpLocks/>
          </p:cNvCxnSpPr>
          <p:nvPr/>
        </p:nvCxnSpPr>
        <p:spPr>
          <a:xfrm flipH="1">
            <a:off x="6381750" y="1115878"/>
            <a:ext cx="1922436" cy="211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3432421-5B8B-DABE-2885-3C1A3028FCD2}"/>
              </a:ext>
            </a:extLst>
          </p:cNvPr>
          <p:cNvSpPr txBox="1"/>
          <p:nvPr/>
        </p:nvSpPr>
        <p:spPr>
          <a:xfrm>
            <a:off x="8304186" y="747816"/>
            <a:ext cx="115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Button 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1F0561-071C-270D-0D9A-E126A80D4EE4}"/>
              </a:ext>
            </a:extLst>
          </p:cNvPr>
          <p:cNvSpPr txBox="1"/>
          <p:nvPr/>
        </p:nvSpPr>
        <p:spPr>
          <a:xfrm>
            <a:off x="656272" y="932482"/>
            <a:ext cx="6096000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will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use 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DHT11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sensor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to collect temperature and humidity data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from the room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then the temperature and humidity data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will be processed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and transmitted 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by ESP32.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" name="直接箭头连接符 13">
            <a:extLst>
              <a:ext uri="{FF2B5EF4-FFF2-40B4-BE49-F238E27FC236}">
                <a16:creationId xmlns:a16="http://schemas.microsoft.com/office/drawing/2014/main" id="{075119ED-F865-8DB2-67AB-85BC36C45919}"/>
              </a:ext>
            </a:extLst>
          </p:cNvPr>
          <p:cNvCxnSpPr>
            <a:cxnSpLocks/>
          </p:cNvCxnSpPr>
          <p:nvPr/>
        </p:nvCxnSpPr>
        <p:spPr>
          <a:xfrm>
            <a:off x="3415280" y="2400300"/>
            <a:ext cx="288054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3">
            <a:extLst>
              <a:ext uri="{FF2B5EF4-FFF2-40B4-BE49-F238E27FC236}">
                <a16:creationId xmlns:a16="http://schemas.microsoft.com/office/drawing/2014/main" id="{54D8C465-3B18-61D8-ADD3-3FD7283A5CDA}"/>
              </a:ext>
            </a:extLst>
          </p:cNvPr>
          <p:cNvCxnSpPr>
            <a:cxnSpLocks/>
          </p:cNvCxnSpPr>
          <p:nvPr/>
        </p:nvCxnSpPr>
        <p:spPr>
          <a:xfrm flipV="1">
            <a:off x="2698110" y="3429000"/>
            <a:ext cx="3586954" cy="209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文本框 16">
            <a:extLst>
              <a:ext uri="{FF2B5EF4-FFF2-40B4-BE49-F238E27FC236}">
                <a16:creationId xmlns:a16="http://schemas.microsoft.com/office/drawing/2014/main" id="{407B475E-51E9-E965-420F-87D389D39FC0}"/>
              </a:ext>
            </a:extLst>
          </p:cNvPr>
          <p:cNvSpPr txBox="1"/>
          <p:nvPr/>
        </p:nvSpPr>
        <p:spPr>
          <a:xfrm>
            <a:off x="708852" y="1906711"/>
            <a:ext cx="2810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Red led  indicate the connection status of </a:t>
            </a:r>
            <a:r>
              <a:rPr lang="en-US" altLang="zh-CN" dirty="0" err="1"/>
              <a:t>wifi</a:t>
            </a:r>
            <a:r>
              <a:rPr lang="en-US" altLang="zh-CN" dirty="0"/>
              <a:t> and </a:t>
            </a:r>
            <a:r>
              <a:rPr lang="en-US" altLang="zh-CN" dirty="0" err="1"/>
              <a:t>mqtt</a:t>
            </a:r>
            <a:r>
              <a:rPr lang="en-US" altLang="zh-CN" dirty="0"/>
              <a:t> broker</a:t>
            </a:r>
            <a:endParaRPr lang="zh-CN" altLang="en-US" dirty="0"/>
          </a:p>
        </p:txBody>
      </p:sp>
      <p:sp>
        <p:nvSpPr>
          <p:cNvPr id="18" name="文本框 16">
            <a:extLst>
              <a:ext uri="{FF2B5EF4-FFF2-40B4-BE49-F238E27FC236}">
                <a16:creationId xmlns:a16="http://schemas.microsoft.com/office/drawing/2014/main" id="{56C97505-CC49-8532-9380-B611572CDE23}"/>
              </a:ext>
            </a:extLst>
          </p:cNvPr>
          <p:cNvSpPr txBox="1"/>
          <p:nvPr/>
        </p:nvSpPr>
        <p:spPr>
          <a:xfrm>
            <a:off x="-24993" y="3237338"/>
            <a:ext cx="281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White led indicate the status of mode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68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BA6DF8-8906-E400-7FAF-A1B00949B9E2}"/>
              </a:ext>
            </a:extLst>
          </p:cNvPr>
          <p:cNvSpPr txBox="1"/>
          <p:nvPr/>
        </p:nvSpPr>
        <p:spPr>
          <a:xfrm>
            <a:off x="538313" y="1174171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What is ESP32?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2264D-A555-0530-7B48-79DB752B9272}"/>
              </a:ext>
            </a:extLst>
          </p:cNvPr>
          <p:cNvSpPr txBox="1"/>
          <p:nvPr/>
        </p:nvSpPr>
        <p:spPr>
          <a:xfrm>
            <a:off x="1110658" y="1997828"/>
            <a:ext cx="53485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ESP32 is a microcontroller that is designed for low-power, connected applications.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BE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5" descr="A close-up of some wires&#10;&#10;低可信度描述已自动生成">
            <a:extLst>
              <a:ext uri="{FF2B5EF4-FFF2-40B4-BE49-F238E27FC236}">
                <a16:creationId xmlns:a16="http://schemas.microsoft.com/office/drawing/2014/main" id="{646F1BE6-7BBA-666A-1170-E4997B148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479" y="1997828"/>
            <a:ext cx="2868683" cy="3824911"/>
          </a:xfrm>
          <a:prstGeom prst="rect">
            <a:avLst/>
          </a:prstGeom>
        </p:spPr>
      </p:pic>
      <p:sp>
        <p:nvSpPr>
          <p:cNvPr id="8" name="文本框 1">
            <a:extLst>
              <a:ext uri="{FF2B5EF4-FFF2-40B4-BE49-F238E27FC236}">
                <a16:creationId xmlns:a16="http://schemas.microsoft.com/office/drawing/2014/main" id="{B4661E86-B295-7341-06D1-D32BA08A0678}"/>
              </a:ext>
            </a:extLst>
          </p:cNvPr>
          <p:cNvSpPr txBox="1"/>
          <p:nvPr/>
        </p:nvSpPr>
        <p:spPr>
          <a:xfrm>
            <a:off x="538313" y="3060367"/>
            <a:ext cx="6726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How ESP32 communicate with MQTT broker ? 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CBF9D-70B1-7465-0632-8D47DE60033C}"/>
              </a:ext>
            </a:extLst>
          </p:cNvPr>
          <p:cNvSpPr txBox="1"/>
          <p:nvPr/>
        </p:nvSpPr>
        <p:spPr>
          <a:xfrm>
            <a:off x="736931" y="45155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It has built-in Wi-Fi functionality, which allows it to connect to wireless networks and communicate with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MQTT broker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E452DC-1168-5C29-747E-0BFFEAD319EB}"/>
              </a:ext>
            </a:extLst>
          </p:cNvPr>
          <p:cNvSpPr/>
          <p:nvPr/>
        </p:nvSpPr>
        <p:spPr>
          <a:xfrm>
            <a:off x="5067944" y="2691539"/>
            <a:ext cx="1849465" cy="7387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3F69BF-A010-A3BE-2401-3817134569A7}"/>
              </a:ext>
            </a:extLst>
          </p:cNvPr>
          <p:cNvSpPr txBox="1"/>
          <p:nvPr/>
        </p:nvSpPr>
        <p:spPr>
          <a:xfrm>
            <a:off x="5450235" y="2737704"/>
            <a:ext cx="109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MQTT broker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62273D-6E5E-5B20-7D79-8E77FD6F3346}"/>
              </a:ext>
            </a:extLst>
          </p:cNvPr>
          <p:cNvSpPr/>
          <p:nvPr/>
        </p:nvSpPr>
        <p:spPr>
          <a:xfrm>
            <a:off x="1805551" y="5514814"/>
            <a:ext cx="1849465" cy="7387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16D57-4CB2-55DA-965C-34953BD63BF8}"/>
              </a:ext>
            </a:extLst>
          </p:cNvPr>
          <p:cNvSpPr txBox="1"/>
          <p:nvPr/>
        </p:nvSpPr>
        <p:spPr>
          <a:xfrm>
            <a:off x="2185259" y="5699524"/>
            <a:ext cx="10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ESP32-A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D99CA0-1B86-AFCC-1AE6-922A4C69B659}"/>
              </a:ext>
            </a:extLst>
          </p:cNvPr>
          <p:cNvSpPr/>
          <p:nvPr/>
        </p:nvSpPr>
        <p:spPr>
          <a:xfrm>
            <a:off x="8567982" y="5514814"/>
            <a:ext cx="1849465" cy="738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39E5D6-CB13-B3DC-EA0E-AD5CE3D0D16A}"/>
              </a:ext>
            </a:extLst>
          </p:cNvPr>
          <p:cNvSpPr txBox="1"/>
          <p:nvPr/>
        </p:nvSpPr>
        <p:spPr>
          <a:xfrm>
            <a:off x="8947690" y="5699524"/>
            <a:ext cx="10900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ESP32-B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B8A23C-6F12-E378-43AD-E0374B753A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5637" y="3153225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DCA74B7-EA52-5B38-0026-0253B56F6ED2}"/>
              </a:ext>
            </a:extLst>
          </p:cNvPr>
          <p:cNvCxnSpPr>
            <a:cxnSpLocks/>
          </p:cNvCxnSpPr>
          <p:nvPr/>
        </p:nvCxnSpPr>
        <p:spPr>
          <a:xfrm flipV="1">
            <a:off x="2745782" y="3060870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9A0EAD5-FB9F-0561-A214-E9F313633A82}"/>
              </a:ext>
            </a:extLst>
          </p:cNvPr>
          <p:cNvCxnSpPr>
            <a:cxnSpLocks/>
          </p:cNvCxnSpPr>
          <p:nvPr/>
        </p:nvCxnSpPr>
        <p:spPr>
          <a:xfrm rot="10800000">
            <a:off x="7307447" y="3060870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5D43F4C-DA02-1853-E19B-F62F4C0FEBDD}"/>
              </a:ext>
            </a:extLst>
          </p:cNvPr>
          <p:cNvCxnSpPr>
            <a:cxnSpLocks/>
          </p:cNvCxnSpPr>
          <p:nvPr/>
        </p:nvCxnSpPr>
        <p:spPr>
          <a:xfrm>
            <a:off x="7112428" y="3190679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A6ADAD2-E495-C0CC-57D7-A4F6D5E16FDA}"/>
              </a:ext>
            </a:extLst>
          </p:cNvPr>
          <p:cNvSpPr txBox="1"/>
          <p:nvPr/>
        </p:nvSpPr>
        <p:spPr>
          <a:xfrm>
            <a:off x="374541" y="3691224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ESP32-A: Humidity &amp; Temperature 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FFB34B-8425-E964-B466-C64E82070417}"/>
              </a:ext>
            </a:extLst>
          </p:cNvPr>
          <p:cNvSpPr txBox="1"/>
          <p:nvPr/>
        </p:nvSpPr>
        <p:spPr>
          <a:xfrm>
            <a:off x="3195231" y="1879302"/>
            <a:ext cx="559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Topic A: ESP32-A: Humidity &amp; Temperature </a:t>
            </a:r>
          </a:p>
          <a:p>
            <a:pPr algn="ctr"/>
            <a:r>
              <a:rPr lang="en-US" altLang="zh-CN" dirty="0"/>
              <a:t>Topic B: ESP32-B: Humidity &amp; Temperature 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4D75AD-267B-291B-C02E-69EE821E3623}"/>
              </a:ext>
            </a:extLst>
          </p:cNvPr>
          <p:cNvSpPr txBox="1"/>
          <p:nvPr/>
        </p:nvSpPr>
        <p:spPr>
          <a:xfrm>
            <a:off x="8083654" y="3691224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ESP32-B: Humidity &amp; Temperature 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2DD0B3-F0BD-6F3D-CB1A-E4713062723A}"/>
              </a:ext>
            </a:extLst>
          </p:cNvPr>
          <p:cNvSpPr txBox="1"/>
          <p:nvPr/>
        </p:nvSpPr>
        <p:spPr>
          <a:xfrm>
            <a:off x="3295973" y="4971149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ESP32-B: Humidity &amp; Temperature 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FC5B21-A729-C456-FB4E-01AB42667BA0}"/>
              </a:ext>
            </a:extLst>
          </p:cNvPr>
          <p:cNvSpPr txBox="1"/>
          <p:nvPr/>
        </p:nvSpPr>
        <p:spPr>
          <a:xfrm>
            <a:off x="4462218" y="4128417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ESP32-A: Humidity &amp; Temperature </a:t>
            </a:r>
            <a:endParaRPr lang="zh-CN" altLang="en-US" dirty="0"/>
          </a:p>
        </p:txBody>
      </p:sp>
      <p:sp>
        <p:nvSpPr>
          <p:cNvPr id="21" name="箭头: 直角上 20">
            <a:extLst>
              <a:ext uri="{FF2B5EF4-FFF2-40B4-BE49-F238E27FC236}">
                <a16:creationId xmlns:a16="http://schemas.microsoft.com/office/drawing/2014/main" id="{622EE54B-3916-EBB1-9BFB-DFA5897BCC34}"/>
              </a:ext>
            </a:extLst>
          </p:cNvPr>
          <p:cNvSpPr/>
          <p:nvPr/>
        </p:nvSpPr>
        <p:spPr>
          <a:xfrm rot="5400000" flipH="1">
            <a:off x="6962078" y="143498"/>
            <a:ext cx="497694" cy="2714117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0479BB-95D6-4AF7-CBDC-6C2BA5B7F3E6}"/>
              </a:ext>
            </a:extLst>
          </p:cNvPr>
          <p:cNvSpPr txBox="1"/>
          <p:nvPr/>
        </p:nvSpPr>
        <p:spPr>
          <a:xfrm>
            <a:off x="8790119" y="1064156"/>
            <a:ext cx="2159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Node-Red as a user access and plot temperature and humidity chart in real time 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72594F-998E-8DFD-B5CC-69B5A1EBC2C4}"/>
              </a:ext>
            </a:extLst>
          </p:cNvPr>
          <p:cNvSpPr txBox="1"/>
          <p:nvPr/>
        </p:nvSpPr>
        <p:spPr>
          <a:xfrm>
            <a:off x="209592" y="-27528"/>
            <a:ext cx="7191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Public mode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D1D63-9FDF-DFC3-695B-E9A8E46BC0E8}"/>
              </a:ext>
            </a:extLst>
          </p:cNvPr>
          <p:cNvSpPr txBox="1"/>
          <p:nvPr/>
        </p:nvSpPr>
        <p:spPr>
          <a:xfrm>
            <a:off x="307041" y="806481"/>
            <a:ext cx="525719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will use an MQTT broker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as server 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 exchange data between ESP32 devices. </a:t>
            </a:r>
          </a:p>
        </p:txBody>
      </p:sp>
    </p:spTree>
    <p:extLst>
      <p:ext uri="{BB962C8B-B14F-4D97-AF65-F5344CB8AC3E}">
        <p14:creationId xmlns:p14="http://schemas.microsoft.com/office/powerpoint/2010/main" val="237625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hart&#10;&#10;中度可信度描述已自动生成">
            <a:extLst>
              <a:ext uri="{FF2B5EF4-FFF2-40B4-BE49-F238E27FC236}">
                <a16:creationId xmlns:a16="http://schemas.microsoft.com/office/drawing/2014/main" id="{8F0A01BB-F165-A4E3-CF49-98C9607FD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" y="819114"/>
            <a:ext cx="4596129" cy="5571066"/>
          </a:xfrm>
          <a:prstGeom prst="rect">
            <a:avLst/>
          </a:prstGeom>
        </p:spPr>
      </p:pic>
      <p:pic>
        <p:nvPicPr>
          <p:cNvPr id="7" name="图片 6" descr="Chart&#10;&#10;中度可信度描述已自动生成">
            <a:extLst>
              <a:ext uri="{FF2B5EF4-FFF2-40B4-BE49-F238E27FC236}">
                <a16:creationId xmlns:a16="http://schemas.microsoft.com/office/drawing/2014/main" id="{2F340F0C-80D6-D4CA-F21B-C4FBFB57C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436" y="819114"/>
            <a:ext cx="4862525" cy="55710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5BCC030-63FF-CB13-AA8F-871B7647EC5C}"/>
              </a:ext>
            </a:extLst>
          </p:cNvPr>
          <p:cNvSpPr txBox="1"/>
          <p:nvPr/>
        </p:nvSpPr>
        <p:spPr>
          <a:xfrm>
            <a:off x="686535" y="273100"/>
            <a:ext cx="7191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Node red Result  (public mode )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94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"/>
    </mc:Choice>
    <mc:Fallback xmlns="">
      <p:transition spd="slow" advTm="17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0BB72C96-75BD-0784-0878-C161EF8CA3D0}"/>
              </a:ext>
            </a:extLst>
          </p:cNvPr>
          <p:cNvSpPr/>
          <p:nvPr/>
        </p:nvSpPr>
        <p:spPr>
          <a:xfrm>
            <a:off x="1977033" y="1510620"/>
            <a:ext cx="1534332" cy="8110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B8524C-22E3-237D-6E71-3EC672D2E4FE}"/>
              </a:ext>
            </a:extLst>
          </p:cNvPr>
          <p:cNvSpPr/>
          <p:nvPr/>
        </p:nvSpPr>
        <p:spPr>
          <a:xfrm>
            <a:off x="645301" y="3068158"/>
            <a:ext cx="1223470" cy="91110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47E4812-AEA0-98C2-D790-35638FBB0F1F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3286667" y="2202918"/>
            <a:ext cx="646516" cy="86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F2E780D-B789-71E3-57ED-93C3D84C2B31}"/>
              </a:ext>
            </a:extLst>
          </p:cNvPr>
          <p:cNvCxnSpPr>
            <a:cxnSpLocks/>
          </p:cNvCxnSpPr>
          <p:nvPr/>
        </p:nvCxnSpPr>
        <p:spPr>
          <a:xfrm flipH="1">
            <a:off x="1550345" y="2202918"/>
            <a:ext cx="646516" cy="86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3DB848D-2D11-71C5-2003-76B4716DB4FE}"/>
              </a:ext>
            </a:extLst>
          </p:cNvPr>
          <p:cNvSpPr txBox="1"/>
          <p:nvPr/>
        </p:nvSpPr>
        <p:spPr>
          <a:xfrm>
            <a:off x="2365807" y="1731492"/>
            <a:ext cx="7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Core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B99002-EE4A-57C9-3327-BB66AD519FAC}"/>
              </a:ext>
            </a:extLst>
          </p:cNvPr>
          <p:cNvSpPr txBox="1"/>
          <p:nvPr/>
        </p:nvSpPr>
        <p:spPr>
          <a:xfrm>
            <a:off x="556375" y="3282951"/>
            <a:ext cx="142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WIFI</a:t>
            </a:r>
          </a:p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Connection check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6EFD2E7-B645-70FC-A449-5C56B1C56624}"/>
              </a:ext>
            </a:extLst>
          </p:cNvPr>
          <p:cNvSpPr/>
          <p:nvPr/>
        </p:nvSpPr>
        <p:spPr>
          <a:xfrm>
            <a:off x="7056814" y="1382639"/>
            <a:ext cx="1534332" cy="8110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3DFBC49-32DC-BBA0-6B37-0A5E4306DE5B}"/>
              </a:ext>
            </a:extLst>
          </p:cNvPr>
          <p:cNvCxnSpPr>
            <a:cxnSpLocks/>
          </p:cNvCxnSpPr>
          <p:nvPr/>
        </p:nvCxnSpPr>
        <p:spPr>
          <a:xfrm>
            <a:off x="8058502" y="2177030"/>
            <a:ext cx="646516" cy="86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6AC38A6-6B36-CAD8-1ED7-20141421DE0F}"/>
              </a:ext>
            </a:extLst>
          </p:cNvPr>
          <p:cNvCxnSpPr>
            <a:cxnSpLocks/>
          </p:cNvCxnSpPr>
          <p:nvPr/>
        </p:nvCxnSpPr>
        <p:spPr>
          <a:xfrm flipH="1">
            <a:off x="7006415" y="2181661"/>
            <a:ext cx="646516" cy="86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3EC4277-3052-DED4-8281-1EFA51D279F5}"/>
              </a:ext>
            </a:extLst>
          </p:cNvPr>
          <p:cNvSpPr txBox="1"/>
          <p:nvPr/>
        </p:nvSpPr>
        <p:spPr>
          <a:xfrm>
            <a:off x="7384134" y="1572373"/>
            <a:ext cx="87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Core1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0774F42-AE8B-9076-DB74-30357D044655}"/>
              </a:ext>
            </a:extLst>
          </p:cNvPr>
          <p:cNvSpPr/>
          <p:nvPr/>
        </p:nvSpPr>
        <p:spPr>
          <a:xfrm>
            <a:off x="10172343" y="1544948"/>
            <a:ext cx="1534332" cy="8110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43E127B-CE7F-80C4-D69C-2C38809F80A6}"/>
              </a:ext>
            </a:extLst>
          </p:cNvPr>
          <p:cNvSpPr txBox="1"/>
          <p:nvPr/>
        </p:nvSpPr>
        <p:spPr>
          <a:xfrm>
            <a:off x="10561117" y="1765820"/>
            <a:ext cx="81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Core0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436565D-1249-1BD6-4793-4047AD1B4B6C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10939509" y="2356025"/>
            <a:ext cx="16974" cy="80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箭头: 右 52">
            <a:extLst>
              <a:ext uri="{FF2B5EF4-FFF2-40B4-BE49-F238E27FC236}">
                <a16:creationId xmlns:a16="http://schemas.microsoft.com/office/drawing/2014/main" id="{0700755F-0770-81C6-1ADE-80F5F2272BEE}"/>
              </a:ext>
            </a:extLst>
          </p:cNvPr>
          <p:cNvSpPr/>
          <p:nvPr/>
        </p:nvSpPr>
        <p:spPr>
          <a:xfrm>
            <a:off x="5081130" y="2100823"/>
            <a:ext cx="994474" cy="38102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A935A96-FCCD-B65B-B6F9-C356A856B9A5}"/>
              </a:ext>
            </a:extLst>
          </p:cNvPr>
          <p:cNvSpPr txBox="1"/>
          <p:nvPr/>
        </p:nvSpPr>
        <p:spPr>
          <a:xfrm>
            <a:off x="260258" y="9492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From Single Core to Dual Core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" name="直接箭头连接符 12">
            <a:extLst>
              <a:ext uri="{FF2B5EF4-FFF2-40B4-BE49-F238E27FC236}">
                <a16:creationId xmlns:a16="http://schemas.microsoft.com/office/drawing/2014/main" id="{3672C54D-B1CF-9E92-0F5F-B8BDC19C7A9B}"/>
              </a:ext>
            </a:extLst>
          </p:cNvPr>
          <p:cNvCxnSpPr>
            <a:cxnSpLocks/>
          </p:cNvCxnSpPr>
          <p:nvPr/>
        </p:nvCxnSpPr>
        <p:spPr>
          <a:xfrm>
            <a:off x="2771978" y="2320248"/>
            <a:ext cx="14174" cy="911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9">
            <a:extLst>
              <a:ext uri="{FF2B5EF4-FFF2-40B4-BE49-F238E27FC236}">
                <a16:creationId xmlns:a16="http://schemas.microsoft.com/office/drawing/2014/main" id="{BA612C9D-A604-CE02-EA66-C26FB5FB9855}"/>
              </a:ext>
            </a:extLst>
          </p:cNvPr>
          <p:cNvSpPr/>
          <p:nvPr/>
        </p:nvSpPr>
        <p:spPr>
          <a:xfrm>
            <a:off x="3553317" y="3046901"/>
            <a:ext cx="2150661" cy="811077"/>
          </a:xfrm>
          <a:prstGeom prst="ellipse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DATA Process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&amp;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transmission 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椭圆 9">
            <a:extLst>
              <a:ext uri="{FF2B5EF4-FFF2-40B4-BE49-F238E27FC236}">
                <a16:creationId xmlns:a16="http://schemas.microsoft.com/office/drawing/2014/main" id="{2420671B-DCF7-8C1A-E229-EEC4F5713914}"/>
              </a:ext>
            </a:extLst>
          </p:cNvPr>
          <p:cNvSpPr/>
          <p:nvPr/>
        </p:nvSpPr>
        <p:spPr>
          <a:xfrm>
            <a:off x="2172395" y="3211534"/>
            <a:ext cx="1159169" cy="8110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文本框 22">
            <a:extLst>
              <a:ext uri="{FF2B5EF4-FFF2-40B4-BE49-F238E27FC236}">
                <a16:creationId xmlns:a16="http://schemas.microsoft.com/office/drawing/2014/main" id="{AF2BAAF0-F4CA-1EDC-33F5-E0FE9032DB06}"/>
              </a:ext>
            </a:extLst>
          </p:cNvPr>
          <p:cNvSpPr txBox="1"/>
          <p:nvPr/>
        </p:nvSpPr>
        <p:spPr>
          <a:xfrm>
            <a:off x="2068865" y="3393501"/>
            <a:ext cx="142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MQTT</a:t>
            </a:r>
          </a:p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Connection check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16" name="椭圆 9">
            <a:extLst>
              <a:ext uri="{FF2B5EF4-FFF2-40B4-BE49-F238E27FC236}">
                <a16:creationId xmlns:a16="http://schemas.microsoft.com/office/drawing/2014/main" id="{7B441902-E5B5-743E-8DEC-638EDC1F4B6E}"/>
              </a:ext>
            </a:extLst>
          </p:cNvPr>
          <p:cNvSpPr/>
          <p:nvPr/>
        </p:nvSpPr>
        <p:spPr>
          <a:xfrm>
            <a:off x="6407092" y="3071922"/>
            <a:ext cx="1159169" cy="8110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7" name="文本框 22">
            <a:extLst>
              <a:ext uri="{FF2B5EF4-FFF2-40B4-BE49-F238E27FC236}">
                <a16:creationId xmlns:a16="http://schemas.microsoft.com/office/drawing/2014/main" id="{9F06FB81-D2C3-AA91-1F48-046321C4D391}"/>
              </a:ext>
            </a:extLst>
          </p:cNvPr>
          <p:cNvSpPr txBox="1"/>
          <p:nvPr/>
        </p:nvSpPr>
        <p:spPr>
          <a:xfrm>
            <a:off x="6303562" y="3253889"/>
            <a:ext cx="142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MQTT</a:t>
            </a:r>
          </a:p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Connection check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18" name="椭圆 8">
            <a:extLst>
              <a:ext uri="{FF2B5EF4-FFF2-40B4-BE49-F238E27FC236}">
                <a16:creationId xmlns:a16="http://schemas.microsoft.com/office/drawing/2014/main" id="{C6B08B62-2F63-41F3-094C-92AA9D38E60D}"/>
              </a:ext>
            </a:extLst>
          </p:cNvPr>
          <p:cNvSpPr/>
          <p:nvPr/>
        </p:nvSpPr>
        <p:spPr>
          <a:xfrm>
            <a:off x="8245772" y="3046901"/>
            <a:ext cx="1223470" cy="91110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9" name="文本框 22">
            <a:extLst>
              <a:ext uri="{FF2B5EF4-FFF2-40B4-BE49-F238E27FC236}">
                <a16:creationId xmlns:a16="http://schemas.microsoft.com/office/drawing/2014/main" id="{6C961887-CE3B-B989-8F06-50FF417F4E37}"/>
              </a:ext>
            </a:extLst>
          </p:cNvPr>
          <p:cNvSpPr txBox="1"/>
          <p:nvPr/>
        </p:nvSpPr>
        <p:spPr>
          <a:xfrm>
            <a:off x="8159102" y="3286715"/>
            <a:ext cx="142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WIFI</a:t>
            </a:r>
          </a:p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Connection check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6500AB-FA98-5BF3-7D41-F22A18BA9849}"/>
              </a:ext>
            </a:extLst>
          </p:cNvPr>
          <p:cNvSpPr txBox="1"/>
          <p:nvPr/>
        </p:nvSpPr>
        <p:spPr>
          <a:xfrm>
            <a:off x="1430272" y="5148963"/>
            <a:ext cx="7771639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By using a dual-core design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can solve this problem 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the ESP32 can dedicate one core to handle the Wi-Fi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and MQTT connection 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while the other core can be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used to 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process sensor data. This allows the ESP32 to handle network connectivity and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processing </a:t>
            </a: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concurrently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without compromising performance.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A7D0FA-6EC5-8CC7-9544-DB6BCA42037F}"/>
              </a:ext>
            </a:extLst>
          </p:cNvPr>
          <p:cNvSpPr txBox="1"/>
          <p:nvPr/>
        </p:nvSpPr>
        <p:spPr>
          <a:xfrm>
            <a:off x="1257036" y="4038203"/>
            <a:ext cx="7389455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However,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or the single core case . 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running the Wi-Fi stacks can consume a significant amount of processing power, which can impact the performance of other tasks running on the microcontroller. 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椭圆 9">
            <a:extLst>
              <a:ext uri="{FF2B5EF4-FFF2-40B4-BE49-F238E27FC236}">
                <a16:creationId xmlns:a16="http://schemas.microsoft.com/office/drawing/2014/main" id="{ACAF6DD7-CE5E-EBAE-1534-CE5FF3ADEDED}"/>
              </a:ext>
            </a:extLst>
          </p:cNvPr>
          <p:cNvSpPr/>
          <p:nvPr/>
        </p:nvSpPr>
        <p:spPr>
          <a:xfrm>
            <a:off x="10035898" y="3146933"/>
            <a:ext cx="1975138" cy="811077"/>
          </a:xfrm>
          <a:prstGeom prst="ellipse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DATA Process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&amp;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transmission 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9BF811-4AE8-BF4F-9E5C-3B522C862301}"/>
              </a:ext>
            </a:extLst>
          </p:cNvPr>
          <p:cNvSpPr txBox="1"/>
          <p:nvPr/>
        </p:nvSpPr>
        <p:spPr>
          <a:xfrm>
            <a:off x="441265" y="61317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 ensure the availability of data, the ESP32 devices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need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periodically check </a:t>
            </a:r>
            <a:r>
              <a:rPr lang="en-BE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wifi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BE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mqtt</a:t>
            </a:r>
            <a:r>
              <a:rPr lang="en-BE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connection status and fix any disconnections on their own.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1462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F272BE7-9CDA-BE49-16DC-22CD814CEF3D}"/>
              </a:ext>
            </a:extLst>
          </p:cNvPr>
          <p:cNvSpPr txBox="1"/>
          <p:nvPr/>
        </p:nvSpPr>
        <p:spPr>
          <a:xfrm>
            <a:off x="686534" y="273100"/>
            <a:ext cx="100692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Compare the performance between Single Core and Dual Core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 descr="Text&#10;&#10;描述已自动生成">
            <a:extLst>
              <a:ext uri="{FF2B5EF4-FFF2-40B4-BE49-F238E27FC236}">
                <a16:creationId xmlns:a16="http://schemas.microsoft.com/office/drawing/2014/main" id="{8D0F0DBD-72DF-3884-77E0-7BB67413E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" y="2293585"/>
            <a:ext cx="6073666" cy="3414056"/>
          </a:xfrm>
          <a:prstGeom prst="rect">
            <a:avLst/>
          </a:prstGeom>
        </p:spPr>
      </p:pic>
      <p:pic>
        <p:nvPicPr>
          <p:cNvPr id="8" name="图片 7" descr="Text&#10;&#10;描述已自动生成">
            <a:extLst>
              <a:ext uri="{FF2B5EF4-FFF2-40B4-BE49-F238E27FC236}">
                <a16:creationId xmlns:a16="http://schemas.microsoft.com/office/drawing/2014/main" id="{7DB13AAE-1043-D2CE-D310-55B11A256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86" y="3573906"/>
            <a:ext cx="4473328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7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F272BE7-9CDA-BE49-16DC-22CD814CEF3D}"/>
              </a:ext>
            </a:extLst>
          </p:cNvPr>
          <p:cNvSpPr txBox="1"/>
          <p:nvPr/>
        </p:nvSpPr>
        <p:spPr>
          <a:xfrm>
            <a:off x="686534" y="273100"/>
            <a:ext cx="1006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Order and Priority issue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椭圆 27">
            <a:extLst>
              <a:ext uri="{FF2B5EF4-FFF2-40B4-BE49-F238E27FC236}">
                <a16:creationId xmlns:a16="http://schemas.microsoft.com/office/drawing/2014/main" id="{49A89B69-29C3-4C92-D81C-FD12D23EA935}"/>
              </a:ext>
            </a:extLst>
          </p:cNvPr>
          <p:cNvSpPr/>
          <p:nvPr/>
        </p:nvSpPr>
        <p:spPr>
          <a:xfrm>
            <a:off x="7356514" y="1413617"/>
            <a:ext cx="1534332" cy="8110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7" name="直接箭头连接符 31">
            <a:extLst>
              <a:ext uri="{FF2B5EF4-FFF2-40B4-BE49-F238E27FC236}">
                <a16:creationId xmlns:a16="http://schemas.microsoft.com/office/drawing/2014/main" id="{5016C6EA-57B2-2E2F-7383-723E8799CC41}"/>
              </a:ext>
            </a:extLst>
          </p:cNvPr>
          <p:cNvCxnSpPr>
            <a:cxnSpLocks/>
          </p:cNvCxnSpPr>
          <p:nvPr/>
        </p:nvCxnSpPr>
        <p:spPr>
          <a:xfrm>
            <a:off x="8358202" y="2208008"/>
            <a:ext cx="646516" cy="86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2">
            <a:extLst>
              <a:ext uri="{FF2B5EF4-FFF2-40B4-BE49-F238E27FC236}">
                <a16:creationId xmlns:a16="http://schemas.microsoft.com/office/drawing/2014/main" id="{3CFA76C1-E420-9129-371D-B7F87C2D9553}"/>
              </a:ext>
            </a:extLst>
          </p:cNvPr>
          <p:cNvCxnSpPr>
            <a:cxnSpLocks/>
          </p:cNvCxnSpPr>
          <p:nvPr/>
        </p:nvCxnSpPr>
        <p:spPr>
          <a:xfrm flipH="1">
            <a:off x="7306115" y="2212639"/>
            <a:ext cx="646516" cy="86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34">
            <a:extLst>
              <a:ext uri="{FF2B5EF4-FFF2-40B4-BE49-F238E27FC236}">
                <a16:creationId xmlns:a16="http://schemas.microsoft.com/office/drawing/2014/main" id="{7B193ED4-9099-6586-3A3E-1FBAA6826347}"/>
              </a:ext>
            </a:extLst>
          </p:cNvPr>
          <p:cNvSpPr txBox="1"/>
          <p:nvPr/>
        </p:nvSpPr>
        <p:spPr>
          <a:xfrm>
            <a:off x="7683834" y="1603351"/>
            <a:ext cx="87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Core1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" name="椭圆 39">
            <a:extLst>
              <a:ext uri="{FF2B5EF4-FFF2-40B4-BE49-F238E27FC236}">
                <a16:creationId xmlns:a16="http://schemas.microsoft.com/office/drawing/2014/main" id="{B9AC0699-4E94-17FC-EDAB-A1A2344896A2}"/>
              </a:ext>
            </a:extLst>
          </p:cNvPr>
          <p:cNvSpPr/>
          <p:nvPr/>
        </p:nvSpPr>
        <p:spPr>
          <a:xfrm>
            <a:off x="10314342" y="1500915"/>
            <a:ext cx="1534332" cy="8110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1" name="文本框 40">
            <a:extLst>
              <a:ext uri="{FF2B5EF4-FFF2-40B4-BE49-F238E27FC236}">
                <a16:creationId xmlns:a16="http://schemas.microsoft.com/office/drawing/2014/main" id="{4415A108-413B-14C1-60EB-517EBB9034A0}"/>
              </a:ext>
            </a:extLst>
          </p:cNvPr>
          <p:cNvSpPr txBox="1"/>
          <p:nvPr/>
        </p:nvSpPr>
        <p:spPr>
          <a:xfrm>
            <a:off x="10703116" y="1721787"/>
            <a:ext cx="81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Core0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22" name="直接箭头连接符 41">
            <a:extLst>
              <a:ext uri="{FF2B5EF4-FFF2-40B4-BE49-F238E27FC236}">
                <a16:creationId xmlns:a16="http://schemas.microsoft.com/office/drawing/2014/main" id="{DF6CD2C5-5B6A-0563-A092-23FAE58024A1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11081508" y="2311992"/>
            <a:ext cx="16974" cy="80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9">
            <a:extLst>
              <a:ext uri="{FF2B5EF4-FFF2-40B4-BE49-F238E27FC236}">
                <a16:creationId xmlns:a16="http://schemas.microsoft.com/office/drawing/2014/main" id="{61EAA277-0F36-140F-D6DF-BFDED0B5F351}"/>
              </a:ext>
            </a:extLst>
          </p:cNvPr>
          <p:cNvSpPr/>
          <p:nvPr/>
        </p:nvSpPr>
        <p:spPr>
          <a:xfrm>
            <a:off x="6706792" y="3102900"/>
            <a:ext cx="1159169" cy="8110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5" name="文本框 22">
            <a:extLst>
              <a:ext uri="{FF2B5EF4-FFF2-40B4-BE49-F238E27FC236}">
                <a16:creationId xmlns:a16="http://schemas.microsoft.com/office/drawing/2014/main" id="{36FAA2B3-492C-4EF1-B850-422020F984EC}"/>
              </a:ext>
            </a:extLst>
          </p:cNvPr>
          <p:cNvSpPr txBox="1"/>
          <p:nvPr/>
        </p:nvSpPr>
        <p:spPr>
          <a:xfrm>
            <a:off x="6603262" y="3284867"/>
            <a:ext cx="142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MQTT</a:t>
            </a:r>
          </a:p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Connection check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26" name="椭圆 8">
            <a:extLst>
              <a:ext uri="{FF2B5EF4-FFF2-40B4-BE49-F238E27FC236}">
                <a16:creationId xmlns:a16="http://schemas.microsoft.com/office/drawing/2014/main" id="{66BFDB89-EF91-2C06-137D-38513A111A74}"/>
              </a:ext>
            </a:extLst>
          </p:cNvPr>
          <p:cNvSpPr/>
          <p:nvPr/>
        </p:nvSpPr>
        <p:spPr>
          <a:xfrm>
            <a:off x="8545472" y="3077879"/>
            <a:ext cx="1223470" cy="91110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7" name="文本框 22">
            <a:extLst>
              <a:ext uri="{FF2B5EF4-FFF2-40B4-BE49-F238E27FC236}">
                <a16:creationId xmlns:a16="http://schemas.microsoft.com/office/drawing/2014/main" id="{0F27FEA7-48E1-F2BA-CB8D-1EF5EBF7A539}"/>
              </a:ext>
            </a:extLst>
          </p:cNvPr>
          <p:cNvSpPr txBox="1"/>
          <p:nvPr/>
        </p:nvSpPr>
        <p:spPr>
          <a:xfrm>
            <a:off x="8458802" y="3317693"/>
            <a:ext cx="142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WIFI</a:t>
            </a:r>
          </a:p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Connection check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5C1BD7-7C34-0900-6355-52349A370895}"/>
              </a:ext>
            </a:extLst>
          </p:cNvPr>
          <p:cNvSpPr txBox="1"/>
          <p:nvPr/>
        </p:nvSpPr>
        <p:spPr>
          <a:xfrm>
            <a:off x="349561" y="994276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</a:rPr>
              <a:t>Since t</a:t>
            </a:r>
            <a:r>
              <a:rPr lang="en-GB" b="0" i="0" dirty="0">
                <a:effectLst/>
                <a:latin typeface="Arial" panose="020B0604020202020204" pitchFamily="34" charset="0"/>
              </a:rPr>
              <a:t>he MQTT connection is dependent on the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WiFi</a:t>
            </a:r>
            <a:r>
              <a:rPr lang="en-GB" b="0" i="0" dirty="0">
                <a:effectLst/>
                <a:latin typeface="Arial" panose="020B0604020202020204" pitchFamily="34" charset="0"/>
              </a:rPr>
              <a:t> connection, To ensure secure and efficient data transmission, the ESP32 devices establish the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WiFi</a:t>
            </a:r>
            <a:r>
              <a:rPr lang="en-GB" b="0" i="0" dirty="0">
                <a:effectLst/>
                <a:latin typeface="Arial" panose="020B0604020202020204" pitchFamily="34" charset="0"/>
              </a:rPr>
              <a:t> connection first, before attempting to establish the MQTT connection.</a:t>
            </a:r>
          </a:p>
          <a:p>
            <a:pPr marL="342900" indent="-342900">
              <a:buAutoNum type="arabicPeriod"/>
            </a:pPr>
            <a:endParaRPr lang="en-GB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Data processing and transmission tasks are only initiated once both connections are securely established</a:t>
            </a:r>
          </a:p>
          <a:p>
            <a:pPr marL="342900" indent="-342900"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maintain data availability, the ESP32 devices regularly check the status of both connections and fix any disconnections. The priority for connection checking is given to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over MQTT."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0" i="0" dirty="0">
                <a:effectLst/>
                <a:latin typeface="Arial" panose="020B0604020202020204" pitchFamily="34" charset="0"/>
              </a:rPr>
              <a:t>To ensure this, we can use semaphores and multitask scheduling.</a:t>
            </a:r>
            <a:endParaRPr lang="en-BE" dirty="0"/>
          </a:p>
        </p:txBody>
      </p:sp>
      <p:sp>
        <p:nvSpPr>
          <p:cNvPr id="30" name="椭圆 9">
            <a:extLst>
              <a:ext uri="{FF2B5EF4-FFF2-40B4-BE49-F238E27FC236}">
                <a16:creationId xmlns:a16="http://schemas.microsoft.com/office/drawing/2014/main" id="{A98CD1C8-F364-6EB6-EA0D-D49517CADF5E}"/>
              </a:ext>
            </a:extLst>
          </p:cNvPr>
          <p:cNvSpPr/>
          <p:nvPr/>
        </p:nvSpPr>
        <p:spPr>
          <a:xfrm>
            <a:off x="10121811" y="3177911"/>
            <a:ext cx="1975138" cy="811077"/>
          </a:xfrm>
          <a:prstGeom prst="ellipse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DATA Process &amp; transmission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6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872</Words>
  <Application>Microsoft Office PowerPoint</Application>
  <PresentationFormat>Widescreen</PresentationFormat>
  <Paragraphs>192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Consolas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Bao</dc:creator>
  <cp:lastModifiedBy>Jialun Kou</cp:lastModifiedBy>
  <cp:revision>40</cp:revision>
  <dcterms:created xsi:type="dcterms:W3CDTF">2023-01-26T21:54:18Z</dcterms:created>
  <dcterms:modified xsi:type="dcterms:W3CDTF">2023-01-29T12:39:03Z</dcterms:modified>
</cp:coreProperties>
</file>