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81484F-4E54-43DF-9E82-93C0C1D1AF8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98BA9C-CAAF-47FD-8934-9956578E6F4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4A1347-E70F-463C-85EC-D34CF916C69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430468-75C8-4CDB-B8AB-041CD1CEFD9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9CA31C-0B12-4FD5-BCF9-232FD013A74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EC75A-5107-483F-BA0F-B62E5CA827B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879F6F-6B59-4BF4-BDD9-991FB53244C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3DBD7D-9827-45E5-A0ED-67A14819D4B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7694BA-3AF9-40C4-909F-7F4684EB474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7FC9BF-6A1B-41A4-87AA-B6B11EEFAC6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DFF457-935E-41DF-8E3C-BC6E3CE4578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DFC451-4271-42C7-96B7-BEAB4F19AB6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920006-D20E-4D42-9A21-AF44730D9C6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A746F2-6245-4A04-9589-7579797970E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93315C-D6D4-45B0-818C-FC772024801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2ECC00-E0F6-48FA-A4F7-897DE8D18C2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746BF-5DB4-4B89-A1AB-920DBDCA538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7CBD06-D225-43F2-AAD7-7E05DFD012C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0A3EBB-E922-4380-9252-701C2944F7E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1D24C1-E173-49DC-9020-5FA08804A3C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A84C19-C50D-4614-B9EE-C6C7013010F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3A0D64-68F5-420F-86AA-DCC3B184E2A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C688DF-E863-4616-A4F8-D331241AB74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DAE353-1108-4C23-860B-1244F6FB4D5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42424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52;p13"/>
          <p:cNvSpPr/>
          <p:nvPr/>
        </p:nvSpPr>
        <p:spPr>
          <a:xfrm>
            <a:off x="0" y="0"/>
            <a:ext cx="9143280" cy="227160"/>
          </a:xfrm>
          <a:prstGeom prst="rect">
            <a:avLst/>
          </a:prstGeom>
          <a:solidFill>
            <a:srgbClr val="ffffff">
              <a:alpha val="3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47EFE4A-C894-4C0E-9DD4-6493C7743F02}" type="slidenum"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57;p14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42424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8;p14"/>
          <p:cNvSpPr/>
          <p:nvPr/>
        </p:nvSpPr>
        <p:spPr>
          <a:xfrm>
            <a:off x="831600" y="615240"/>
            <a:ext cx="594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0CB4BE7-3925-4570-B442-2200ABB750D5}" type="slidenum"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3080" y="-138600"/>
            <a:ext cx="8280720" cy="321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600" spc="-1" strike="noStrike">
                <a:solidFill>
                  <a:srgbClr val="ffffff"/>
                </a:solidFill>
                <a:latin typeface="Arial"/>
                <a:ea typeface="Arial"/>
              </a:rPr>
              <a:t>Linked List in C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26160" y="3026880"/>
            <a:ext cx="7768080" cy="491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By: Kshtitj Mistry (EC036)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857680" y="1105200"/>
            <a:ext cx="5809680" cy="933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latin typeface="Arial"/>
                <a:ea typeface="Arial"/>
              </a:rPr>
              <a:t>The</a:t>
            </a: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Linked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List …. !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5" name="Google Shape;73;p16" descr=""/>
          <p:cNvPicPr/>
          <p:nvPr/>
        </p:nvPicPr>
        <p:blipFill>
          <a:blip r:embed="rId1"/>
          <a:stretch/>
        </p:blipFill>
        <p:spPr>
          <a:xfrm>
            <a:off x="1509840" y="2257560"/>
            <a:ext cx="6247440" cy="16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2680" y="843840"/>
            <a:ext cx="5809680" cy="154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The Definition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2680" y="1564920"/>
            <a:ext cx="7549560" cy="173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 fontScale="97000"/>
          </a:bodyPr>
          <a:p>
            <a:pPr algn="just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Arial"/>
                <a:ea typeface="Arial"/>
              </a:rPr>
              <a:t>Like arrays, a Linked List is a linear data structure. Unlike arrays, linked list elements are not stored at a contiguous location; the elements are linked using pointers.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Arial"/>
                <a:ea typeface="Arial"/>
              </a:rPr>
              <a:t>They include a series of connected nodes. Here, each node stores the data and the address of the next node.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7920" y="858600"/>
            <a:ext cx="5809680" cy="154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ffffff"/>
                </a:solidFill>
                <a:latin typeface="Arial"/>
                <a:ea typeface="Arial"/>
              </a:rPr>
              <a:t>Why Linked List?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37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51160" y="1702440"/>
            <a:ext cx="7502760" cy="173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18600" algn="just">
              <a:lnSpc>
                <a:spcPct val="105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</a:pPr>
            <a:r>
              <a:rPr b="1" lang="en" sz="1410" spc="-1" strike="noStrike">
                <a:solidFill>
                  <a:srgbClr val="ffffff"/>
                </a:solidFill>
                <a:latin typeface="Arial"/>
                <a:ea typeface="Arial"/>
              </a:rPr>
              <a:t>The size of the arrays is fixed</a:t>
            </a:r>
            <a:r>
              <a:rPr b="0" lang="en" sz="1410" spc="-1" strike="noStrike">
                <a:solidFill>
                  <a:srgbClr val="ffffff"/>
                </a:solidFill>
                <a:latin typeface="Arial"/>
                <a:ea typeface="Arial"/>
              </a:rPr>
              <a:t>: So we must know the upper limit on the number of elements in advance. Also, generally, the allocated memory is equal to the upper limit irrespective of the usage. </a:t>
            </a:r>
            <a:endParaRPr b="0" lang="en-US" sz="1410" spc="-1" strike="noStrike">
              <a:latin typeface="Arial"/>
            </a:endParaRPr>
          </a:p>
          <a:p>
            <a:pPr marL="457200" indent="-318600" algn="just">
              <a:lnSpc>
                <a:spcPct val="105000"/>
              </a:lnSpc>
              <a:buClr>
                <a:srgbClr val="ffffff"/>
              </a:buClr>
              <a:buFont typeface="Arial"/>
              <a:buChar char="●"/>
            </a:pPr>
            <a:r>
              <a:rPr b="1" lang="en" sz="1410" spc="-1" strike="noStrike">
                <a:solidFill>
                  <a:srgbClr val="ffffff"/>
                </a:solidFill>
                <a:latin typeface="Arial"/>
                <a:ea typeface="Arial"/>
              </a:rPr>
              <a:t>Insertion of a new element / Deletion of a existing element is expensive in array: </a:t>
            </a:r>
            <a:r>
              <a:rPr b="0" lang="en" sz="1410" spc="-1" strike="noStrike">
                <a:solidFill>
                  <a:srgbClr val="ffffff"/>
                </a:solidFill>
                <a:latin typeface="Arial"/>
                <a:ea typeface="Arial"/>
              </a:rPr>
              <a:t>The room has to be created for the new elements and to create room existing elements have to be shifted </a:t>
            </a:r>
            <a:endParaRPr b="0" lang="en-US" sz="1410" spc="-1" strike="noStrike">
              <a:latin typeface="Arial"/>
            </a:endParaRPr>
          </a:p>
          <a:p>
            <a:pPr marL="457200" algn="just"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10" spc="-1" strike="noStrike">
              <a:latin typeface="Arial"/>
            </a:endParaRPr>
          </a:p>
          <a:p>
            <a:pPr marL="457200" algn="just"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10" spc="-1" strike="noStrike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b="0" lang="en" sz="1410" spc="-1" strike="noStrike">
                <a:solidFill>
                  <a:srgbClr val="ffffff"/>
                </a:solidFill>
                <a:latin typeface="Arial"/>
                <a:ea typeface="Arial"/>
              </a:rPr>
              <a:t>In Linked list, if we have the head node then we can traverse to any node through it and insert new node at the required position.</a:t>
            </a:r>
            <a:endParaRPr b="0" lang="en-US" sz="1410" spc="-1" strike="noStrike">
              <a:latin typeface="Arial"/>
            </a:endParaRPr>
          </a:p>
          <a:p>
            <a:pPr marL="457200" algn="just">
              <a:lnSpc>
                <a:spcPct val="105000"/>
              </a:lnSpc>
              <a:spcBef>
                <a:spcPts val="11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2680" y="843840"/>
            <a:ext cx="5809680" cy="154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ffffff"/>
                </a:solidFill>
                <a:latin typeface="Arial"/>
                <a:ea typeface="Arial"/>
              </a:rPr>
              <a:t>Drawbacks of Linked Lists: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37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81840" y="1481040"/>
            <a:ext cx="6935040" cy="173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21840" algn="just">
              <a:lnSpc>
                <a:spcPct val="150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</a:pPr>
            <a:r>
              <a:rPr b="0" lang="en" sz="1470" spc="-1" strike="noStrike">
                <a:solidFill>
                  <a:srgbClr val="ffffff"/>
                </a:solidFill>
                <a:latin typeface="Arial"/>
                <a:ea typeface="Arial"/>
              </a:rPr>
              <a:t>Random access is not allowed.</a:t>
            </a:r>
            <a:endParaRPr b="0" lang="en-US" sz="1470" spc="-1" strike="noStrike">
              <a:latin typeface="Arial"/>
            </a:endParaRPr>
          </a:p>
          <a:p>
            <a:pPr marL="457200" indent="-321840" algn="just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470" spc="-1" strike="noStrike">
                <a:solidFill>
                  <a:srgbClr val="ffffff"/>
                </a:solidFill>
                <a:latin typeface="Arial"/>
                <a:ea typeface="Arial"/>
              </a:rPr>
              <a:t>Extra memory space for a pointer. </a:t>
            </a:r>
            <a:endParaRPr b="0" lang="en-US" sz="1470" spc="-1" strike="noStrike">
              <a:latin typeface="Arial"/>
            </a:endParaRPr>
          </a:p>
          <a:p>
            <a:pPr marL="457200" indent="-321840" algn="just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470" spc="-1" strike="noStrike">
                <a:solidFill>
                  <a:srgbClr val="ffffff"/>
                </a:solidFill>
                <a:latin typeface="Arial"/>
                <a:ea typeface="Arial"/>
              </a:rPr>
              <a:t>It takes a lot of time in traversing and changing the pointers.</a:t>
            </a:r>
            <a:endParaRPr b="0" lang="en-US" sz="1470" spc="-1" strike="noStrike">
              <a:latin typeface="Arial"/>
            </a:endParaRPr>
          </a:p>
          <a:p>
            <a:pPr marL="457200" indent="-321840" algn="just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470" spc="-1" strike="noStrike">
                <a:solidFill>
                  <a:srgbClr val="ffffff"/>
                </a:solidFill>
                <a:latin typeface="Arial"/>
                <a:ea typeface="Arial"/>
              </a:rPr>
              <a:t>Reverse traversing is not possible in singly linked lists.</a:t>
            </a:r>
            <a:endParaRPr b="0" lang="en-US" sz="1470" spc="-1" strike="noStrike">
              <a:latin typeface="Arial"/>
            </a:endParaRPr>
          </a:p>
          <a:p>
            <a:pPr marL="457200" indent="-321840" algn="just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470" spc="-1" strike="noStrike">
                <a:solidFill>
                  <a:srgbClr val="ffffff"/>
                </a:solidFill>
                <a:latin typeface="Arial"/>
                <a:ea typeface="Arial"/>
              </a:rPr>
              <a:t>Direct access to an element is not possible.</a:t>
            </a:r>
            <a:endParaRPr b="0" lang="en-US" sz="1470" spc="-1" strike="noStrike">
              <a:latin typeface="Arial"/>
            </a:endParaRPr>
          </a:p>
          <a:p>
            <a:pPr marL="457200" indent="-321840" algn="just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470" spc="-1" strike="noStrike">
                <a:solidFill>
                  <a:srgbClr val="ffffff"/>
                </a:solidFill>
                <a:latin typeface="Arial"/>
                <a:ea typeface="Arial"/>
              </a:rPr>
              <a:t>Sorting of linked lists is very complex and costly.</a:t>
            </a:r>
            <a:endParaRPr b="0" lang="en-US" sz="147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2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204280" y="3886200"/>
            <a:ext cx="4882320" cy="107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23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1" lang="en" sz="2300" spc="-1" strike="noStrike">
                <a:solidFill>
                  <a:srgbClr val="ffffff"/>
                </a:solidFill>
                <a:latin typeface="Arial"/>
                <a:ea typeface="Arial"/>
              </a:rPr>
              <a:t>So, Which one is better, </a:t>
            </a:r>
            <a:endParaRPr b="0" lang="en-US" sz="2300" spc="-1" strike="noStrike">
              <a:latin typeface="Arial"/>
            </a:endParaRPr>
          </a:p>
          <a:p>
            <a:r>
              <a:rPr b="1" lang="en" sz="2300" spc="-1" strike="noStrike">
                <a:solidFill>
                  <a:srgbClr val="ffffff"/>
                </a:solidFill>
                <a:latin typeface="Arial"/>
                <a:ea typeface="Arial"/>
              </a:rPr>
              <a:t>Array or Linked List ?....”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6;p20" descr=""/>
          <p:cNvPicPr/>
          <p:nvPr/>
        </p:nvPicPr>
        <p:blipFill>
          <a:blip r:embed="rId1"/>
          <a:stretch/>
        </p:blipFill>
        <p:spPr>
          <a:xfrm>
            <a:off x="903960" y="2108160"/>
            <a:ext cx="7579440" cy="1553760"/>
          </a:xfrm>
          <a:prstGeom prst="rect">
            <a:avLst/>
          </a:prstGeom>
          <a:ln w="0">
            <a:noFill/>
          </a:ln>
        </p:spPr>
      </p:pic>
      <p:sp>
        <p:nvSpPr>
          <p:cNvPr id="94" name="Google Shape;97;p20"/>
          <p:cNvSpPr/>
          <p:nvPr/>
        </p:nvSpPr>
        <p:spPr>
          <a:xfrm>
            <a:off x="819720" y="641880"/>
            <a:ext cx="59961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Arial"/>
                <a:ea typeface="Arial"/>
              </a:rPr>
              <a:t>Types of Linked List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5" name="Google Shape;98;p20"/>
          <p:cNvSpPr/>
          <p:nvPr/>
        </p:nvSpPr>
        <p:spPr>
          <a:xfrm>
            <a:off x="903960" y="1596960"/>
            <a:ext cx="299916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Double Linked List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103;p21" descr=""/>
          <p:cNvPicPr/>
          <p:nvPr/>
        </p:nvPicPr>
        <p:blipFill>
          <a:blip r:embed="rId1"/>
          <a:srcRect l="498" t="14876" r="-498" b="-17029"/>
          <a:stretch/>
        </p:blipFill>
        <p:spPr>
          <a:xfrm>
            <a:off x="955800" y="1210680"/>
            <a:ext cx="6656760" cy="173448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104;p21" descr=""/>
          <p:cNvPicPr/>
          <p:nvPr/>
        </p:nvPicPr>
        <p:blipFill>
          <a:blip r:embed="rId2"/>
          <a:stretch/>
        </p:blipFill>
        <p:spPr>
          <a:xfrm>
            <a:off x="955800" y="3335400"/>
            <a:ext cx="6656760" cy="156276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105;p21"/>
          <p:cNvSpPr/>
          <p:nvPr/>
        </p:nvSpPr>
        <p:spPr>
          <a:xfrm>
            <a:off x="889920" y="714960"/>
            <a:ext cx="299916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Circular Linked List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Google Shape;106;p21"/>
          <p:cNvSpPr/>
          <p:nvPr/>
        </p:nvSpPr>
        <p:spPr>
          <a:xfrm>
            <a:off x="889920" y="2793600"/>
            <a:ext cx="368136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Double Circular Linked List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672120" y="1455840"/>
            <a:ext cx="6841800" cy="173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marL="457200" indent="-3110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Implementation of stacks and queues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Implementation of graphs ( uses a linked list to store adjacent vertices )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Dynamic memory allocation: We use a linked list of free blocks.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Maintaining a directory of names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807840" y="785520"/>
            <a:ext cx="7279560" cy="154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Arial"/>
                <a:ea typeface="Arial"/>
              </a:rPr>
              <a:t>Applications of Linked List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Google Shape;113;p22"/>
          <p:cNvSpPr/>
          <p:nvPr/>
        </p:nvSpPr>
        <p:spPr>
          <a:xfrm>
            <a:off x="672120" y="2662920"/>
            <a:ext cx="764460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1040" algn="just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Image viewer – Previous and next images are linked and can be accessed by the next and previous buttons.</a:t>
            </a:r>
            <a:endParaRPr b="0" lang="en-US" sz="1300" spc="-1" strike="noStrike">
              <a:latin typeface="Arial"/>
            </a:endParaRPr>
          </a:p>
          <a:p>
            <a:pPr marL="457200" indent="-3110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Previous and next page in a web browser - back and next buttons are linked as a linked list.</a:t>
            </a:r>
            <a:endParaRPr b="0" lang="en-US" sz="1300" spc="-1" strike="noStrike">
              <a:latin typeface="Arial"/>
            </a:endParaRPr>
          </a:p>
          <a:p>
            <a:pPr marL="457200" indent="-3110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GPS navigation systems- Linked lists can be used to store and manage a list of locations and routes, allowing users to easily navigate to their desired destination.</a:t>
            </a:r>
            <a:endParaRPr b="0" lang="en-US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2023-02-11T11:54:22Z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