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 Case Study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Company Name increased sales by XX%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Shape 92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Shape 9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Shape 9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Ut enim ad minim veniam, quis nostrud</a:t>
            </a:r>
            <a:endParaRPr sz="1600"/>
          </a:p>
        </p:txBody>
      </p:sp>
      <p:grpSp>
        <p:nvGrpSpPr>
          <p:cNvPr id="97" name="Shape 9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Shape 9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Shape 101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grpSp>
        <p:nvGrpSpPr>
          <p:cNvPr id="102" name="Shape 102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Shape 103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Shape 10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Shape 10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Expand audience</a:t>
            </a:r>
            <a:endParaRPr b="1" sz="1600"/>
          </a:p>
          <a:p>
            <a:pPr indent="0" lvl="0" mar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</p:txBody>
      </p:sp>
      <p:sp>
        <p:nvSpPr>
          <p:cNvPr id="115" name="Shape 1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Shape 11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Up 30-day actives</a:t>
            </a:r>
            <a:endParaRPr b="1" sz="16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sp>
        <p:nvSpPr>
          <p:cNvPr id="118" name="Shape 11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Shape 120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 conversion</a:t>
            </a:r>
            <a:endParaRPr b="1" sz="1600"/>
          </a:p>
          <a:p>
            <a:pPr indent="0" lvl="0" mar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premium subscribers</a:t>
            </a:r>
            <a:endParaRPr/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7" name="Shape 13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9" name="Shape 13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40" name="Shape 14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" name="Shape 14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Shape 142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43" name="Shape 143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5" name="Shape 145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46" name="Shape 14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Shape 14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Shape 148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49" name="Shape 149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52" name="Shape 15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3" name="Shape 15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Shape 154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55" name="Shape 155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7" name="Shape 15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8" name="Shape 15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" name="Shape 15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Shape 160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61" name="Shape 161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4" name="Shape 16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" name="Shape 16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Shape 166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5" name="Shape 175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Wendy Writer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76" name="Shape 176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177" name="Shape 177"/>
            <p:cNvCxnSpPr>
              <a:stCxn id="172" idx="2"/>
              <a:endCxn id="178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Shape 179"/>
            <p:cNvCxnSpPr>
              <a:stCxn id="172" idx="2"/>
              <a:endCxn id="180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1" name="Shape 181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Sales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3" name="Shape 183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84" name="Shape 184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185" name="Shape 185"/>
            <p:cNvCxnSpPr>
              <a:stCxn id="181" idx="2"/>
              <a:endCxn id="186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Shape 187"/>
            <p:cNvCxnSpPr>
              <a:stCxn id="181" idx="2"/>
              <a:endCxn id="188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Shape 189"/>
            <p:cNvCxnSpPr>
              <a:stCxn id="181" idx="2"/>
              <a:endCxn id="190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1" name="Shape 191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North America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3" name="Shape 193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Asia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6" name="Shape 196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9" name="Shape 199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03" name="Shape 203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204" name="Shape 204"/>
            <p:cNvCxnSpPr>
              <a:stCxn id="200" idx="2"/>
              <a:endCxn id="205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Shape 206"/>
            <p:cNvCxnSpPr>
              <a:stCxn id="200" idx="2"/>
              <a:endCxn id="207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" name="Shape 208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Front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0" name="Shape 210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Casey Creator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3" name="Shape 213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Berry Books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Shape 218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19" name="Shape 219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Shape 222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Shape 225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Shape 226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Shape 227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Shape 228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229" name="Shape 229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231" name="Shape 23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XX% sales increase</a:t>
            </a:r>
            <a:endParaRPr/>
          </a:p>
        </p:txBody>
      </p:sp>
      <p:grpSp>
        <p:nvGrpSpPr>
          <p:cNvPr id="232" name="Shape 232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33" name="Shape 233"/>
            <p:cNvSpPr/>
            <p:nvPr/>
          </p:nvSpPr>
          <p:spPr>
            <a:xfrm>
              <a:off x="1000000" y="2440003"/>
              <a:ext cx="4144235" cy="1631269"/>
            </a:xfrm>
            <a:custGeom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8"/>
                    <a:pt x="34066" y="46905"/>
                    <a:pt x="40338" y="45550"/>
                  </a:cubicBezTo>
                  <a:cubicBezTo>
                    <a:pt x="46609" y="44194"/>
                    <a:pt x="52710" y="2160"/>
                    <a:pt x="58982" y="127"/>
                  </a:cubicBezTo>
                  <a:cubicBezTo>
                    <a:pt x="65253" y="-1906"/>
                    <a:pt x="71806" y="30974"/>
                    <a:pt x="77965" y="33347"/>
                  </a:cubicBezTo>
                  <a:cubicBezTo>
                    <a:pt x="84123" y="35719"/>
                    <a:pt x="90055" y="6285"/>
                    <a:pt x="95931" y="14364"/>
                  </a:cubicBezTo>
                  <a:cubicBezTo>
                    <a:pt x="101806" y="22443"/>
                    <a:pt x="107625" y="77414"/>
                    <a:pt x="113219" y="81821"/>
                  </a:cubicBezTo>
                  <a:cubicBezTo>
                    <a:pt x="118812" y="86227"/>
                    <a:pt x="123670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2" y="87866"/>
                    <a:pt x="162540" y="38544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lg" w="lg" type="oval"/>
              <a:tailEnd len="lg" w="lg" type="oval"/>
            </a:ln>
          </p:spPr>
        </p:sp>
        <p:sp>
          <p:nvSpPr>
            <p:cNvPr id="234" name="Shape 234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Shape 242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Shape 24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44" name="Shape 244"/>
            <p:cNvSpPr/>
            <p:nvPr/>
          </p:nvSpPr>
          <p:spPr>
            <a:xfrm>
              <a:off x="1000025" y="2083952"/>
              <a:ext cx="4156550" cy="1576975"/>
            </a:xfrm>
            <a:custGeom>
              <a:pathLst>
                <a:path extrusionOk="0" h="63079" w="166262">
                  <a:moveTo>
                    <a:pt x="0" y="34952"/>
                  </a:moveTo>
                  <a:cubicBezTo>
                    <a:pt x="3623" y="29132"/>
                    <a:pt x="14946" y="1167"/>
                    <a:pt x="21740" y="37"/>
                  </a:cubicBezTo>
                  <a:cubicBezTo>
                    <a:pt x="28533" y="-1093"/>
                    <a:pt x="34477" y="24047"/>
                    <a:pt x="40762" y="28172"/>
                  </a:cubicBezTo>
                  <a:cubicBezTo>
                    <a:pt x="47046" y="32296"/>
                    <a:pt x="53256" y="18985"/>
                    <a:pt x="59446" y="24782"/>
                  </a:cubicBezTo>
                  <a:cubicBezTo>
                    <a:pt x="65635" y="30578"/>
                    <a:pt x="71730" y="60803"/>
                    <a:pt x="77901" y="62950"/>
                  </a:cubicBezTo>
                  <a:cubicBezTo>
                    <a:pt x="84072" y="65097"/>
                    <a:pt x="90489" y="39675"/>
                    <a:pt x="96472" y="37664"/>
                  </a:cubicBezTo>
                  <a:cubicBezTo>
                    <a:pt x="102454" y="35653"/>
                    <a:pt x="108077" y="54725"/>
                    <a:pt x="113796" y="50884"/>
                  </a:cubicBezTo>
                  <a:cubicBezTo>
                    <a:pt x="119514" y="47042"/>
                    <a:pt x="125062" y="18059"/>
                    <a:pt x="130781" y="14613"/>
                  </a:cubicBezTo>
                  <a:cubicBezTo>
                    <a:pt x="136499" y="11166"/>
                    <a:pt x="142191" y="30515"/>
                    <a:pt x="148105" y="30206"/>
                  </a:cubicBezTo>
                  <a:cubicBezTo>
                    <a:pt x="154018" y="29896"/>
                    <a:pt x="163235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lg" w="lg" type="oval"/>
              <a:tailEnd len="lg" w="lg" type="oval"/>
            </a:ln>
          </p:spPr>
        </p:sp>
        <p:sp>
          <p:nvSpPr>
            <p:cNvPr id="245" name="Shape 245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Shape 253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