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63" r:id="rId2"/>
    <p:sldId id="264" r:id="rId3"/>
    <p:sldId id="257" r:id="rId4"/>
    <p:sldId id="265" r:id="rId5"/>
    <p:sldId id="271" r:id="rId6"/>
    <p:sldId id="260" r:id="rId7"/>
    <p:sldId id="274" r:id="rId8"/>
    <p:sldId id="272" r:id="rId9"/>
    <p:sldId id="275" r:id="rId10"/>
    <p:sldId id="276" r:id="rId11"/>
    <p:sldId id="277" r:id="rId12"/>
    <p:sldId id="278" r:id="rId13"/>
    <p:sldId id="280" r:id="rId14"/>
    <p:sldId id="279" r:id="rId15"/>
    <p:sldId id="281" r:id="rId16"/>
    <p:sldId id="282" r:id="rId17"/>
    <p:sldId id="266" r:id="rId18"/>
    <p:sldId id="283" r:id="rId19"/>
    <p:sldId id="284" r:id="rId20"/>
    <p:sldId id="285" r:id="rId21"/>
    <p:sldId id="286" r:id="rId22"/>
    <p:sldId id="287" r:id="rId23"/>
    <p:sldId id="289" r:id="rId24"/>
    <p:sldId id="268" r:id="rId25"/>
    <p:sldId id="288" r:id="rId26"/>
    <p:sldId id="269" r:id="rId27"/>
  </p:sldIdLst>
  <p:sldSz cx="9144000" cy="5143500" type="screen16x9"/>
  <p:notesSz cx="6858000" cy="9144000"/>
  <p:embeddedFontLst>
    <p:embeddedFont>
      <p:font typeface="Robo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275A62-84BB-4176-BBEB-858DE4151164}"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IN"/>
        </a:p>
      </dgm:t>
    </dgm:pt>
    <dgm:pt modelId="{94363621-4A14-48B6-9584-EFFAB408FB4B}">
      <dgm:prSet phldrT="[Text]"/>
      <dgm:spPr/>
      <dgm:t>
        <a:bodyPr/>
        <a:lstStyle/>
        <a:p>
          <a:r>
            <a:rPr lang="en-IN" dirty="0"/>
            <a:t>Microphone</a:t>
          </a:r>
        </a:p>
      </dgm:t>
    </dgm:pt>
    <dgm:pt modelId="{E8C48F6A-767F-4B3A-93F5-C90BC000CF7A}" type="parTrans" cxnId="{2E66F643-96B6-4678-B5CE-040F92B89390}">
      <dgm:prSet/>
      <dgm:spPr/>
      <dgm:t>
        <a:bodyPr/>
        <a:lstStyle/>
        <a:p>
          <a:endParaRPr lang="en-IN"/>
        </a:p>
      </dgm:t>
    </dgm:pt>
    <dgm:pt modelId="{B22FAB4A-4216-433F-ABC6-E9AD179CEF17}" type="sibTrans" cxnId="{2E66F643-96B6-4678-B5CE-040F92B89390}">
      <dgm:prSet/>
      <dgm:spPr/>
      <dgm:t>
        <a:bodyPr/>
        <a:lstStyle/>
        <a:p>
          <a:endParaRPr lang="en-IN"/>
        </a:p>
      </dgm:t>
    </dgm:pt>
    <dgm:pt modelId="{7CC529EA-97AB-4ABC-AB8F-059CAE0B538B}">
      <dgm:prSet phldrT="[Text]"/>
      <dgm:spPr/>
      <dgm:t>
        <a:bodyPr/>
        <a:lstStyle/>
        <a:p>
          <a:r>
            <a:rPr lang="en-IN" dirty="0"/>
            <a:t>Amplifier</a:t>
          </a:r>
        </a:p>
      </dgm:t>
    </dgm:pt>
    <dgm:pt modelId="{BF185D57-2ABA-45D6-BEAC-611343C7E689}" type="parTrans" cxnId="{BB312CBF-5DA2-4FD7-A896-A19EE18C2154}">
      <dgm:prSet/>
      <dgm:spPr/>
      <dgm:t>
        <a:bodyPr/>
        <a:lstStyle/>
        <a:p>
          <a:endParaRPr lang="en-IN"/>
        </a:p>
      </dgm:t>
    </dgm:pt>
    <dgm:pt modelId="{EBB9A3DA-AA69-43F9-BB8E-59EB0D6C275B}" type="sibTrans" cxnId="{BB312CBF-5DA2-4FD7-A896-A19EE18C2154}">
      <dgm:prSet/>
      <dgm:spPr/>
      <dgm:t>
        <a:bodyPr/>
        <a:lstStyle/>
        <a:p>
          <a:endParaRPr lang="en-IN"/>
        </a:p>
      </dgm:t>
    </dgm:pt>
    <dgm:pt modelId="{E160F621-0D0D-4143-BACE-762BC0B3E75B}">
      <dgm:prSet phldrT="[Text]"/>
      <dgm:spPr/>
      <dgm:t>
        <a:bodyPr/>
        <a:lstStyle/>
        <a:p>
          <a:r>
            <a:rPr lang="en-IN" dirty="0"/>
            <a:t>Speaker</a:t>
          </a:r>
        </a:p>
      </dgm:t>
    </dgm:pt>
    <dgm:pt modelId="{D41CC2B6-8A46-48C3-9C8C-21F07317EEE3}" type="parTrans" cxnId="{0F254399-0101-4133-958E-995816C41EE8}">
      <dgm:prSet/>
      <dgm:spPr/>
      <dgm:t>
        <a:bodyPr/>
        <a:lstStyle/>
        <a:p>
          <a:endParaRPr lang="en-IN"/>
        </a:p>
      </dgm:t>
    </dgm:pt>
    <dgm:pt modelId="{C3D33E22-99E6-4E5D-A156-CEEFF46DA62B}" type="sibTrans" cxnId="{0F254399-0101-4133-958E-995816C41EE8}">
      <dgm:prSet/>
      <dgm:spPr/>
      <dgm:t>
        <a:bodyPr/>
        <a:lstStyle/>
        <a:p>
          <a:endParaRPr lang="en-IN"/>
        </a:p>
      </dgm:t>
    </dgm:pt>
    <dgm:pt modelId="{AA918FDE-0959-4377-95BD-EEEEF4F52037}" type="pres">
      <dgm:prSet presAssocID="{D0275A62-84BB-4176-BBEB-858DE4151164}" presName="linearFlow" presStyleCnt="0">
        <dgm:presLayoutVars>
          <dgm:resizeHandles val="exact"/>
        </dgm:presLayoutVars>
      </dgm:prSet>
      <dgm:spPr/>
    </dgm:pt>
    <dgm:pt modelId="{B54FEBF3-53DF-40D5-AAC4-546AC32B1E9A}" type="pres">
      <dgm:prSet presAssocID="{94363621-4A14-48B6-9584-EFFAB408FB4B}" presName="node" presStyleLbl="node1" presStyleIdx="0" presStyleCnt="3" custScaleX="75866" custScaleY="75866" custLinFactX="-8522" custLinFactNeighborX="-100000">
        <dgm:presLayoutVars>
          <dgm:bulletEnabled val="1"/>
        </dgm:presLayoutVars>
      </dgm:prSet>
      <dgm:spPr/>
    </dgm:pt>
    <dgm:pt modelId="{ABC20CC3-A0D6-496D-A3AA-DF7DADAE76E5}" type="pres">
      <dgm:prSet presAssocID="{B22FAB4A-4216-433F-ABC6-E9AD179CEF17}" presName="sibTrans" presStyleLbl="sibTrans2D1" presStyleIdx="0" presStyleCnt="2"/>
      <dgm:spPr/>
    </dgm:pt>
    <dgm:pt modelId="{EF107D3F-105D-47B8-A2B1-164DB00BC1E1}" type="pres">
      <dgm:prSet presAssocID="{B22FAB4A-4216-433F-ABC6-E9AD179CEF17}" presName="connectorText" presStyleLbl="sibTrans2D1" presStyleIdx="0" presStyleCnt="2"/>
      <dgm:spPr/>
    </dgm:pt>
    <dgm:pt modelId="{F80DD69D-0812-4F46-B70A-A25DD1C6B534}" type="pres">
      <dgm:prSet presAssocID="{7CC529EA-97AB-4ABC-AB8F-059CAE0B538B}" presName="node" presStyleLbl="node1" presStyleIdx="1" presStyleCnt="3" custScaleX="100202" custScaleY="100202" custLinFactY="-100000" custLinFactNeighborX="19697" custLinFactNeighborY="-102726">
        <dgm:presLayoutVars>
          <dgm:bulletEnabled val="1"/>
        </dgm:presLayoutVars>
      </dgm:prSet>
      <dgm:spPr/>
    </dgm:pt>
    <dgm:pt modelId="{3A5957C2-6BDC-46B9-A545-DDE3F8B4DAFA}" type="pres">
      <dgm:prSet presAssocID="{EBB9A3DA-AA69-43F9-BB8E-59EB0D6C275B}" presName="sibTrans" presStyleLbl="sibTrans2D1" presStyleIdx="1" presStyleCnt="2"/>
      <dgm:spPr/>
    </dgm:pt>
    <dgm:pt modelId="{ED9B9F7F-794E-4346-8FC0-A537F2D241D2}" type="pres">
      <dgm:prSet presAssocID="{EBB9A3DA-AA69-43F9-BB8E-59EB0D6C275B}" presName="connectorText" presStyleLbl="sibTrans2D1" presStyleIdx="1" presStyleCnt="2"/>
      <dgm:spPr/>
    </dgm:pt>
    <dgm:pt modelId="{CA6E3A00-BFA1-46CC-88A5-E0BC25C39721}" type="pres">
      <dgm:prSet presAssocID="{E160F621-0D0D-4143-BACE-762BC0B3E75B}" presName="node" presStyleLbl="node1" presStyleIdx="2" presStyleCnt="3" custScaleX="70159" custScaleY="70159" custLinFactX="48106" custLinFactY="-198977" custLinFactNeighborX="100000" custLinFactNeighborY="-200000">
        <dgm:presLayoutVars>
          <dgm:bulletEnabled val="1"/>
        </dgm:presLayoutVars>
      </dgm:prSet>
      <dgm:spPr/>
    </dgm:pt>
  </dgm:ptLst>
  <dgm:cxnLst>
    <dgm:cxn modelId="{DCF0D221-F3C0-4CA2-85E3-6775DD87F85D}" type="presOf" srcId="{7CC529EA-97AB-4ABC-AB8F-059CAE0B538B}" destId="{F80DD69D-0812-4F46-B70A-A25DD1C6B534}" srcOrd="0" destOrd="0" presId="urn:microsoft.com/office/officeart/2005/8/layout/process2"/>
    <dgm:cxn modelId="{DBD18A2B-07BB-401F-B3D5-F5604FAA694F}" type="presOf" srcId="{D0275A62-84BB-4176-BBEB-858DE4151164}" destId="{AA918FDE-0959-4377-95BD-EEEEF4F52037}" srcOrd="0" destOrd="0" presId="urn:microsoft.com/office/officeart/2005/8/layout/process2"/>
    <dgm:cxn modelId="{2E66F643-96B6-4678-B5CE-040F92B89390}" srcId="{D0275A62-84BB-4176-BBEB-858DE4151164}" destId="{94363621-4A14-48B6-9584-EFFAB408FB4B}" srcOrd="0" destOrd="0" parTransId="{E8C48F6A-767F-4B3A-93F5-C90BC000CF7A}" sibTransId="{B22FAB4A-4216-433F-ABC6-E9AD179CEF17}"/>
    <dgm:cxn modelId="{F3E6C98C-21F0-4B01-8E86-A4A2BEE83CEC}" type="presOf" srcId="{B22FAB4A-4216-433F-ABC6-E9AD179CEF17}" destId="{ABC20CC3-A0D6-496D-A3AA-DF7DADAE76E5}" srcOrd="0" destOrd="0" presId="urn:microsoft.com/office/officeart/2005/8/layout/process2"/>
    <dgm:cxn modelId="{0F254399-0101-4133-958E-995816C41EE8}" srcId="{D0275A62-84BB-4176-BBEB-858DE4151164}" destId="{E160F621-0D0D-4143-BACE-762BC0B3E75B}" srcOrd="2" destOrd="0" parTransId="{D41CC2B6-8A46-48C3-9C8C-21F07317EEE3}" sibTransId="{C3D33E22-99E6-4E5D-A156-CEEFF46DA62B}"/>
    <dgm:cxn modelId="{862505B4-BA05-4ED1-B6D4-AD16085897F7}" type="presOf" srcId="{94363621-4A14-48B6-9584-EFFAB408FB4B}" destId="{B54FEBF3-53DF-40D5-AAC4-546AC32B1E9A}" srcOrd="0" destOrd="0" presId="urn:microsoft.com/office/officeart/2005/8/layout/process2"/>
    <dgm:cxn modelId="{90C090B8-A970-40D2-B6FB-2DFBC3A8380E}" type="presOf" srcId="{EBB9A3DA-AA69-43F9-BB8E-59EB0D6C275B}" destId="{3A5957C2-6BDC-46B9-A545-DDE3F8B4DAFA}" srcOrd="0" destOrd="0" presId="urn:microsoft.com/office/officeart/2005/8/layout/process2"/>
    <dgm:cxn modelId="{BB312CBF-5DA2-4FD7-A896-A19EE18C2154}" srcId="{D0275A62-84BB-4176-BBEB-858DE4151164}" destId="{7CC529EA-97AB-4ABC-AB8F-059CAE0B538B}" srcOrd="1" destOrd="0" parTransId="{BF185D57-2ABA-45D6-BEAC-611343C7E689}" sibTransId="{EBB9A3DA-AA69-43F9-BB8E-59EB0D6C275B}"/>
    <dgm:cxn modelId="{4AFAF1D3-73E1-4D25-B117-B6012CAC5598}" type="presOf" srcId="{B22FAB4A-4216-433F-ABC6-E9AD179CEF17}" destId="{EF107D3F-105D-47B8-A2B1-164DB00BC1E1}" srcOrd="1" destOrd="0" presId="urn:microsoft.com/office/officeart/2005/8/layout/process2"/>
    <dgm:cxn modelId="{25169DDD-CCD2-4F27-9447-36F238E05934}" type="presOf" srcId="{E160F621-0D0D-4143-BACE-762BC0B3E75B}" destId="{CA6E3A00-BFA1-46CC-88A5-E0BC25C39721}" srcOrd="0" destOrd="0" presId="urn:microsoft.com/office/officeart/2005/8/layout/process2"/>
    <dgm:cxn modelId="{6C6273F0-E3DC-48C8-BA7F-67CD54767591}" type="presOf" srcId="{EBB9A3DA-AA69-43F9-BB8E-59EB0D6C275B}" destId="{ED9B9F7F-794E-4346-8FC0-A537F2D241D2}" srcOrd="1" destOrd="0" presId="urn:microsoft.com/office/officeart/2005/8/layout/process2"/>
    <dgm:cxn modelId="{EEE5D8BE-0241-49A1-8591-3099FCB2161E}" type="presParOf" srcId="{AA918FDE-0959-4377-95BD-EEEEF4F52037}" destId="{B54FEBF3-53DF-40D5-AAC4-546AC32B1E9A}" srcOrd="0" destOrd="0" presId="urn:microsoft.com/office/officeart/2005/8/layout/process2"/>
    <dgm:cxn modelId="{C2DCE914-56B5-47C8-B365-847C45B71FDE}" type="presParOf" srcId="{AA918FDE-0959-4377-95BD-EEEEF4F52037}" destId="{ABC20CC3-A0D6-496D-A3AA-DF7DADAE76E5}" srcOrd="1" destOrd="0" presId="urn:microsoft.com/office/officeart/2005/8/layout/process2"/>
    <dgm:cxn modelId="{6CF5F865-80F6-4CD8-B4CF-AB559D59B8AA}" type="presParOf" srcId="{ABC20CC3-A0D6-496D-A3AA-DF7DADAE76E5}" destId="{EF107D3F-105D-47B8-A2B1-164DB00BC1E1}" srcOrd="0" destOrd="0" presId="urn:microsoft.com/office/officeart/2005/8/layout/process2"/>
    <dgm:cxn modelId="{E80ED5BF-9D7B-4D0D-B8E2-A645158AEB2B}" type="presParOf" srcId="{AA918FDE-0959-4377-95BD-EEEEF4F52037}" destId="{F80DD69D-0812-4F46-B70A-A25DD1C6B534}" srcOrd="2" destOrd="0" presId="urn:microsoft.com/office/officeart/2005/8/layout/process2"/>
    <dgm:cxn modelId="{2322A448-F5F4-47D1-9728-26AE652D564B}" type="presParOf" srcId="{AA918FDE-0959-4377-95BD-EEEEF4F52037}" destId="{3A5957C2-6BDC-46B9-A545-DDE3F8B4DAFA}" srcOrd="3" destOrd="0" presId="urn:microsoft.com/office/officeart/2005/8/layout/process2"/>
    <dgm:cxn modelId="{9336A661-0755-4C7E-91A1-22EAC07EE154}" type="presParOf" srcId="{3A5957C2-6BDC-46B9-A545-DDE3F8B4DAFA}" destId="{ED9B9F7F-794E-4346-8FC0-A537F2D241D2}" srcOrd="0" destOrd="0" presId="urn:microsoft.com/office/officeart/2005/8/layout/process2"/>
    <dgm:cxn modelId="{26D67F27-6F88-4390-A6DA-EE2FD8800D41}" type="presParOf" srcId="{AA918FDE-0959-4377-95BD-EEEEF4F52037}" destId="{CA6E3A00-BFA1-46CC-88A5-E0BC25C39721}"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FEBF3-53DF-40D5-AAC4-546AC32B1E9A}">
      <dsp:nvSpPr>
        <dsp:cNvPr id="0" name=""/>
        <dsp:cNvSpPr/>
      </dsp:nvSpPr>
      <dsp:spPr>
        <a:xfrm>
          <a:off x="1736675" y="1784"/>
          <a:ext cx="1601514" cy="8897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Microphone</a:t>
          </a:r>
        </a:p>
      </dsp:txBody>
      <dsp:txXfrm>
        <a:off x="1762734" y="27843"/>
        <a:ext cx="1549396" cy="837612"/>
      </dsp:txXfrm>
    </dsp:sp>
    <dsp:sp modelId="{ABC20CC3-A0D6-496D-A3AA-DF7DADAE76E5}">
      <dsp:nvSpPr>
        <dsp:cNvPr id="0" name=""/>
        <dsp:cNvSpPr/>
      </dsp:nvSpPr>
      <dsp:spPr>
        <a:xfrm rot="178818">
          <a:off x="3443796" y="246549"/>
          <a:ext cx="637084" cy="5277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3443903" y="347982"/>
        <a:ext cx="478761" cy="316646"/>
      </dsp:txXfrm>
    </dsp:sp>
    <dsp:sp modelId="{F80DD69D-0812-4F46-B70A-A25DD1C6B534}">
      <dsp:nvSpPr>
        <dsp:cNvPr id="0" name=""/>
        <dsp:cNvSpPr/>
      </dsp:nvSpPr>
      <dsp:spPr>
        <a:xfrm>
          <a:off x="4186487" y="0"/>
          <a:ext cx="2115242" cy="11751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Amplifier</a:t>
          </a:r>
        </a:p>
      </dsp:txBody>
      <dsp:txXfrm>
        <a:off x="4220905" y="34418"/>
        <a:ext cx="2046406" cy="1106298"/>
      </dsp:txXfrm>
    </dsp:sp>
    <dsp:sp modelId="{3A5957C2-6BDC-46B9-A545-DDE3F8B4DAFA}">
      <dsp:nvSpPr>
        <dsp:cNvPr id="0" name=""/>
        <dsp:cNvSpPr/>
      </dsp:nvSpPr>
      <dsp:spPr>
        <a:xfrm rot="21376895">
          <a:off x="6415075" y="225307"/>
          <a:ext cx="685851" cy="5277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6415242" y="335990"/>
        <a:ext cx="527528" cy="316646"/>
      </dsp:txXfrm>
    </dsp:sp>
    <dsp:sp modelId="{CA6E3A00-BFA1-46CC-88A5-E0BC25C39721}">
      <dsp:nvSpPr>
        <dsp:cNvPr id="0" name=""/>
        <dsp:cNvSpPr/>
      </dsp:nvSpPr>
      <dsp:spPr>
        <a:xfrm>
          <a:off x="7214273" y="0"/>
          <a:ext cx="1481041" cy="8228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Speaker</a:t>
          </a:r>
        </a:p>
      </dsp:txBody>
      <dsp:txXfrm>
        <a:off x="7238372" y="24099"/>
        <a:ext cx="1432843" cy="77460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5"/>
            <a:ext cx="3045625" cy="2030570"/>
            <a:chOff x="6098378" y="5"/>
            <a:chExt cx="3045625" cy="2030570"/>
          </a:xfrm>
        </p:grpSpPr>
        <p:sp>
          <p:nvSpPr>
            <p:cNvPr id="21" name="Shape 2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5"/>
            <a:ext cx="3045625" cy="2030570"/>
            <a:chOff x="6098378" y="5"/>
            <a:chExt cx="3045625" cy="2030570"/>
          </a:xfrm>
        </p:grpSpPr>
        <p:sp>
          <p:nvSpPr>
            <p:cNvPr id="52" name="Shape 52"/>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dk2"/>
                </a:solidFill>
              </a:defRPr>
            </a:lvl1pPr>
            <a:lvl2pPr lvl="1">
              <a:spcBef>
                <a:spcPts val="0"/>
              </a:spcBef>
              <a:buNone/>
              <a:defRPr>
                <a:solidFill>
                  <a:schemeClr val="dk2"/>
                </a:solidFill>
              </a:defRPr>
            </a:lvl2pPr>
            <a:lvl3pPr lvl="2">
              <a:spcBef>
                <a:spcPts val="0"/>
              </a:spcBef>
              <a:buNone/>
              <a:defRPr>
                <a:solidFill>
                  <a:schemeClr val="dk2"/>
                </a:solidFill>
              </a:defRPr>
            </a:lvl3pPr>
            <a:lvl4pPr lvl="3">
              <a:spcBef>
                <a:spcPts val="0"/>
              </a:spcBef>
              <a:buNone/>
              <a:defRPr>
                <a:solidFill>
                  <a:schemeClr val="dk2"/>
                </a:solidFill>
              </a:defRPr>
            </a:lvl4pPr>
            <a:lvl5pPr lvl="4">
              <a:spcBef>
                <a:spcPts val="0"/>
              </a:spcBef>
              <a:buNone/>
              <a:defRPr>
                <a:solidFill>
                  <a:schemeClr val="dk2"/>
                </a:solidFill>
              </a:defRPr>
            </a:lvl5pPr>
            <a:lvl6pPr lvl="5">
              <a:spcBef>
                <a:spcPts val="0"/>
              </a:spcBef>
              <a:buNone/>
              <a:defRPr>
                <a:solidFill>
                  <a:schemeClr val="dk2"/>
                </a:solidFill>
              </a:defRPr>
            </a:lvl6pPr>
            <a:lvl7pPr lvl="6">
              <a:spcBef>
                <a:spcPts val="0"/>
              </a:spcBef>
              <a:buNone/>
              <a:defRPr>
                <a:solidFill>
                  <a:schemeClr val="dk2"/>
                </a:solidFill>
              </a:defRPr>
            </a:lvl7pPr>
            <a:lvl8pPr lvl="7">
              <a:spcBef>
                <a:spcPts val="0"/>
              </a:spcBef>
              <a:buNone/>
              <a:defRPr>
                <a:solidFill>
                  <a:schemeClr val="dk2"/>
                </a:solidFill>
              </a:defRPr>
            </a:lvl8pPr>
            <a:lvl9pPr lvl="8">
              <a:spcBef>
                <a:spcPts val="0"/>
              </a:spcBef>
              <a:buNone/>
              <a:defRPr>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5"/>
            <a:ext cx="3045625" cy="2030570"/>
            <a:chOff x="6098378" y="5"/>
            <a:chExt cx="3045625" cy="2030570"/>
          </a:xfrm>
        </p:grpSpPr>
        <p:sp>
          <p:nvSpPr>
            <p:cNvPr id="71" name="Shape 7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lt1"/>
                </a:solidFill>
                <a:latin typeface="Roboto"/>
                <a:ea typeface="Roboto"/>
                <a:cs typeface="Roboto"/>
                <a:sym typeface="Roboto"/>
              </a:defRPr>
            </a:lvl1pPr>
            <a:lvl2pPr lvl="1" algn="r">
              <a:spcBef>
                <a:spcPts val="0"/>
              </a:spcBef>
              <a:buNone/>
              <a:defRPr sz="1000">
                <a:solidFill>
                  <a:schemeClr val="lt1"/>
                </a:solidFill>
                <a:latin typeface="Roboto"/>
                <a:ea typeface="Roboto"/>
                <a:cs typeface="Roboto"/>
                <a:sym typeface="Roboto"/>
              </a:defRPr>
            </a:lvl2pPr>
            <a:lvl3pPr lvl="2" algn="r">
              <a:spcBef>
                <a:spcPts val="0"/>
              </a:spcBef>
              <a:buNone/>
              <a:defRPr sz="1000">
                <a:solidFill>
                  <a:schemeClr val="lt1"/>
                </a:solidFill>
                <a:latin typeface="Roboto"/>
                <a:ea typeface="Roboto"/>
                <a:cs typeface="Roboto"/>
                <a:sym typeface="Roboto"/>
              </a:defRPr>
            </a:lvl3pPr>
            <a:lvl4pPr lvl="3" algn="r">
              <a:spcBef>
                <a:spcPts val="0"/>
              </a:spcBef>
              <a:buNone/>
              <a:defRPr sz="1000">
                <a:solidFill>
                  <a:schemeClr val="lt1"/>
                </a:solidFill>
                <a:latin typeface="Roboto"/>
                <a:ea typeface="Roboto"/>
                <a:cs typeface="Roboto"/>
                <a:sym typeface="Roboto"/>
              </a:defRPr>
            </a:lvl4pPr>
            <a:lvl5pPr lvl="4" algn="r">
              <a:spcBef>
                <a:spcPts val="0"/>
              </a:spcBef>
              <a:buNone/>
              <a:defRPr sz="1000">
                <a:solidFill>
                  <a:schemeClr val="lt1"/>
                </a:solidFill>
                <a:latin typeface="Roboto"/>
                <a:ea typeface="Roboto"/>
                <a:cs typeface="Roboto"/>
                <a:sym typeface="Roboto"/>
              </a:defRPr>
            </a:lvl5pPr>
            <a:lvl6pPr lvl="5" algn="r">
              <a:spcBef>
                <a:spcPts val="0"/>
              </a:spcBef>
              <a:buNone/>
              <a:defRPr sz="1000">
                <a:solidFill>
                  <a:schemeClr val="lt1"/>
                </a:solidFill>
                <a:latin typeface="Roboto"/>
                <a:ea typeface="Roboto"/>
                <a:cs typeface="Roboto"/>
                <a:sym typeface="Roboto"/>
              </a:defRPr>
            </a:lvl6pPr>
            <a:lvl7pPr lvl="6" algn="r">
              <a:spcBef>
                <a:spcPts val="0"/>
              </a:spcBef>
              <a:buNone/>
              <a:defRPr sz="1000">
                <a:solidFill>
                  <a:schemeClr val="lt1"/>
                </a:solidFill>
                <a:latin typeface="Roboto"/>
                <a:ea typeface="Roboto"/>
                <a:cs typeface="Roboto"/>
                <a:sym typeface="Roboto"/>
              </a:defRPr>
            </a:lvl7pPr>
            <a:lvl8pPr lvl="7" algn="r">
              <a:spcBef>
                <a:spcPts val="0"/>
              </a:spcBef>
              <a:buNone/>
              <a:defRPr sz="1000">
                <a:solidFill>
                  <a:schemeClr val="lt1"/>
                </a:solidFill>
                <a:latin typeface="Roboto"/>
                <a:ea typeface="Roboto"/>
                <a:cs typeface="Roboto"/>
                <a:sym typeface="Roboto"/>
              </a:defRPr>
            </a:lvl8pPr>
            <a:lvl9pPr lvl="8" algn="r">
              <a:spcBef>
                <a:spcPts val="0"/>
              </a:spcBef>
              <a:buNone/>
              <a:defRPr sz="1000">
                <a:solidFill>
                  <a:schemeClr val="lt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emanticscholar.org/paper/Digital-filtering-in-hearing-aid-system-for-the-Dhawan-Mahalakshmi/123aaebb8efdabe4559d72e2f33e7f43de58c7ef"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semanticscholar.org/paper/Digital-filtering-in-hearing-aid-system-for-the-Dhawan-Mahalakshmi/123aaebb8efdabe4559d72e2f33e7f43de58c7ef" TargetMode="External"/><Relationship Id="rId2" Type="http://schemas.openxmlformats.org/officeDocument/2006/relationships/hyperlink" Target="https://research.ijcaonline.org/ncesc2017/number4/ncesc2017120.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nikhilsampangi/Digital_Hearing_Aid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pSp>
        <p:nvGrpSpPr>
          <p:cNvPr id="218" name="Shape 218"/>
          <p:cNvGrpSpPr/>
          <p:nvPr/>
        </p:nvGrpSpPr>
        <p:grpSpPr>
          <a:xfrm>
            <a:off x="4939500" y="1219611"/>
            <a:ext cx="3837000" cy="2704200"/>
            <a:chOff x="4939500" y="1219611"/>
            <a:chExt cx="3837000" cy="2704200"/>
          </a:xfrm>
        </p:grpSpPr>
        <p:cxnSp>
          <p:nvCxnSpPr>
            <p:cNvPr id="219" name="Shape 219"/>
            <p:cNvCxnSpPr/>
            <p:nvPr/>
          </p:nvCxnSpPr>
          <p:spPr>
            <a:xfrm>
              <a:off x="4939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20" name="Shape 220"/>
            <p:cNvCxnSpPr/>
            <p:nvPr/>
          </p:nvCxnSpPr>
          <p:spPr>
            <a:xfrm>
              <a:off x="5365833"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21" name="Shape 221"/>
            <p:cNvCxnSpPr/>
            <p:nvPr/>
          </p:nvCxnSpPr>
          <p:spPr>
            <a:xfrm>
              <a:off x="5792167"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22" name="Shape 222"/>
            <p:cNvCxnSpPr/>
            <p:nvPr/>
          </p:nvCxnSpPr>
          <p:spPr>
            <a:xfrm>
              <a:off x="6218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23" name="Shape 223"/>
            <p:cNvCxnSpPr/>
            <p:nvPr/>
          </p:nvCxnSpPr>
          <p:spPr>
            <a:xfrm>
              <a:off x="6644834"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24" name="Shape 224"/>
            <p:cNvCxnSpPr/>
            <p:nvPr/>
          </p:nvCxnSpPr>
          <p:spPr>
            <a:xfrm>
              <a:off x="7071166"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25" name="Shape 225"/>
            <p:cNvCxnSpPr/>
            <p:nvPr/>
          </p:nvCxnSpPr>
          <p:spPr>
            <a:xfrm>
              <a:off x="7497500"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26" name="Shape 226"/>
            <p:cNvCxnSpPr/>
            <p:nvPr/>
          </p:nvCxnSpPr>
          <p:spPr>
            <a:xfrm>
              <a:off x="7923834"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27" name="Shape 227"/>
            <p:cNvCxnSpPr/>
            <p:nvPr/>
          </p:nvCxnSpPr>
          <p:spPr>
            <a:xfrm>
              <a:off x="8350166" y="1219611"/>
              <a:ext cx="0" cy="2704200"/>
            </a:xfrm>
            <a:prstGeom prst="straightConnector1">
              <a:avLst/>
            </a:prstGeom>
            <a:noFill/>
            <a:ln w="9525" cap="flat" cmpd="sng">
              <a:solidFill>
                <a:schemeClr val="lt1"/>
              </a:solidFill>
              <a:prstDash val="dash"/>
              <a:round/>
              <a:headEnd type="none" w="med" len="med"/>
              <a:tailEnd type="none" w="med" len="med"/>
            </a:ln>
          </p:spPr>
        </p:cxnSp>
        <p:cxnSp>
          <p:nvCxnSpPr>
            <p:cNvPr id="228" name="Shape 228"/>
            <p:cNvCxnSpPr/>
            <p:nvPr/>
          </p:nvCxnSpPr>
          <p:spPr>
            <a:xfrm>
              <a:off x="8776500" y="1219611"/>
              <a:ext cx="0" cy="2704200"/>
            </a:xfrm>
            <a:prstGeom prst="straightConnector1">
              <a:avLst/>
            </a:prstGeom>
            <a:noFill/>
            <a:ln w="9525" cap="flat" cmpd="sng">
              <a:solidFill>
                <a:schemeClr val="lt1"/>
              </a:solidFill>
              <a:prstDash val="dash"/>
              <a:round/>
              <a:headEnd type="none" w="med" len="med"/>
              <a:tailEnd type="none" w="med" len="med"/>
            </a:ln>
          </p:spPr>
        </p:cxnSp>
      </p:grpSp>
      <p:sp>
        <p:nvSpPr>
          <p:cNvPr id="229" name="Shape 229"/>
          <p:cNvSpPr/>
          <p:nvPr/>
        </p:nvSpPr>
        <p:spPr>
          <a:xfrm>
            <a:off x="7014920" y="2133119"/>
            <a:ext cx="286500" cy="286500"/>
          </a:xfrm>
          <a:prstGeom prst="ellipse">
            <a:avLst/>
          </a:prstGeom>
          <a:noFill/>
          <a:ln w="19050" cap="flat" cmpd="sng">
            <a:solidFill>
              <a:schemeClr val="accent5"/>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txBox="1">
            <a:spLocks noGrp="1"/>
          </p:cNvSpPr>
          <p:nvPr>
            <p:ph type="title"/>
          </p:nvPr>
        </p:nvSpPr>
        <p:spPr>
          <a:xfrm>
            <a:off x="-276346" y="938685"/>
            <a:ext cx="5072779" cy="1564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IN" dirty="0"/>
              <a:t>DSAA</a:t>
            </a:r>
            <a:br>
              <a:rPr lang="en-IN" dirty="0"/>
            </a:br>
            <a:r>
              <a:rPr lang="en-IN" sz="3600" dirty="0"/>
              <a:t>Final Project Review</a:t>
            </a:r>
            <a:endParaRPr sz="3600" dirty="0"/>
          </a:p>
        </p:txBody>
      </p:sp>
      <p:sp>
        <p:nvSpPr>
          <p:cNvPr id="231" name="Shape 231"/>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dirty="0"/>
              <a:t>Digital Hearing Aids</a:t>
            </a:r>
          </a:p>
          <a:p>
            <a:pPr marL="0" lvl="0" indent="0">
              <a:spcBef>
                <a:spcPts val="0"/>
              </a:spcBef>
              <a:spcAft>
                <a:spcPts val="0"/>
              </a:spcAft>
              <a:buNone/>
            </a:pPr>
            <a:r>
              <a:rPr lang="en-IN" dirty="0"/>
              <a:t>Group 51</a:t>
            </a:r>
          </a:p>
          <a:p>
            <a:pPr marL="0" lvl="0" indent="0">
              <a:spcBef>
                <a:spcPts val="0"/>
              </a:spcBef>
              <a:spcAft>
                <a:spcPts val="0"/>
              </a:spcAft>
              <a:buNone/>
            </a:pPr>
            <a:endParaRPr dirty="0"/>
          </a:p>
        </p:txBody>
      </p:sp>
      <p:grpSp>
        <p:nvGrpSpPr>
          <p:cNvPr id="232" name="Shape 232"/>
          <p:cNvGrpSpPr/>
          <p:nvPr/>
        </p:nvGrpSpPr>
        <p:grpSpPr>
          <a:xfrm>
            <a:off x="4939534" y="2017046"/>
            <a:ext cx="3825543" cy="1573620"/>
            <a:chOff x="1000000" y="2393988"/>
            <a:chExt cx="4144235" cy="1704713"/>
          </a:xfrm>
        </p:grpSpPr>
        <p:sp>
          <p:nvSpPr>
            <p:cNvPr id="233" name="Shape 233"/>
            <p:cNvSpPr/>
            <p:nvPr/>
          </p:nvSpPr>
          <p:spPr>
            <a:xfrm>
              <a:off x="1000000" y="2440003"/>
              <a:ext cx="4144235" cy="1631269"/>
            </a:xfrm>
            <a:custGeom>
              <a:avLst/>
              <a:gdLst/>
              <a:ahLst/>
              <a:cxnLst/>
              <a:rect l="0" t="0" r="0" b="0"/>
              <a:pathLst>
                <a:path w="165422" h="90088" extrusionOk="0">
                  <a:moveTo>
                    <a:pt x="0" y="65550"/>
                  </a:moveTo>
                  <a:cubicBezTo>
                    <a:pt x="3559" y="56002"/>
                    <a:pt x="14632" y="11595"/>
                    <a:pt x="21355" y="8262"/>
                  </a:cubicBezTo>
                  <a:cubicBezTo>
                    <a:pt x="28078" y="4928"/>
                    <a:pt x="34066" y="46905"/>
                    <a:pt x="40338" y="45550"/>
                  </a:cubicBezTo>
                  <a:cubicBezTo>
                    <a:pt x="46609" y="44194"/>
                    <a:pt x="52710" y="2160"/>
                    <a:pt x="58982" y="127"/>
                  </a:cubicBezTo>
                  <a:cubicBezTo>
                    <a:pt x="65253" y="-1906"/>
                    <a:pt x="71806" y="30974"/>
                    <a:pt x="77965" y="33347"/>
                  </a:cubicBezTo>
                  <a:cubicBezTo>
                    <a:pt x="84123" y="35719"/>
                    <a:pt x="90055" y="6285"/>
                    <a:pt x="95931" y="14364"/>
                  </a:cubicBezTo>
                  <a:cubicBezTo>
                    <a:pt x="101806" y="22443"/>
                    <a:pt x="107625" y="77414"/>
                    <a:pt x="113219" y="81821"/>
                  </a:cubicBezTo>
                  <a:cubicBezTo>
                    <a:pt x="118812" y="86227"/>
                    <a:pt x="123670" y="39448"/>
                    <a:pt x="129490" y="40804"/>
                  </a:cubicBezTo>
                  <a:cubicBezTo>
                    <a:pt x="135309" y="42160"/>
                    <a:pt x="142145" y="92047"/>
                    <a:pt x="148134" y="89957"/>
                  </a:cubicBezTo>
                  <a:cubicBezTo>
                    <a:pt x="154122" y="87866"/>
                    <a:pt x="162540" y="38544"/>
                    <a:pt x="165422" y="28262"/>
                  </a:cubicBezTo>
                </a:path>
              </a:pathLst>
            </a:custGeom>
            <a:noFill/>
            <a:ln w="19050" cap="flat" cmpd="sng">
              <a:solidFill>
                <a:schemeClr val="lt1"/>
              </a:solidFill>
              <a:prstDash val="solid"/>
              <a:round/>
              <a:headEnd type="oval" w="lg" len="lg"/>
              <a:tailEnd type="oval" w="lg" len="lg"/>
            </a:ln>
          </p:spPr>
        </p:sp>
        <p:sp>
          <p:nvSpPr>
            <p:cNvPr id="234" name="Shape 234"/>
            <p:cNvSpPr/>
            <p:nvPr/>
          </p:nvSpPr>
          <p:spPr>
            <a:xfrm>
              <a:off x="4658400" y="401410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Shape 235"/>
            <p:cNvSpPr/>
            <p:nvPr/>
          </p:nvSpPr>
          <p:spPr>
            <a:xfrm>
              <a:off x="4195525" y="314735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a:off x="3800700" y="3868900"/>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a:off x="3358650" y="2637813"/>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a:off x="2909400" y="2993013"/>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Shape 239"/>
            <p:cNvSpPr/>
            <p:nvPr/>
          </p:nvSpPr>
          <p:spPr>
            <a:xfrm>
              <a:off x="2437450" y="2393988"/>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Shape 240"/>
            <p:cNvSpPr/>
            <p:nvPr/>
          </p:nvSpPr>
          <p:spPr>
            <a:xfrm>
              <a:off x="1974575" y="3213325"/>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1500000" y="2553225"/>
              <a:ext cx="84600" cy="84600"/>
            </a:xfrm>
            <a:prstGeom prst="ellipse">
              <a:avLst/>
            </a:prstGeom>
            <a:solidFill>
              <a:schemeClr val="lt1"/>
            </a:solidFill>
            <a:ln w="19050" cap="flat" cmpd="sng">
              <a:solidFill>
                <a:schemeClr val="lt1"/>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3" name="Shape 243"/>
          <p:cNvGrpSpPr/>
          <p:nvPr/>
        </p:nvGrpSpPr>
        <p:grpSpPr>
          <a:xfrm>
            <a:off x="4939557" y="1778136"/>
            <a:ext cx="3836911" cy="1503799"/>
            <a:chOff x="1000025" y="2059300"/>
            <a:chExt cx="4156550" cy="1629075"/>
          </a:xfrm>
        </p:grpSpPr>
        <p:sp>
          <p:nvSpPr>
            <p:cNvPr id="244" name="Shape 244"/>
            <p:cNvSpPr/>
            <p:nvPr/>
          </p:nvSpPr>
          <p:spPr>
            <a:xfrm>
              <a:off x="1000025" y="2083952"/>
              <a:ext cx="4156550" cy="1576975"/>
            </a:xfrm>
            <a:custGeom>
              <a:avLst/>
              <a:gdLst/>
              <a:ahLst/>
              <a:cxnLst/>
              <a:rect l="0" t="0" r="0" b="0"/>
              <a:pathLst>
                <a:path w="166262" h="63079" extrusionOk="0">
                  <a:moveTo>
                    <a:pt x="0" y="34952"/>
                  </a:moveTo>
                  <a:cubicBezTo>
                    <a:pt x="3623" y="29132"/>
                    <a:pt x="14946" y="1167"/>
                    <a:pt x="21740" y="37"/>
                  </a:cubicBezTo>
                  <a:cubicBezTo>
                    <a:pt x="28533" y="-1093"/>
                    <a:pt x="34477" y="24047"/>
                    <a:pt x="40762" y="28172"/>
                  </a:cubicBezTo>
                  <a:cubicBezTo>
                    <a:pt x="47046" y="32296"/>
                    <a:pt x="53256" y="18985"/>
                    <a:pt x="59446" y="24782"/>
                  </a:cubicBezTo>
                  <a:cubicBezTo>
                    <a:pt x="65635" y="30578"/>
                    <a:pt x="71730" y="60803"/>
                    <a:pt x="77901" y="62950"/>
                  </a:cubicBezTo>
                  <a:cubicBezTo>
                    <a:pt x="84072" y="65097"/>
                    <a:pt x="90489" y="39675"/>
                    <a:pt x="96472" y="37664"/>
                  </a:cubicBezTo>
                  <a:cubicBezTo>
                    <a:pt x="102454" y="35653"/>
                    <a:pt x="108077" y="54725"/>
                    <a:pt x="113796" y="50884"/>
                  </a:cubicBezTo>
                  <a:cubicBezTo>
                    <a:pt x="119514" y="47042"/>
                    <a:pt x="125062" y="18059"/>
                    <a:pt x="130781" y="14613"/>
                  </a:cubicBezTo>
                  <a:cubicBezTo>
                    <a:pt x="136499" y="11166"/>
                    <a:pt x="142191" y="30515"/>
                    <a:pt x="148105" y="30206"/>
                  </a:cubicBezTo>
                  <a:cubicBezTo>
                    <a:pt x="154018" y="29896"/>
                    <a:pt x="163235" y="15665"/>
                    <a:pt x="166262" y="12757"/>
                  </a:cubicBezTo>
                </a:path>
              </a:pathLst>
            </a:custGeom>
            <a:noFill/>
            <a:ln w="19050" cap="flat" cmpd="sng">
              <a:solidFill>
                <a:schemeClr val="accent4"/>
              </a:solidFill>
              <a:prstDash val="solid"/>
              <a:round/>
              <a:headEnd type="oval" w="lg" len="lg"/>
              <a:tailEnd type="oval" w="lg" len="lg"/>
            </a:ln>
          </p:spPr>
        </p:sp>
        <p:sp>
          <p:nvSpPr>
            <p:cNvPr id="245" name="Shape 245"/>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 name="Shape 249"/>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Shape 250"/>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 name="Text Placeholder 2">
            <a:extLst>
              <a:ext uri="{FF2B5EF4-FFF2-40B4-BE49-F238E27FC236}">
                <a16:creationId xmlns:a16="http://schemas.microsoft.com/office/drawing/2014/main" id="{382024BB-1687-4C71-9413-DE4A31BEBF20}"/>
              </a:ext>
            </a:extLst>
          </p:cNvPr>
          <p:cNvSpPr>
            <a:spLocks noGrp="1"/>
          </p:cNvSpPr>
          <p:nvPr>
            <p:ph type="body" idx="2"/>
          </p:nvPr>
        </p:nvSpPr>
        <p:spPr/>
        <p:txBody>
          <a:bodyPr/>
          <a:lstStyle/>
          <a:p>
            <a:r>
              <a:rPr lang="en-IN"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4D97-6871-46A2-8A31-E4E72BF99117}"/>
              </a:ext>
            </a:extLst>
          </p:cNvPr>
          <p:cNvSpPr>
            <a:spLocks noGrp="1"/>
          </p:cNvSpPr>
          <p:nvPr>
            <p:ph type="title"/>
          </p:nvPr>
        </p:nvSpPr>
        <p:spPr/>
        <p:txBody>
          <a:bodyPr/>
          <a:lstStyle/>
          <a:p>
            <a:r>
              <a:rPr lang="en-IN" dirty="0"/>
              <a:t>Low pass filter</a:t>
            </a:r>
          </a:p>
        </p:txBody>
      </p:sp>
      <p:sp>
        <p:nvSpPr>
          <p:cNvPr id="3" name="Text Placeholder 2">
            <a:extLst>
              <a:ext uri="{FF2B5EF4-FFF2-40B4-BE49-F238E27FC236}">
                <a16:creationId xmlns:a16="http://schemas.microsoft.com/office/drawing/2014/main" id="{50247CBE-F681-47C5-95C0-4FB89B55044C}"/>
              </a:ext>
            </a:extLst>
          </p:cNvPr>
          <p:cNvSpPr>
            <a:spLocks noGrp="1"/>
          </p:cNvSpPr>
          <p:nvPr>
            <p:ph type="body" idx="1"/>
          </p:nvPr>
        </p:nvSpPr>
        <p:spPr/>
        <p:txBody>
          <a:bodyPr/>
          <a:lstStyle/>
          <a:p>
            <a:r>
              <a:rPr lang="en-IN" dirty="0"/>
              <a:t>Input signal is sent through a low pass filter of 20,000hz</a:t>
            </a:r>
          </a:p>
          <a:p>
            <a:endParaRPr lang="en-IN" dirty="0"/>
          </a:p>
          <a:p>
            <a:r>
              <a:rPr lang="en-IN" dirty="0"/>
              <a:t>Additive White Gaussian Noise is added to the signal </a:t>
            </a:r>
          </a:p>
          <a:p>
            <a:endParaRPr lang="en-IN" dirty="0"/>
          </a:p>
          <a:p>
            <a:r>
              <a:rPr lang="en-IN" dirty="0"/>
              <a:t>White Noise: A random process signal with a constant power spectral density (PSD) function is a white noise process.</a:t>
            </a:r>
          </a:p>
          <a:p>
            <a:endParaRPr lang="en-IN" dirty="0"/>
          </a:p>
          <a:p>
            <a:r>
              <a:rPr lang="en-IN" dirty="0"/>
              <a:t>AWGN is a basic noise model used in Information theory to mimic the effect of many random processes that occur in nature. </a:t>
            </a:r>
          </a:p>
          <a:p>
            <a:endParaRPr lang="en-IN" dirty="0"/>
          </a:p>
        </p:txBody>
      </p:sp>
    </p:spTree>
    <p:extLst>
      <p:ext uri="{BB962C8B-B14F-4D97-AF65-F5344CB8AC3E}">
        <p14:creationId xmlns:p14="http://schemas.microsoft.com/office/powerpoint/2010/main" val="4027569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ED51-6FE7-4CB3-A445-DACCF9F4C2A8}"/>
              </a:ext>
            </a:extLst>
          </p:cNvPr>
          <p:cNvSpPr>
            <a:spLocks noGrp="1"/>
          </p:cNvSpPr>
          <p:nvPr>
            <p:ph type="title"/>
          </p:nvPr>
        </p:nvSpPr>
        <p:spPr/>
        <p:txBody>
          <a:bodyPr/>
          <a:lstStyle/>
          <a:p>
            <a:r>
              <a:rPr lang="en-IN" dirty="0"/>
              <a:t>Denoising</a:t>
            </a:r>
          </a:p>
        </p:txBody>
      </p:sp>
      <p:sp>
        <p:nvSpPr>
          <p:cNvPr id="3" name="Text Placeholder 2">
            <a:extLst>
              <a:ext uri="{FF2B5EF4-FFF2-40B4-BE49-F238E27FC236}">
                <a16:creationId xmlns:a16="http://schemas.microsoft.com/office/drawing/2014/main" id="{00A4102A-02B6-44EB-B313-CEE13017C8BD}"/>
              </a:ext>
            </a:extLst>
          </p:cNvPr>
          <p:cNvSpPr>
            <a:spLocks noGrp="1"/>
          </p:cNvSpPr>
          <p:nvPr>
            <p:ph type="body" idx="1"/>
          </p:nvPr>
        </p:nvSpPr>
        <p:spPr/>
        <p:txBody>
          <a:bodyPr/>
          <a:lstStyle/>
          <a:p>
            <a:r>
              <a:rPr lang="en-IN" dirty="0"/>
              <a:t>Denoising is done with the help Wavelet Toolbox</a:t>
            </a:r>
          </a:p>
          <a:p>
            <a:r>
              <a:rPr lang="en-IN" dirty="0"/>
              <a:t>A wavelet is a mathematical function useful in digital signal processing and image compression</a:t>
            </a:r>
          </a:p>
          <a:p>
            <a:r>
              <a:rPr lang="en-IN" dirty="0"/>
              <a:t>It has two functions 1) ddencmp( )  2) wdencmp( )</a:t>
            </a:r>
          </a:p>
          <a:p>
            <a:r>
              <a:rPr lang="en-IN" dirty="0"/>
              <a:t>ddencmp returns default values for denoising or compression for the critically-sampled discrete wavelet or wavelet packet transform.</a:t>
            </a:r>
          </a:p>
          <a:p>
            <a:endParaRPr lang="en-IN" dirty="0"/>
          </a:p>
          <a:p>
            <a:r>
              <a:rPr lang="en-IN" dirty="0"/>
              <a:t>wdencmp does De-noising of the audio signal</a:t>
            </a:r>
          </a:p>
          <a:p>
            <a:endParaRPr lang="en-IN" dirty="0"/>
          </a:p>
          <a:p>
            <a:endParaRPr lang="en-IN" dirty="0"/>
          </a:p>
        </p:txBody>
      </p:sp>
      <p:pic>
        <p:nvPicPr>
          <p:cNvPr id="5" name="Picture 4">
            <a:extLst>
              <a:ext uri="{FF2B5EF4-FFF2-40B4-BE49-F238E27FC236}">
                <a16:creationId xmlns:a16="http://schemas.microsoft.com/office/drawing/2014/main" id="{67C0E120-F661-4C7B-89A0-94F767EF5536}"/>
              </a:ext>
            </a:extLst>
          </p:cNvPr>
          <p:cNvPicPr>
            <a:picLocks noChangeAspect="1"/>
          </p:cNvPicPr>
          <p:nvPr/>
        </p:nvPicPr>
        <p:blipFill>
          <a:blip r:embed="rId2"/>
          <a:stretch>
            <a:fillRect/>
          </a:stretch>
        </p:blipFill>
        <p:spPr>
          <a:xfrm>
            <a:off x="797069" y="3276600"/>
            <a:ext cx="3476625" cy="190500"/>
          </a:xfrm>
          <a:prstGeom prst="rect">
            <a:avLst/>
          </a:prstGeom>
        </p:spPr>
      </p:pic>
      <p:pic>
        <p:nvPicPr>
          <p:cNvPr id="6" name="Picture 5">
            <a:extLst>
              <a:ext uri="{FF2B5EF4-FFF2-40B4-BE49-F238E27FC236}">
                <a16:creationId xmlns:a16="http://schemas.microsoft.com/office/drawing/2014/main" id="{24944B48-D472-4300-B768-9BE6513F9C32}"/>
              </a:ext>
            </a:extLst>
          </p:cNvPr>
          <p:cNvPicPr>
            <a:picLocks noChangeAspect="1"/>
          </p:cNvPicPr>
          <p:nvPr/>
        </p:nvPicPr>
        <p:blipFill>
          <a:blip r:embed="rId3"/>
          <a:stretch>
            <a:fillRect/>
          </a:stretch>
        </p:blipFill>
        <p:spPr>
          <a:xfrm>
            <a:off x="797069" y="3913625"/>
            <a:ext cx="4772025" cy="247650"/>
          </a:xfrm>
          <a:prstGeom prst="rect">
            <a:avLst/>
          </a:prstGeom>
        </p:spPr>
      </p:pic>
    </p:spTree>
    <p:extLst>
      <p:ext uri="{BB962C8B-B14F-4D97-AF65-F5344CB8AC3E}">
        <p14:creationId xmlns:p14="http://schemas.microsoft.com/office/powerpoint/2010/main" val="3879259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FC38-CE2A-40E0-AFDF-E52983FB4C97}"/>
              </a:ext>
            </a:extLst>
          </p:cNvPr>
          <p:cNvSpPr>
            <a:spLocks noGrp="1"/>
          </p:cNvSpPr>
          <p:nvPr>
            <p:ph type="title"/>
          </p:nvPr>
        </p:nvSpPr>
        <p:spPr/>
        <p:txBody>
          <a:bodyPr/>
          <a:lstStyle/>
          <a:p>
            <a:r>
              <a:rPr lang="en-IN" dirty="0"/>
              <a:t>Frequency Shaping</a:t>
            </a:r>
          </a:p>
        </p:txBody>
      </p:sp>
      <p:sp>
        <p:nvSpPr>
          <p:cNvPr id="3" name="Text Placeholder 2">
            <a:extLst>
              <a:ext uri="{FF2B5EF4-FFF2-40B4-BE49-F238E27FC236}">
                <a16:creationId xmlns:a16="http://schemas.microsoft.com/office/drawing/2014/main" id="{25372ADD-CE76-4B5B-89E9-BFCA2D4D7C6C}"/>
              </a:ext>
            </a:extLst>
          </p:cNvPr>
          <p:cNvSpPr>
            <a:spLocks noGrp="1"/>
          </p:cNvSpPr>
          <p:nvPr>
            <p:ph type="body" idx="1"/>
          </p:nvPr>
        </p:nvSpPr>
        <p:spPr/>
        <p:txBody>
          <a:bodyPr/>
          <a:lstStyle/>
          <a:p>
            <a:r>
              <a:rPr lang="en-IN" dirty="0"/>
              <a:t>First the signal is converted into Frequency Domain using FFT</a:t>
            </a:r>
          </a:p>
          <a:p>
            <a:r>
              <a:rPr lang="en-IN" dirty="0"/>
              <a:t>Creates the gain filter whose maximum gain will be </a:t>
            </a:r>
            <a:r>
              <a:rPr lang="en-IN" dirty="0" err="1"/>
              <a:t>g_max</a:t>
            </a:r>
            <a:r>
              <a:rPr lang="en-IN" dirty="0"/>
              <a:t> and the minimum gain will be one.  The magnitude of gain function will be the concatenation of piecewise functions.</a:t>
            </a:r>
          </a:p>
          <a:p>
            <a:r>
              <a:rPr lang="en-IN" dirty="0"/>
              <a:t>Transition Frequencies are calculated by the Transition Vector, a set of 4 values determined by an audiologist, that define the user's hearing characteristics.</a:t>
            </a:r>
          </a:p>
          <a:p>
            <a:r>
              <a:rPr lang="en-IN" dirty="0"/>
              <a:t>For each range, the frequency shaper applies a certain gain based on the user's specific hearing loss</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881321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AB7F-88B0-409E-9250-3351E98C651D}"/>
              </a:ext>
            </a:extLst>
          </p:cNvPr>
          <p:cNvSpPr>
            <a:spLocks noGrp="1"/>
          </p:cNvSpPr>
          <p:nvPr>
            <p:ph type="title"/>
          </p:nvPr>
        </p:nvSpPr>
        <p:spPr>
          <a:xfrm>
            <a:off x="311700" y="106100"/>
            <a:ext cx="8520600" cy="607800"/>
          </a:xfrm>
        </p:spPr>
        <p:txBody>
          <a:bodyPr/>
          <a:lstStyle/>
          <a:p>
            <a:r>
              <a:rPr lang="en-IN" dirty="0"/>
              <a:t>An example Frequency shaper transfer function</a:t>
            </a:r>
          </a:p>
        </p:txBody>
      </p:sp>
      <p:pic>
        <p:nvPicPr>
          <p:cNvPr id="3" name="Picture 4" descr="Fig. 2. Frequency Shaper Transfer Function">
            <a:extLst>
              <a:ext uri="{FF2B5EF4-FFF2-40B4-BE49-F238E27FC236}">
                <a16:creationId xmlns:a16="http://schemas.microsoft.com/office/drawing/2014/main" id="{9C953646-BCAA-4255-9E0A-0C97F8DEEA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5417" y="713900"/>
            <a:ext cx="4433166" cy="40403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0A330D-951F-41FD-B70B-1B62C760BEB7}"/>
              </a:ext>
            </a:extLst>
          </p:cNvPr>
          <p:cNvSpPr txBox="1"/>
          <p:nvPr/>
        </p:nvSpPr>
        <p:spPr>
          <a:xfrm>
            <a:off x="178234" y="4835723"/>
            <a:ext cx="8799511" cy="276999"/>
          </a:xfrm>
          <a:prstGeom prst="rect">
            <a:avLst/>
          </a:prstGeom>
          <a:noFill/>
        </p:spPr>
        <p:txBody>
          <a:bodyPr wrap="square" rtlCol="0">
            <a:spAutoFit/>
          </a:bodyPr>
          <a:lstStyle/>
          <a:p>
            <a:pPr algn="ctr"/>
            <a:r>
              <a:rPr lang="en-IN" sz="1200" dirty="0"/>
              <a:t>Source : </a:t>
            </a:r>
            <a:r>
              <a:rPr lang="en-IN" sz="1200" dirty="0">
                <a:hlinkClick r:id="rId3"/>
              </a:rPr>
              <a:t>Digital filtering in hearing aid system for the hearing impaired - </a:t>
            </a:r>
            <a:r>
              <a:rPr lang="en-IN" sz="1200" dirty="0" err="1">
                <a:hlinkClick r:id="rId3"/>
              </a:rPr>
              <a:t>Ritwik</a:t>
            </a:r>
            <a:r>
              <a:rPr lang="en-IN" sz="1200" dirty="0">
                <a:hlinkClick r:id="rId3"/>
              </a:rPr>
              <a:t> Dhawan, P. Mahalakshmi - Published 2016</a:t>
            </a:r>
            <a:endParaRPr lang="en-IN" sz="1200" dirty="0"/>
          </a:p>
        </p:txBody>
      </p:sp>
    </p:spTree>
    <p:extLst>
      <p:ext uri="{BB962C8B-B14F-4D97-AF65-F5344CB8AC3E}">
        <p14:creationId xmlns:p14="http://schemas.microsoft.com/office/powerpoint/2010/main" val="2628125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1C944-0993-464E-9E79-215F8F802126}"/>
              </a:ext>
            </a:extLst>
          </p:cNvPr>
          <p:cNvSpPr>
            <a:spLocks noGrp="1"/>
          </p:cNvSpPr>
          <p:nvPr>
            <p:ph type="title"/>
          </p:nvPr>
        </p:nvSpPr>
        <p:spPr/>
        <p:txBody>
          <a:bodyPr/>
          <a:lstStyle/>
          <a:p>
            <a:r>
              <a:rPr lang="en-IN" dirty="0"/>
              <a:t>Frequency Shaping – Code Snippet</a:t>
            </a:r>
          </a:p>
        </p:txBody>
      </p:sp>
      <p:sp>
        <p:nvSpPr>
          <p:cNvPr id="3" name="Text Placeholder 2">
            <a:extLst>
              <a:ext uri="{FF2B5EF4-FFF2-40B4-BE49-F238E27FC236}">
                <a16:creationId xmlns:a16="http://schemas.microsoft.com/office/drawing/2014/main" id="{EADFF5CC-FD0D-49F4-811B-3924A6A5A64A}"/>
              </a:ext>
            </a:extLst>
          </p:cNvPr>
          <p:cNvSpPr>
            <a:spLocks noGrp="1"/>
          </p:cNvSpPr>
          <p:nvPr>
            <p:ph type="body" idx="1"/>
          </p:nvPr>
        </p:nvSpPr>
        <p:spPr>
          <a:xfrm>
            <a:off x="311700" y="1229874"/>
            <a:ext cx="8520600" cy="3385669"/>
          </a:xfrm>
        </p:spPr>
        <p:txBody>
          <a:bodyPr/>
          <a:lstStyle/>
          <a:p>
            <a:pPr marL="114300" indent="0">
              <a:buNone/>
            </a:pPr>
            <a:r>
              <a:rPr lang="en-IN" dirty="0"/>
              <a:t> </a:t>
            </a:r>
          </a:p>
        </p:txBody>
      </p:sp>
      <p:pic>
        <p:nvPicPr>
          <p:cNvPr id="5" name="Picture 4">
            <a:extLst>
              <a:ext uri="{FF2B5EF4-FFF2-40B4-BE49-F238E27FC236}">
                <a16:creationId xmlns:a16="http://schemas.microsoft.com/office/drawing/2014/main" id="{3679EA05-5C1F-4320-A967-D1F0272105D1}"/>
              </a:ext>
            </a:extLst>
          </p:cNvPr>
          <p:cNvPicPr>
            <a:picLocks noChangeAspect="1"/>
          </p:cNvPicPr>
          <p:nvPr/>
        </p:nvPicPr>
        <p:blipFill>
          <a:blip r:embed="rId2"/>
          <a:stretch>
            <a:fillRect/>
          </a:stretch>
        </p:blipFill>
        <p:spPr>
          <a:xfrm>
            <a:off x="462828" y="1229874"/>
            <a:ext cx="6861863" cy="1534108"/>
          </a:xfrm>
          <a:prstGeom prst="rect">
            <a:avLst/>
          </a:prstGeom>
        </p:spPr>
      </p:pic>
    </p:spTree>
    <p:extLst>
      <p:ext uri="{BB962C8B-B14F-4D97-AF65-F5344CB8AC3E}">
        <p14:creationId xmlns:p14="http://schemas.microsoft.com/office/powerpoint/2010/main" val="231551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0E61D-0E9F-44CB-9F7A-437DDCD28FA0}"/>
              </a:ext>
            </a:extLst>
          </p:cNvPr>
          <p:cNvSpPr>
            <a:spLocks noGrp="1"/>
          </p:cNvSpPr>
          <p:nvPr>
            <p:ph type="title"/>
          </p:nvPr>
        </p:nvSpPr>
        <p:spPr/>
        <p:txBody>
          <a:bodyPr/>
          <a:lstStyle/>
          <a:p>
            <a:r>
              <a:rPr lang="en-IN" dirty="0"/>
              <a:t>Amplitude Compression</a:t>
            </a:r>
          </a:p>
        </p:txBody>
      </p:sp>
      <p:sp>
        <p:nvSpPr>
          <p:cNvPr id="3" name="Text Placeholder 2">
            <a:extLst>
              <a:ext uri="{FF2B5EF4-FFF2-40B4-BE49-F238E27FC236}">
                <a16:creationId xmlns:a16="http://schemas.microsoft.com/office/drawing/2014/main" id="{F17101D7-3D31-4B98-B0A9-F907C79F08BF}"/>
              </a:ext>
            </a:extLst>
          </p:cNvPr>
          <p:cNvSpPr>
            <a:spLocks noGrp="1"/>
          </p:cNvSpPr>
          <p:nvPr>
            <p:ph type="body" idx="1"/>
          </p:nvPr>
        </p:nvSpPr>
        <p:spPr/>
        <p:txBody>
          <a:bodyPr/>
          <a:lstStyle/>
          <a:p>
            <a:r>
              <a:rPr lang="en-IN" dirty="0"/>
              <a:t>Takes in an input signal and amplifies it and makes sure that the maximum power in any frequency is less than or equal to </a:t>
            </a:r>
            <a:r>
              <a:rPr lang="en-IN" dirty="0" err="1"/>
              <a:t>P_sat</a:t>
            </a:r>
            <a:endParaRPr lang="en-IN" dirty="0"/>
          </a:p>
          <a:p>
            <a:r>
              <a:rPr lang="en-IN" dirty="0"/>
              <a:t>Also had some denoising capabilities, by zeroing out very low power frequencies.</a:t>
            </a:r>
          </a:p>
          <a:p>
            <a:r>
              <a:rPr lang="en-IN" dirty="0"/>
              <a:t>Plow is taken as 0.01</a:t>
            </a:r>
          </a:p>
          <a:p>
            <a:endParaRPr lang="en-IN" dirty="0"/>
          </a:p>
          <a:p>
            <a:endParaRPr lang="en-IN" dirty="0"/>
          </a:p>
          <a:p>
            <a:endParaRPr lang="en-IN" dirty="0"/>
          </a:p>
        </p:txBody>
      </p:sp>
      <p:pic>
        <p:nvPicPr>
          <p:cNvPr id="4" name="Picture 3">
            <a:extLst>
              <a:ext uri="{FF2B5EF4-FFF2-40B4-BE49-F238E27FC236}">
                <a16:creationId xmlns:a16="http://schemas.microsoft.com/office/drawing/2014/main" id="{8950A7C3-363B-4CE8-9C3F-F15050E77259}"/>
              </a:ext>
            </a:extLst>
          </p:cNvPr>
          <p:cNvPicPr>
            <a:picLocks noChangeAspect="1"/>
          </p:cNvPicPr>
          <p:nvPr/>
        </p:nvPicPr>
        <p:blipFill>
          <a:blip r:embed="rId2"/>
          <a:stretch>
            <a:fillRect/>
          </a:stretch>
        </p:blipFill>
        <p:spPr>
          <a:xfrm>
            <a:off x="805297" y="2995205"/>
            <a:ext cx="4826576" cy="1459465"/>
          </a:xfrm>
          <a:prstGeom prst="rect">
            <a:avLst/>
          </a:prstGeom>
        </p:spPr>
      </p:pic>
    </p:spTree>
    <p:extLst>
      <p:ext uri="{BB962C8B-B14F-4D97-AF65-F5344CB8AC3E}">
        <p14:creationId xmlns:p14="http://schemas.microsoft.com/office/powerpoint/2010/main" val="2676897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7A47-681E-4FE0-AC43-9C681FA23EA6}"/>
              </a:ext>
            </a:extLst>
          </p:cNvPr>
          <p:cNvSpPr>
            <a:spLocks noGrp="1"/>
          </p:cNvSpPr>
          <p:nvPr>
            <p:ph type="title"/>
          </p:nvPr>
        </p:nvSpPr>
        <p:spPr/>
        <p:txBody>
          <a:bodyPr/>
          <a:lstStyle/>
          <a:p>
            <a:r>
              <a:rPr lang="en-IN" dirty="0"/>
              <a:t>Amplitude Compression (Contd.)</a:t>
            </a:r>
          </a:p>
        </p:txBody>
      </p:sp>
      <p:pic>
        <p:nvPicPr>
          <p:cNvPr id="4" name="Picture 3">
            <a:extLst>
              <a:ext uri="{FF2B5EF4-FFF2-40B4-BE49-F238E27FC236}">
                <a16:creationId xmlns:a16="http://schemas.microsoft.com/office/drawing/2014/main" id="{2C908DDC-82CB-4892-A52F-B2CC2E4F389C}"/>
              </a:ext>
            </a:extLst>
          </p:cNvPr>
          <p:cNvPicPr>
            <a:picLocks noChangeAspect="1"/>
          </p:cNvPicPr>
          <p:nvPr/>
        </p:nvPicPr>
        <p:blipFill>
          <a:blip r:embed="rId2"/>
          <a:stretch>
            <a:fillRect/>
          </a:stretch>
        </p:blipFill>
        <p:spPr>
          <a:xfrm>
            <a:off x="460231" y="1229875"/>
            <a:ext cx="7121000" cy="2531634"/>
          </a:xfrm>
          <a:prstGeom prst="rect">
            <a:avLst/>
          </a:prstGeom>
        </p:spPr>
      </p:pic>
      <p:sp>
        <p:nvSpPr>
          <p:cNvPr id="3" name="Text Placeholder 2">
            <a:extLst>
              <a:ext uri="{FF2B5EF4-FFF2-40B4-BE49-F238E27FC236}">
                <a16:creationId xmlns:a16="http://schemas.microsoft.com/office/drawing/2014/main" id="{52932E7A-AECB-4C39-ACAE-2F6EF6DA6AA8}"/>
              </a:ext>
            </a:extLst>
          </p:cNvPr>
          <p:cNvSpPr>
            <a:spLocks noGrp="1"/>
          </p:cNvSpPr>
          <p:nvPr>
            <p:ph type="body" idx="1"/>
          </p:nvPr>
        </p:nvSpPr>
        <p:spPr/>
        <p:txBody>
          <a:bodyPr/>
          <a:lstStyle/>
          <a:p>
            <a:pPr marL="114300" indent="0">
              <a:buNone/>
            </a:pPr>
            <a:r>
              <a:rPr lang="en-IN" dirty="0"/>
              <a:t> </a:t>
            </a:r>
          </a:p>
        </p:txBody>
      </p:sp>
    </p:spTree>
    <p:extLst>
      <p:ext uri="{BB962C8B-B14F-4D97-AF65-F5344CB8AC3E}">
        <p14:creationId xmlns:p14="http://schemas.microsoft.com/office/powerpoint/2010/main" val="2823899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551C4-3900-44CA-9653-FA5AEA64F26A}"/>
              </a:ext>
            </a:extLst>
          </p:cNvPr>
          <p:cNvSpPr>
            <a:spLocks noGrp="1"/>
          </p:cNvSpPr>
          <p:nvPr>
            <p:ph type="title"/>
          </p:nvPr>
        </p:nvSpPr>
        <p:spPr/>
        <p:txBody>
          <a:bodyPr/>
          <a:lstStyle/>
          <a:p>
            <a:r>
              <a:rPr lang="en-IN" dirty="0"/>
              <a:t>Results &amp; Analysis</a:t>
            </a:r>
          </a:p>
        </p:txBody>
      </p:sp>
    </p:spTree>
    <p:extLst>
      <p:ext uri="{BB962C8B-B14F-4D97-AF65-F5344CB8AC3E}">
        <p14:creationId xmlns:p14="http://schemas.microsoft.com/office/powerpoint/2010/main" val="2718454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B81A-D775-4978-8C20-7DEB7B797E92}"/>
              </a:ext>
            </a:extLst>
          </p:cNvPr>
          <p:cNvSpPr>
            <a:spLocks noGrp="1"/>
          </p:cNvSpPr>
          <p:nvPr>
            <p:ph type="title"/>
          </p:nvPr>
        </p:nvSpPr>
        <p:spPr/>
        <p:txBody>
          <a:bodyPr/>
          <a:lstStyle/>
          <a:p>
            <a:r>
              <a:rPr lang="en-IN" dirty="0"/>
              <a:t>Input File Method :</a:t>
            </a:r>
          </a:p>
        </p:txBody>
      </p:sp>
      <p:pic>
        <p:nvPicPr>
          <p:cNvPr id="3" name="Picture 2">
            <a:extLst>
              <a:ext uri="{FF2B5EF4-FFF2-40B4-BE49-F238E27FC236}">
                <a16:creationId xmlns:a16="http://schemas.microsoft.com/office/drawing/2014/main" id="{1E7CC7CE-264E-4941-95E6-4D2736B92431}"/>
              </a:ext>
            </a:extLst>
          </p:cNvPr>
          <p:cNvPicPr>
            <a:picLocks noChangeAspect="1"/>
          </p:cNvPicPr>
          <p:nvPr/>
        </p:nvPicPr>
        <p:blipFill>
          <a:blip r:embed="rId2"/>
          <a:stretch>
            <a:fillRect/>
          </a:stretch>
        </p:blipFill>
        <p:spPr>
          <a:xfrm>
            <a:off x="1002722" y="1144299"/>
            <a:ext cx="6743700" cy="3914775"/>
          </a:xfrm>
          <a:prstGeom prst="rect">
            <a:avLst/>
          </a:prstGeom>
        </p:spPr>
      </p:pic>
    </p:spTree>
    <p:extLst>
      <p:ext uri="{BB962C8B-B14F-4D97-AF65-F5344CB8AC3E}">
        <p14:creationId xmlns:p14="http://schemas.microsoft.com/office/powerpoint/2010/main" val="3077185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D166E-65DC-4DB5-872C-B96B605CA8DF}"/>
              </a:ext>
            </a:extLst>
          </p:cNvPr>
          <p:cNvSpPr>
            <a:spLocks noGrp="1"/>
          </p:cNvSpPr>
          <p:nvPr>
            <p:ph type="title"/>
          </p:nvPr>
        </p:nvSpPr>
        <p:spPr>
          <a:xfrm>
            <a:off x="311699" y="0"/>
            <a:ext cx="8520600" cy="607800"/>
          </a:xfrm>
        </p:spPr>
        <p:txBody>
          <a:bodyPr/>
          <a:lstStyle/>
          <a:p>
            <a:r>
              <a:rPr lang="en-IN" dirty="0"/>
              <a:t>Result</a:t>
            </a:r>
          </a:p>
        </p:txBody>
      </p:sp>
      <p:pic>
        <p:nvPicPr>
          <p:cNvPr id="4" name="Picture 3">
            <a:extLst>
              <a:ext uri="{FF2B5EF4-FFF2-40B4-BE49-F238E27FC236}">
                <a16:creationId xmlns:a16="http://schemas.microsoft.com/office/drawing/2014/main" id="{41E43D84-3A40-48BE-AFF8-CC91ED18CB98}"/>
              </a:ext>
            </a:extLst>
          </p:cNvPr>
          <p:cNvPicPr>
            <a:picLocks noChangeAspect="1"/>
          </p:cNvPicPr>
          <p:nvPr/>
        </p:nvPicPr>
        <p:blipFill>
          <a:blip r:embed="rId2"/>
          <a:stretch>
            <a:fillRect/>
          </a:stretch>
        </p:blipFill>
        <p:spPr>
          <a:xfrm>
            <a:off x="86677" y="959694"/>
            <a:ext cx="3018606" cy="2263954"/>
          </a:xfrm>
          <a:prstGeom prst="rect">
            <a:avLst/>
          </a:prstGeom>
        </p:spPr>
      </p:pic>
      <p:pic>
        <p:nvPicPr>
          <p:cNvPr id="6" name="Picture 5">
            <a:extLst>
              <a:ext uri="{FF2B5EF4-FFF2-40B4-BE49-F238E27FC236}">
                <a16:creationId xmlns:a16="http://schemas.microsoft.com/office/drawing/2014/main" id="{F986439A-D557-4FD6-B79D-53A01ABB7BC6}"/>
              </a:ext>
            </a:extLst>
          </p:cNvPr>
          <p:cNvPicPr>
            <a:picLocks noChangeAspect="1"/>
          </p:cNvPicPr>
          <p:nvPr/>
        </p:nvPicPr>
        <p:blipFill>
          <a:blip r:embed="rId3"/>
          <a:stretch>
            <a:fillRect/>
          </a:stretch>
        </p:blipFill>
        <p:spPr>
          <a:xfrm>
            <a:off x="3005108" y="959694"/>
            <a:ext cx="3138323" cy="2353743"/>
          </a:xfrm>
          <a:prstGeom prst="rect">
            <a:avLst/>
          </a:prstGeom>
        </p:spPr>
      </p:pic>
      <p:pic>
        <p:nvPicPr>
          <p:cNvPr id="8" name="Picture 7">
            <a:extLst>
              <a:ext uri="{FF2B5EF4-FFF2-40B4-BE49-F238E27FC236}">
                <a16:creationId xmlns:a16="http://schemas.microsoft.com/office/drawing/2014/main" id="{A494CC94-D699-45E0-BA41-4FE49B5A812C}"/>
              </a:ext>
            </a:extLst>
          </p:cNvPr>
          <p:cNvPicPr>
            <a:picLocks noChangeAspect="1"/>
          </p:cNvPicPr>
          <p:nvPr/>
        </p:nvPicPr>
        <p:blipFill>
          <a:blip r:embed="rId4"/>
          <a:stretch>
            <a:fillRect/>
          </a:stretch>
        </p:blipFill>
        <p:spPr>
          <a:xfrm>
            <a:off x="6022146" y="959694"/>
            <a:ext cx="3138323" cy="2353743"/>
          </a:xfrm>
          <a:prstGeom prst="rect">
            <a:avLst/>
          </a:prstGeom>
        </p:spPr>
      </p:pic>
    </p:spTree>
    <p:extLst>
      <p:ext uri="{BB962C8B-B14F-4D97-AF65-F5344CB8AC3E}">
        <p14:creationId xmlns:p14="http://schemas.microsoft.com/office/powerpoint/2010/main" val="3793476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5F06-4D2E-487F-9F7C-EC44EA15AC0A}"/>
              </a:ext>
            </a:extLst>
          </p:cNvPr>
          <p:cNvSpPr>
            <a:spLocks noGrp="1"/>
          </p:cNvSpPr>
          <p:nvPr>
            <p:ph type="title"/>
          </p:nvPr>
        </p:nvSpPr>
        <p:spPr/>
        <p:txBody>
          <a:bodyPr/>
          <a:lstStyle/>
          <a:p>
            <a:r>
              <a:rPr lang="en-IN" dirty="0"/>
              <a:t>Prelude</a:t>
            </a:r>
          </a:p>
        </p:txBody>
      </p:sp>
    </p:spTree>
    <p:extLst>
      <p:ext uri="{BB962C8B-B14F-4D97-AF65-F5344CB8AC3E}">
        <p14:creationId xmlns:p14="http://schemas.microsoft.com/office/powerpoint/2010/main" val="3372972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B9BD1-C2B1-469E-AFAC-3529F378F562}"/>
              </a:ext>
            </a:extLst>
          </p:cNvPr>
          <p:cNvSpPr>
            <a:spLocks noGrp="1"/>
          </p:cNvSpPr>
          <p:nvPr>
            <p:ph type="title"/>
          </p:nvPr>
        </p:nvSpPr>
        <p:spPr>
          <a:xfrm>
            <a:off x="311700" y="0"/>
            <a:ext cx="8520600" cy="607800"/>
          </a:xfrm>
        </p:spPr>
        <p:txBody>
          <a:bodyPr/>
          <a:lstStyle/>
          <a:p>
            <a:r>
              <a:rPr lang="en-IN" dirty="0"/>
              <a:t>Result (Contd.)</a:t>
            </a:r>
          </a:p>
        </p:txBody>
      </p:sp>
      <p:pic>
        <p:nvPicPr>
          <p:cNvPr id="4" name="Picture 3">
            <a:extLst>
              <a:ext uri="{FF2B5EF4-FFF2-40B4-BE49-F238E27FC236}">
                <a16:creationId xmlns:a16="http://schemas.microsoft.com/office/drawing/2014/main" id="{0414A8F5-215F-42E4-AA09-E2178C7F3BFB}"/>
              </a:ext>
            </a:extLst>
          </p:cNvPr>
          <p:cNvPicPr>
            <a:picLocks noChangeAspect="1"/>
          </p:cNvPicPr>
          <p:nvPr/>
        </p:nvPicPr>
        <p:blipFill>
          <a:blip r:embed="rId2"/>
          <a:stretch>
            <a:fillRect/>
          </a:stretch>
        </p:blipFill>
        <p:spPr>
          <a:xfrm>
            <a:off x="152216" y="945434"/>
            <a:ext cx="4419783" cy="3314838"/>
          </a:xfrm>
          <a:prstGeom prst="rect">
            <a:avLst/>
          </a:prstGeom>
        </p:spPr>
      </p:pic>
      <p:pic>
        <p:nvPicPr>
          <p:cNvPr id="6" name="Picture 5">
            <a:extLst>
              <a:ext uri="{FF2B5EF4-FFF2-40B4-BE49-F238E27FC236}">
                <a16:creationId xmlns:a16="http://schemas.microsoft.com/office/drawing/2014/main" id="{210ABED0-5A1E-4398-B6C7-E87058EF1C6B}"/>
              </a:ext>
            </a:extLst>
          </p:cNvPr>
          <p:cNvPicPr>
            <a:picLocks noChangeAspect="1"/>
          </p:cNvPicPr>
          <p:nvPr/>
        </p:nvPicPr>
        <p:blipFill>
          <a:blip r:embed="rId3"/>
          <a:stretch>
            <a:fillRect/>
          </a:stretch>
        </p:blipFill>
        <p:spPr>
          <a:xfrm>
            <a:off x="4571999" y="945434"/>
            <a:ext cx="4419783" cy="3314838"/>
          </a:xfrm>
          <a:prstGeom prst="rect">
            <a:avLst/>
          </a:prstGeom>
        </p:spPr>
      </p:pic>
    </p:spTree>
    <p:extLst>
      <p:ext uri="{BB962C8B-B14F-4D97-AF65-F5344CB8AC3E}">
        <p14:creationId xmlns:p14="http://schemas.microsoft.com/office/powerpoint/2010/main" val="2812081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6CA1-32FB-4515-89B5-D89C3BDFF2C2}"/>
              </a:ext>
            </a:extLst>
          </p:cNvPr>
          <p:cNvSpPr>
            <a:spLocks noGrp="1"/>
          </p:cNvSpPr>
          <p:nvPr>
            <p:ph type="title"/>
          </p:nvPr>
        </p:nvSpPr>
        <p:spPr/>
        <p:txBody>
          <a:bodyPr/>
          <a:lstStyle/>
          <a:p>
            <a:r>
              <a:rPr lang="en-IN" dirty="0"/>
              <a:t>Result (Contd.)</a:t>
            </a:r>
          </a:p>
        </p:txBody>
      </p:sp>
      <p:pic>
        <p:nvPicPr>
          <p:cNvPr id="4" name="Picture 3">
            <a:extLst>
              <a:ext uri="{FF2B5EF4-FFF2-40B4-BE49-F238E27FC236}">
                <a16:creationId xmlns:a16="http://schemas.microsoft.com/office/drawing/2014/main" id="{62CD59D4-7B6C-4B69-B508-BAEB69B1E064}"/>
              </a:ext>
            </a:extLst>
          </p:cNvPr>
          <p:cNvPicPr>
            <a:picLocks noChangeAspect="1"/>
          </p:cNvPicPr>
          <p:nvPr/>
        </p:nvPicPr>
        <p:blipFill>
          <a:blip r:embed="rId2"/>
          <a:stretch>
            <a:fillRect/>
          </a:stretch>
        </p:blipFill>
        <p:spPr>
          <a:xfrm>
            <a:off x="3879273" y="597477"/>
            <a:ext cx="5264727" cy="3948545"/>
          </a:xfrm>
          <a:prstGeom prst="rect">
            <a:avLst/>
          </a:prstGeom>
        </p:spPr>
      </p:pic>
      <p:pic>
        <p:nvPicPr>
          <p:cNvPr id="6" name="Picture 5">
            <a:extLst>
              <a:ext uri="{FF2B5EF4-FFF2-40B4-BE49-F238E27FC236}">
                <a16:creationId xmlns:a16="http://schemas.microsoft.com/office/drawing/2014/main" id="{57A37A16-330C-4AA3-9A5E-1FEF2064763E}"/>
              </a:ext>
            </a:extLst>
          </p:cNvPr>
          <p:cNvPicPr>
            <a:picLocks noChangeAspect="1"/>
          </p:cNvPicPr>
          <p:nvPr/>
        </p:nvPicPr>
        <p:blipFill>
          <a:blip r:embed="rId3"/>
          <a:stretch>
            <a:fillRect/>
          </a:stretch>
        </p:blipFill>
        <p:spPr>
          <a:xfrm>
            <a:off x="0" y="1047168"/>
            <a:ext cx="4065552" cy="3049164"/>
          </a:xfrm>
          <a:prstGeom prst="rect">
            <a:avLst/>
          </a:prstGeom>
        </p:spPr>
      </p:pic>
    </p:spTree>
    <p:extLst>
      <p:ext uri="{BB962C8B-B14F-4D97-AF65-F5344CB8AC3E}">
        <p14:creationId xmlns:p14="http://schemas.microsoft.com/office/powerpoint/2010/main" val="3326762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6855-D70B-4D0C-8C42-BD26F72F5A33}"/>
              </a:ext>
            </a:extLst>
          </p:cNvPr>
          <p:cNvSpPr>
            <a:spLocks noGrp="1"/>
          </p:cNvSpPr>
          <p:nvPr>
            <p:ph type="title"/>
          </p:nvPr>
        </p:nvSpPr>
        <p:spPr>
          <a:xfrm>
            <a:off x="311699" y="213332"/>
            <a:ext cx="8520600" cy="607800"/>
          </a:xfrm>
        </p:spPr>
        <p:txBody>
          <a:bodyPr/>
          <a:lstStyle/>
          <a:p>
            <a:r>
              <a:rPr lang="en-IN" dirty="0"/>
              <a:t>Analysis : Input vs Output</a:t>
            </a:r>
          </a:p>
        </p:txBody>
      </p:sp>
      <p:pic>
        <p:nvPicPr>
          <p:cNvPr id="4" name="Picture 3">
            <a:extLst>
              <a:ext uri="{FF2B5EF4-FFF2-40B4-BE49-F238E27FC236}">
                <a16:creationId xmlns:a16="http://schemas.microsoft.com/office/drawing/2014/main" id="{A2B39C4B-B0CE-4277-9C1E-4855AF47C073}"/>
              </a:ext>
            </a:extLst>
          </p:cNvPr>
          <p:cNvPicPr>
            <a:picLocks noChangeAspect="1"/>
          </p:cNvPicPr>
          <p:nvPr/>
        </p:nvPicPr>
        <p:blipFill>
          <a:blip r:embed="rId2"/>
          <a:stretch>
            <a:fillRect/>
          </a:stretch>
        </p:blipFill>
        <p:spPr>
          <a:xfrm>
            <a:off x="1905333" y="821132"/>
            <a:ext cx="5333333" cy="4000000"/>
          </a:xfrm>
          <a:prstGeom prst="rect">
            <a:avLst/>
          </a:prstGeom>
        </p:spPr>
      </p:pic>
    </p:spTree>
    <p:extLst>
      <p:ext uri="{BB962C8B-B14F-4D97-AF65-F5344CB8AC3E}">
        <p14:creationId xmlns:p14="http://schemas.microsoft.com/office/powerpoint/2010/main" val="2676721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1CF3C-0BA5-4D39-8803-C034DE4C90B6}"/>
              </a:ext>
            </a:extLst>
          </p:cNvPr>
          <p:cNvSpPr>
            <a:spLocks noGrp="1"/>
          </p:cNvSpPr>
          <p:nvPr>
            <p:ph type="title"/>
          </p:nvPr>
        </p:nvSpPr>
        <p:spPr>
          <a:xfrm>
            <a:off x="311700" y="182248"/>
            <a:ext cx="8520600" cy="607800"/>
          </a:xfrm>
        </p:spPr>
        <p:txBody>
          <a:bodyPr/>
          <a:lstStyle/>
          <a:p>
            <a:r>
              <a:rPr lang="en-IN" dirty="0"/>
              <a:t>Analysis : Input vs Output</a:t>
            </a:r>
          </a:p>
        </p:txBody>
      </p:sp>
      <p:pic>
        <p:nvPicPr>
          <p:cNvPr id="3" name="Picture 2">
            <a:extLst>
              <a:ext uri="{FF2B5EF4-FFF2-40B4-BE49-F238E27FC236}">
                <a16:creationId xmlns:a16="http://schemas.microsoft.com/office/drawing/2014/main" id="{7C3E3AD1-B8EE-463E-AE9E-E8ACC5A87ABE}"/>
              </a:ext>
            </a:extLst>
          </p:cNvPr>
          <p:cNvPicPr>
            <a:picLocks noChangeAspect="1"/>
          </p:cNvPicPr>
          <p:nvPr/>
        </p:nvPicPr>
        <p:blipFill>
          <a:blip r:embed="rId2"/>
          <a:stretch>
            <a:fillRect/>
          </a:stretch>
        </p:blipFill>
        <p:spPr>
          <a:xfrm>
            <a:off x="294030" y="1138586"/>
            <a:ext cx="4065551" cy="3049163"/>
          </a:xfrm>
          <a:prstGeom prst="rect">
            <a:avLst/>
          </a:prstGeom>
        </p:spPr>
      </p:pic>
      <p:pic>
        <p:nvPicPr>
          <p:cNvPr id="4" name="Picture 3">
            <a:extLst>
              <a:ext uri="{FF2B5EF4-FFF2-40B4-BE49-F238E27FC236}">
                <a16:creationId xmlns:a16="http://schemas.microsoft.com/office/drawing/2014/main" id="{9CBD192A-95CB-4483-9F5E-3E298AD3B5E4}"/>
              </a:ext>
            </a:extLst>
          </p:cNvPr>
          <p:cNvPicPr>
            <a:picLocks noChangeAspect="1"/>
          </p:cNvPicPr>
          <p:nvPr/>
        </p:nvPicPr>
        <p:blipFill>
          <a:blip r:embed="rId3"/>
          <a:stretch>
            <a:fillRect/>
          </a:stretch>
        </p:blipFill>
        <p:spPr>
          <a:xfrm>
            <a:off x="4359581" y="1138585"/>
            <a:ext cx="4065552" cy="3049164"/>
          </a:xfrm>
          <a:prstGeom prst="rect">
            <a:avLst/>
          </a:prstGeom>
        </p:spPr>
      </p:pic>
      <p:sp>
        <p:nvSpPr>
          <p:cNvPr id="5" name="TextBox 4">
            <a:extLst>
              <a:ext uri="{FF2B5EF4-FFF2-40B4-BE49-F238E27FC236}">
                <a16:creationId xmlns:a16="http://schemas.microsoft.com/office/drawing/2014/main" id="{FE1D8111-ADE9-4729-A4AA-BFE67DF61685}"/>
              </a:ext>
            </a:extLst>
          </p:cNvPr>
          <p:cNvSpPr txBox="1"/>
          <p:nvPr/>
        </p:nvSpPr>
        <p:spPr>
          <a:xfrm>
            <a:off x="334457" y="4473728"/>
            <a:ext cx="8231741" cy="338554"/>
          </a:xfrm>
          <a:prstGeom prst="rect">
            <a:avLst/>
          </a:prstGeom>
          <a:noFill/>
        </p:spPr>
        <p:txBody>
          <a:bodyPr wrap="none" rtlCol="0">
            <a:spAutoFit/>
          </a:bodyPr>
          <a:lstStyle/>
          <a:p>
            <a:r>
              <a:rPr lang="en-IN" sz="1600" dirty="0">
                <a:latin typeface="Roboto" panose="020B0604020202020204" charset="0"/>
                <a:ea typeface="Roboto" panose="020B0604020202020204" charset="0"/>
              </a:rPr>
              <a:t>[ Unfortunately we weren’t able to show any automated way of validation for our project ]</a:t>
            </a:r>
          </a:p>
        </p:txBody>
      </p:sp>
    </p:spTree>
    <p:extLst>
      <p:ext uri="{BB962C8B-B14F-4D97-AF65-F5344CB8AC3E}">
        <p14:creationId xmlns:p14="http://schemas.microsoft.com/office/powerpoint/2010/main" val="3331021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2F85A-6697-453C-B05D-37AF77938FB7}"/>
              </a:ext>
            </a:extLst>
          </p:cNvPr>
          <p:cNvSpPr>
            <a:spLocks noGrp="1"/>
          </p:cNvSpPr>
          <p:nvPr>
            <p:ph type="title"/>
          </p:nvPr>
        </p:nvSpPr>
        <p:spPr/>
        <p:txBody>
          <a:bodyPr/>
          <a:lstStyle/>
          <a:p>
            <a:r>
              <a:rPr lang="en-IN" dirty="0"/>
              <a:t>References</a:t>
            </a:r>
          </a:p>
        </p:txBody>
      </p:sp>
    </p:spTree>
    <p:extLst>
      <p:ext uri="{BB962C8B-B14F-4D97-AF65-F5344CB8AC3E}">
        <p14:creationId xmlns:p14="http://schemas.microsoft.com/office/powerpoint/2010/main" val="3888767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16755-111A-4A13-85C1-E3D8CE7ABC57}"/>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5973E364-20FD-4570-B62D-85E2E447DE79}"/>
              </a:ext>
            </a:extLst>
          </p:cNvPr>
          <p:cNvSpPr>
            <a:spLocks noGrp="1"/>
          </p:cNvSpPr>
          <p:nvPr>
            <p:ph type="body" idx="1"/>
          </p:nvPr>
        </p:nvSpPr>
        <p:spPr/>
        <p:txBody>
          <a:bodyPr/>
          <a:lstStyle/>
          <a:p>
            <a:r>
              <a:rPr lang="en-IN" dirty="0"/>
              <a:t>Digital Hearing Aid for Ski-Slope Hearing Loss : </a:t>
            </a:r>
            <a:r>
              <a:rPr lang="en-IN" dirty="0">
                <a:hlinkClick r:id="rId2"/>
              </a:rPr>
              <a:t>https://research.ijcaonline.org/ncesc2017/number4/ncesc2017120.pdf</a:t>
            </a:r>
            <a:endParaRPr lang="en-IN" dirty="0"/>
          </a:p>
          <a:p>
            <a:pPr marL="114300" indent="0">
              <a:buNone/>
            </a:pPr>
            <a:endParaRPr lang="en-IN" dirty="0"/>
          </a:p>
          <a:p>
            <a:r>
              <a:rPr lang="en-IN" dirty="0"/>
              <a:t>Semantic Scholar : </a:t>
            </a:r>
            <a:r>
              <a:rPr lang="en-IN" dirty="0">
                <a:hlinkClick r:id="rId3"/>
              </a:rPr>
              <a:t>Digital filtering in hearing aid system for the hearing impaired - </a:t>
            </a:r>
            <a:r>
              <a:rPr lang="en-IN" dirty="0" err="1">
                <a:hlinkClick r:id="rId3"/>
              </a:rPr>
              <a:t>Ritwik</a:t>
            </a:r>
            <a:r>
              <a:rPr lang="en-IN" dirty="0">
                <a:hlinkClick r:id="rId3"/>
              </a:rPr>
              <a:t> Dhawan, P. Mahalakshmi - Published 2016</a:t>
            </a:r>
            <a:endParaRPr lang="en-IN" dirty="0"/>
          </a:p>
          <a:p>
            <a:endParaRPr lang="en-IN" dirty="0"/>
          </a:p>
        </p:txBody>
      </p:sp>
    </p:spTree>
    <p:extLst>
      <p:ext uri="{BB962C8B-B14F-4D97-AF65-F5344CB8AC3E}">
        <p14:creationId xmlns:p14="http://schemas.microsoft.com/office/powerpoint/2010/main" val="3571298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88C0-7A43-4A0F-AC87-EF5E430CC786}"/>
              </a:ext>
            </a:extLst>
          </p:cNvPr>
          <p:cNvSpPr>
            <a:spLocks noGrp="1"/>
          </p:cNvSpPr>
          <p:nvPr>
            <p:ph type="title"/>
          </p:nvPr>
        </p:nvSpPr>
        <p:spPr/>
        <p:txBody>
          <a:bodyPr/>
          <a:lstStyle/>
          <a:p>
            <a:r>
              <a:rPr lang="en-IN" dirty="0"/>
              <a:t>Thank You!</a:t>
            </a:r>
          </a:p>
        </p:txBody>
      </p:sp>
      <p:sp>
        <p:nvSpPr>
          <p:cNvPr id="3" name="TextBox 2">
            <a:extLst>
              <a:ext uri="{FF2B5EF4-FFF2-40B4-BE49-F238E27FC236}">
                <a16:creationId xmlns:a16="http://schemas.microsoft.com/office/drawing/2014/main" id="{2B7DD257-C201-4A8D-A05F-8111005C997F}"/>
              </a:ext>
            </a:extLst>
          </p:cNvPr>
          <p:cNvSpPr txBox="1"/>
          <p:nvPr/>
        </p:nvSpPr>
        <p:spPr>
          <a:xfrm>
            <a:off x="598100" y="4620280"/>
            <a:ext cx="6654386" cy="523220"/>
          </a:xfrm>
          <a:prstGeom prst="rect">
            <a:avLst/>
          </a:prstGeom>
          <a:noFill/>
        </p:spPr>
        <p:txBody>
          <a:bodyPr wrap="none" rtlCol="0">
            <a:spAutoFit/>
          </a:bodyPr>
          <a:lstStyle/>
          <a:p>
            <a:r>
              <a:rPr lang="en-IN" dirty="0">
                <a:solidFill>
                  <a:schemeClr val="bg1"/>
                </a:solidFill>
                <a:latin typeface="Roboto" panose="020B0604020202020204" charset="0"/>
                <a:ea typeface="Roboto" panose="020B0604020202020204" charset="0"/>
              </a:rPr>
              <a:t>Our Git Hub Repository : </a:t>
            </a:r>
            <a:r>
              <a:rPr lang="en-IN" dirty="0">
                <a:solidFill>
                  <a:schemeClr val="bg1"/>
                </a:solidFill>
                <a:latin typeface="Roboto" panose="020B0604020202020204" charset="0"/>
                <a:ea typeface="Roboto" panose="020B0604020202020204" charset="0"/>
                <a:hlinkClick r:id="rId2">
                  <a:extLst>
                    <a:ext uri="{A12FA001-AC4F-418D-AE19-62706E023703}">
                      <ahyp:hlinkClr xmlns:ahyp="http://schemas.microsoft.com/office/drawing/2018/hyperlinkcolor" val="tx"/>
                    </a:ext>
                  </a:extLst>
                </a:hlinkClick>
              </a:rPr>
              <a:t>https://github.com/nikhilsampangi/Digital_Hearing_Aids</a:t>
            </a:r>
            <a:endParaRPr lang="en-IN" dirty="0">
              <a:solidFill>
                <a:schemeClr val="bg1"/>
              </a:solidFill>
              <a:latin typeface="Roboto" panose="020B0604020202020204" charset="0"/>
              <a:ea typeface="Roboto" panose="020B0604020202020204" charset="0"/>
            </a:endParaRPr>
          </a:p>
          <a:p>
            <a:endParaRPr lang="en-IN" dirty="0"/>
          </a:p>
        </p:txBody>
      </p:sp>
    </p:spTree>
    <p:extLst>
      <p:ext uri="{BB962C8B-B14F-4D97-AF65-F5344CB8AC3E}">
        <p14:creationId xmlns:p14="http://schemas.microsoft.com/office/powerpoint/2010/main" val="448785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The </a:t>
            </a:r>
            <a:r>
              <a:rPr lang="en-IN" dirty="0"/>
              <a:t>P</a:t>
            </a:r>
            <a:r>
              <a:rPr lang="en" dirty="0"/>
              <a:t>roblem</a:t>
            </a:r>
            <a:endParaRPr dirty="0"/>
          </a:p>
        </p:txBody>
      </p:sp>
      <p:grpSp>
        <p:nvGrpSpPr>
          <p:cNvPr id="92" name="Shape 92"/>
          <p:cNvGrpSpPr/>
          <p:nvPr/>
        </p:nvGrpSpPr>
        <p:grpSpPr>
          <a:xfrm>
            <a:off x="431925" y="1304875"/>
            <a:ext cx="2628925" cy="3416400"/>
            <a:chOff x="431925" y="1304875"/>
            <a:chExt cx="2628925" cy="3416400"/>
          </a:xfrm>
        </p:grpSpPr>
        <p:sp>
          <p:nvSpPr>
            <p:cNvPr id="93" name="Shape 93"/>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a:off x="431950" y="1304875"/>
              <a:ext cx="2628900" cy="3416400"/>
            </a:xfrm>
            <a:prstGeom prst="rect">
              <a:avLst/>
            </a:prstGeom>
            <a:noFill/>
            <a:ln w="9525" cap="flat" cmpd="sng">
              <a:solidFill>
                <a:schemeClr val="dk1"/>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dirty="0">
                <a:solidFill>
                  <a:schemeClr val="lt1"/>
                </a:solidFill>
              </a:rPr>
              <a:t>Hearing Loss</a:t>
            </a:r>
            <a:endParaRPr dirty="0">
              <a:solidFill>
                <a:schemeClr val="lt1"/>
              </a:solidFill>
            </a:endParaRPr>
          </a:p>
        </p:txBody>
      </p:sp>
      <p:sp>
        <p:nvSpPr>
          <p:cNvPr id="96" name="Shape 96"/>
          <p:cNvSpPr txBox="1">
            <a:spLocks noGrp="1"/>
          </p:cNvSpPr>
          <p:nvPr>
            <p:ph type="body" idx="4294967295"/>
          </p:nvPr>
        </p:nvSpPr>
        <p:spPr>
          <a:xfrm>
            <a:off x="477425" y="1845025"/>
            <a:ext cx="2552500" cy="2794800"/>
          </a:xfrm>
          <a:prstGeom prst="rect">
            <a:avLst/>
          </a:prstGeom>
        </p:spPr>
        <p:txBody>
          <a:bodyPr spcFirstLastPara="1" wrap="square" lIns="91425" tIns="91425" rIns="91425" bIns="91425" anchor="t" anchorCtr="0">
            <a:noAutofit/>
          </a:bodyPr>
          <a:lstStyle/>
          <a:p>
            <a:pPr marL="0" lvl="0" indent="0">
              <a:buNone/>
            </a:pPr>
            <a:r>
              <a:rPr lang="en-IN" sz="1600" dirty="0"/>
              <a:t>Approximately 10% of the world’s population (760 million people) suffers from some level of hearing loss</a:t>
            </a:r>
          </a:p>
          <a:p>
            <a:pPr marL="0" lvl="0" indent="0">
              <a:buNone/>
            </a:pPr>
            <a:endParaRPr lang="en-IN" sz="1600" dirty="0"/>
          </a:p>
          <a:p>
            <a:pPr marL="0" lvl="0" indent="0">
              <a:buNone/>
            </a:pPr>
            <a:r>
              <a:rPr lang="en-IN" sz="1600" dirty="0"/>
              <a:t>Yet only a small percentage of this statistic use a hearing aid</a:t>
            </a:r>
            <a:endParaRPr sz="1600" dirty="0"/>
          </a:p>
        </p:txBody>
      </p:sp>
      <p:grpSp>
        <p:nvGrpSpPr>
          <p:cNvPr id="97" name="Shape 97"/>
          <p:cNvGrpSpPr/>
          <p:nvPr/>
        </p:nvGrpSpPr>
        <p:grpSpPr>
          <a:xfrm>
            <a:off x="3320450" y="1304875"/>
            <a:ext cx="2632500" cy="3416400"/>
            <a:chOff x="3320450" y="1304875"/>
            <a:chExt cx="2632500" cy="3416400"/>
          </a:xfrm>
        </p:grpSpPr>
        <p:sp>
          <p:nvSpPr>
            <p:cNvPr id="98" name="Shape 98"/>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a:off x="3320450" y="1304875"/>
              <a:ext cx="2628900" cy="3416400"/>
            </a:xfrm>
            <a:prstGeom prst="rect">
              <a:avLst/>
            </a:prstGeom>
            <a:noFill/>
            <a:ln w="9525" cap="flat" cmpd="sng">
              <a:solidFill>
                <a:schemeClr val="dk1"/>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0" name="Shape 100"/>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dirty="0">
                <a:solidFill>
                  <a:schemeClr val="lt1"/>
                </a:solidFill>
              </a:rPr>
              <a:t>What is Hearing Loss?</a:t>
            </a:r>
            <a:endParaRPr dirty="0">
              <a:solidFill>
                <a:schemeClr val="lt1"/>
              </a:solidFill>
            </a:endParaRPr>
          </a:p>
        </p:txBody>
      </p:sp>
      <p:sp>
        <p:nvSpPr>
          <p:cNvPr id="101" name="Shape 101"/>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buNone/>
            </a:pPr>
            <a:r>
              <a:rPr lang="en-IN" sz="1600" dirty="0"/>
              <a:t>Hearing loss is not just a technical loss of volume rather, hearing deficiency can increase sensitivity and reduce tolerance to certain sounds while diminishing sensitivity to others.</a:t>
            </a:r>
          </a:p>
        </p:txBody>
      </p:sp>
      <p:grpSp>
        <p:nvGrpSpPr>
          <p:cNvPr id="102" name="Shape 102"/>
          <p:cNvGrpSpPr/>
          <p:nvPr/>
        </p:nvGrpSpPr>
        <p:grpSpPr>
          <a:xfrm>
            <a:off x="6212550" y="1304875"/>
            <a:ext cx="2632500" cy="3416400"/>
            <a:chOff x="6212550" y="1304875"/>
            <a:chExt cx="2632500" cy="3416400"/>
          </a:xfrm>
        </p:grpSpPr>
        <p:sp>
          <p:nvSpPr>
            <p:cNvPr id="103" name="Shape 103"/>
            <p:cNvSpPr/>
            <p:nvPr/>
          </p:nvSpPr>
          <p:spPr>
            <a:xfrm>
              <a:off x="6215400" y="1304875"/>
              <a:ext cx="2628900" cy="3416400"/>
            </a:xfrm>
            <a:prstGeom prst="rect">
              <a:avLst/>
            </a:prstGeom>
            <a:noFill/>
            <a:ln w="9525" cap="flat" cmpd="sng">
              <a:solidFill>
                <a:schemeClr val="dk1"/>
              </a:solidFill>
              <a:prstDash val="solid"/>
              <a:round/>
              <a:headEnd type="none" w="med" len="med"/>
              <a:tailEnd type="none" w="med" len="med"/>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0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5" name="Shape 105"/>
          <p:cNvSpPr txBox="1">
            <a:spLocks noGrp="1"/>
          </p:cNvSpPr>
          <p:nvPr>
            <p:ph type="body" idx="4294967295"/>
          </p:nvPr>
        </p:nvSpPr>
        <p:spPr>
          <a:xfrm>
            <a:off x="6272474" y="1304875"/>
            <a:ext cx="2571825" cy="461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dirty="0">
                <a:solidFill>
                  <a:schemeClr val="lt1"/>
                </a:solidFill>
              </a:rPr>
              <a:t>Ski-slope Hearing Loss</a:t>
            </a:r>
            <a:endParaRPr dirty="0">
              <a:solidFill>
                <a:schemeClr val="lt1"/>
              </a:solidFill>
            </a:endParaRPr>
          </a:p>
        </p:txBody>
      </p:sp>
      <p:sp>
        <p:nvSpPr>
          <p:cNvPr id="106" name="Shape 106"/>
          <p:cNvSpPr txBox="1">
            <a:spLocks noGrp="1"/>
          </p:cNvSpPr>
          <p:nvPr>
            <p:ph type="body" idx="4294967295"/>
          </p:nvPr>
        </p:nvSpPr>
        <p:spPr>
          <a:xfrm>
            <a:off x="6208950" y="1850300"/>
            <a:ext cx="2706350" cy="27948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IN" sz="1600" dirty="0"/>
              <a:t>One of the major kind’s of hearing loss is the Ski-slope hearing loss</a:t>
            </a:r>
          </a:p>
          <a:p>
            <a:pPr marL="0" lvl="0" indent="0">
              <a:spcAft>
                <a:spcPts val="1600"/>
              </a:spcAft>
              <a:buNone/>
            </a:pPr>
            <a:r>
              <a:rPr lang="en-IN" sz="1600" dirty="0"/>
              <a:t>When a person has problems hearing high frequency sounds the hearing curve looks like a ski slope in an audiogram</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6B40D-764C-4E52-BB8B-CCA7B2FF37E1}"/>
              </a:ext>
            </a:extLst>
          </p:cNvPr>
          <p:cNvSpPr>
            <a:spLocks noGrp="1"/>
          </p:cNvSpPr>
          <p:nvPr>
            <p:ph type="title"/>
          </p:nvPr>
        </p:nvSpPr>
        <p:spPr/>
        <p:txBody>
          <a:bodyPr/>
          <a:lstStyle/>
          <a:p>
            <a:r>
              <a:rPr lang="en-IN" dirty="0"/>
              <a:t>Problem Statement</a:t>
            </a:r>
          </a:p>
        </p:txBody>
      </p:sp>
    </p:spTree>
    <p:extLst>
      <p:ext uri="{BB962C8B-B14F-4D97-AF65-F5344CB8AC3E}">
        <p14:creationId xmlns:p14="http://schemas.microsoft.com/office/powerpoint/2010/main" val="258393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AFDEF12-C115-4D3B-B474-BA4256CB2EA5}"/>
              </a:ext>
            </a:extLst>
          </p:cNvPr>
          <p:cNvGraphicFramePr/>
          <p:nvPr>
            <p:extLst>
              <p:ext uri="{D42A27DB-BD31-4B8C-83A1-F6EECF244321}">
                <p14:modId xmlns:p14="http://schemas.microsoft.com/office/powerpoint/2010/main" val="4045878237"/>
              </p:ext>
            </p:extLst>
          </p:nvPr>
        </p:nvGraphicFramePr>
        <p:xfrm>
          <a:off x="-1572490" y="1079500"/>
          <a:ext cx="965661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9CA4E03F-0FA0-440D-BC66-96FCE3158E8D}"/>
              </a:ext>
            </a:extLst>
          </p:cNvPr>
          <p:cNvSpPr txBox="1"/>
          <p:nvPr/>
        </p:nvSpPr>
        <p:spPr>
          <a:xfrm>
            <a:off x="884068" y="2544437"/>
            <a:ext cx="6295180" cy="954107"/>
          </a:xfrm>
          <a:prstGeom prst="rect">
            <a:avLst/>
          </a:prstGeom>
          <a:noFill/>
        </p:spPr>
        <p:txBody>
          <a:bodyPr wrap="square" rtlCol="0">
            <a:spAutoFit/>
          </a:bodyPr>
          <a:lstStyle/>
          <a:p>
            <a:r>
              <a:rPr lang="en-IN" dirty="0">
                <a:solidFill>
                  <a:schemeClr val="bg1"/>
                </a:solidFill>
              </a:rPr>
              <a:t>By designing the amplifier digitally, i.e.  Digital Hearing Aids which convert </a:t>
            </a:r>
          </a:p>
          <a:p>
            <a:r>
              <a:rPr lang="en-IN" dirty="0">
                <a:solidFill>
                  <a:schemeClr val="bg1"/>
                </a:solidFill>
              </a:rPr>
              <a:t> sound waves into numerical codes before amplifying them and which can be programmed to perform certain functions on the input audio signal like noise reduction, signal refining etc is more advantageous than an Analog aid.</a:t>
            </a:r>
          </a:p>
        </p:txBody>
      </p:sp>
      <p:sp>
        <p:nvSpPr>
          <p:cNvPr id="6" name="TextBox 5">
            <a:extLst>
              <a:ext uri="{FF2B5EF4-FFF2-40B4-BE49-F238E27FC236}">
                <a16:creationId xmlns:a16="http://schemas.microsoft.com/office/drawing/2014/main" id="{0449366A-C431-4E41-A744-39BEAF075657}"/>
              </a:ext>
            </a:extLst>
          </p:cNvPr>
          <p:cNvSpPr txBox="1"/>
          <p:nvPr/>
        </p:nvSpPr>
        <p:spPr>
          <a:xfrm>
            <a:off x="275833" y="363682"/>
            <a:ext cx="7579694" cy="338554"/>
          </a:xfrm>
          <a:prstGeom prst="rect">
            <a:avLst/>
          </a:prstGeom>
          <a:noFill/>
        </p:spPr>
        <p:txBody>
          <a:bodyPr wrap="square" rtlCol="0">
            <a:spAutoFit/>
          </a:bodyPr>
          <a:lstStyle/>
          <a:p>
            <a:r>
              <a:rPr lang="en-IN" sz="1600" dirty="0">
                <a:solidFill>
                  <a:schemeClr val="bg1"/>
                </a:solidFill>
                <a:latin typeface="Roboto" panose="020B0604020202020204" charset="0"/>
                <a:ea typeface="Roboto" panose="020B0604020202020204" charset="0"/>
              </a:rPr>
              <a:t>Generally, a Hearing aid has 3 basic parts :</a:t>
            </a:r>
          </a:p>
        </p:txBody>
      </p:sp>
      <p:sp>
        <p:nvSpPr>
          <p:cNvPr id="7" name="TextBox 6">
            <a:extLst>
              <a:ext uri="{FF2B5EF4-FFF2-40B4-BE49-F238E27FC236}">
                <a16:creationId xmlns:a16="http://schemas.microsoft.com/office/drawing/2014/main" id="{C9C80F92-9C94-456E-B56A-1FFADE17C614}"/>
              </a:ext>
            </a:extLst>
          </p:cNvPr>
          <p:cNvSpPr txBox="1"/>
          <p:nvPr/>
        </p:nvSpPr>
        <p:spPr>
          <a:xfrm>
            <a:off x="666701" y="2119745"/>
            <a:ext cx="434734" cy="338554"/>
          </a:xfrm>
          <a:prstGeom prst="rect">
            <a:avLst/>
          </a:prstGeom>
          <a:noFill/>
        </p:spPr>
        <p:txBody>
          <a:bodyPr wrap="none" rtlCol="0">
            <a:spAutoFit/>
          </a:bodyPr>
          <a:lstStyle/>
          <a:p>
            <a:r>
              <a:rPr lang="en-IN" sz="1600" dirty="0" err="1">
                <a:solidFill>
                  <a:schemeClr val="bg1"/>
                </a:solidFill>
                <a:latin typeface="Roboto" panose="020B0604020202020204" charset="0"/>
                <a:ea typeface="Roboto" panose="020B0604020202020204" charset="0"/>
              </a:rPr>
              <a:t>i</a:t>
            </a:r>
            <a:r>
              <a:rPr lang="en-IN" sz="1600" dirty="0">
                <a:solidFill>
                  <a:schemeClr val="bg1"/>
                </a:solidFill>
                <a:latin typeface="Roboto" panose="020B0604020202020204" charset="0"/>
                <a:ea typeface="Roboto" panose="020B0604020202020204" charset="0"/>
              </a:rPr>
              <a:t>/p</a:t>
            </a:r>
          </a:p>
        </p:txBody>
      </p:sp>
      <p:sp>
        <p:nvSpPr>
          <p:cNvPr id="9" name="TextBox 8">
            <a:extLst>
              <a:ext uri="{FF2B5EF4-FFF2-40B4-BE49-F238E27FC236}">
                <a16:creationId xmlns:a16="http://schemas.microsoft.com/office/drawing/2014/main" id="{67AA07E5-3C02-4CE5-A3C2-353C112A6857}"/>
              </a:ext>
            </a:extLst>
          </p:cNvPr>
          <p:cNvSpPr txBox="1"/>
          <p:nvPr/>
        </p:nvSpPr>
        <p:spPr>
          <a:xfrm>
            <a:off x="6149637" y="2119745"/>
            <a:ext cx="502061" cy="338554"/>
          </a:xfrm>
          <a:prstGeom prst="rect">
            <a:avLst/>
          </a:prstGeom>
          <a:noFill/>
        </p:spPr>
        <p:txBody>
          <a:bodyPr wrap="none" rtlCol="0">
            <a:spAutoFit/>
          </a:bodyPr>
          <a:lstStyle/>
          <a:p>
            <a:r>
              <a:rPr lang="en-IN" sz="1600" dirty="0">
                <a:solidFill>
                  <a:schemeClr val="bg1"/>
                </a:solidFill>
                <a:latin typeface="Roboto" panose="020B0604020202020204" charset="0"/>
                <a:ea typeface="Roboto" panose="020B0604020202020204" charset="0"/>
              </a:rPr>
              <a:t>o/p</a:t>
            </a:r>
          </a:p>
        </p:txBody>
      </p:sp>
      <p:sp>
        <p:nvSpPr>
          <p:cNvPr id="10" name="TextBox 9">
            <a:extLst>
              <a:ext uri="{FF2B5EF4-FFF2-40B4-BE49-F238E27FC236}">
                <a16:creationId xmlns:a16="http://schemas.microsoft.com/office/drawing/2014/main" id="{82EE13F9-3FCF-4BA7-B594-D7D0D7B399C1}"/>
              </a:ext>
            </a:extLst>
          </p:cNvPr>
          <p:cNvSpPr txBox="1"/>
          <p:nvPr/>
        </p:nvSpPr>
        <p:spPr>
          <a:xfrm>
            <a:off x="191560" y="3931603"/>
            <a:ext cx="8489861" cy="923330"/>
          </a:xfrm>
          <a:prstGeom prst="rect">
            <a:avLst/>
          </a:prstGeom>
          <a:noFill/>
        </p:spPr>
        <p:txBody>
          <a:bodyPr wrap="square" rtlCol="0">
            <a:spAutoFit/>
          </a:bodyPr>
          <a:lstStyle/>
          <a:p>
            <a:r>
              <a:rPr lang="en-IN" sz="1800" dirty="0">
                <a:solidFill>
                  <a:schemeClr val="bg1"/>
                </a:solidFill>
                <a:latin typeface="Roboto" panose="020B0604020202020204" charset="0"/>
                <a:ea typeface="Roboto" panose="020B0604020202020204" charset="0"/>
              </a:rPr>
              <a:t>“Our goal is to implement a hearing aid system in MATLAB for ski-slope hearing loss patients which can denoise the input signal as well as rectify it according to their preferences”</a:t>
            </a:r>
          </a:p>
        </p:txBody>
      </p:sp>
    </p:spTree>
    <p:extLst>
      <p:ext uri="{BB962C8B-B14F-4D97-AF65-F5344CB8AC3E}">
        <p14:creationId xmlns:p14="http://schemas.microsoft.com/office/powerpoint/2010/main" val="1639239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Implementation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A4A1-2056-4881-AF39-9B10FBC452CA}"/>
              </a:ext>
            </a:extLst>
          </p:cNvPr>
          <p:cNvSpPr>
            <a:spLocks noGrp="1"/>
          </p:cNvSpPr>
          <p:nvPr>
            <p:ph type="title"/>
          </p:nvPr>
        </p:nvSpPr>
        <p:spPr/>
        <p:txBody>
          <a:bodyPr/>
          <a:lstStyle/>
          <a:p>
            <a:r>
              <a:rPr lang="en-IN" dirty="0"/>
              <a:t>Flow – Chart :</a:t>
            </a:r>
          </a:p>
        </p:txBody>
      </p:sp>
      <p:sp>
        <p:nvSpPr>
          <p:cNvPr id="4" name="Rectangle: Rounded Corners 3">
            <a:extLst>
              <a:ext uri="{FF2B5EF4-FFF2-40B4-BE49-F238E27FC236}">
                <a16:creationId xmlns:a16="http://schemas.microsoft.com/office/drawing/2014/main" id="{BB71BAD6-7BF4-43E3-9405-D78783FE3302}"/>
              </a:ext>
            </a:extLst>
          </p:cNvPr>
          <p:cNvSpPr/>
          <p:nvPr/>
        </p:nvSpPr>
        <p:spPr>
          <a:xfrm>
            <a:off x="436419" y="1309255"/>
            <a:ext cx="162098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Audio Input</a:t>
            </a:r>
          </a:p>
        </p:txBody>
      </p:sp>
      <p:sp>
        <p:nvSpPr>
          <p:cNvPr id="5" name="Rectangle: Rounded Corners 4">
            <a:extLst>
              <a:ext uri="{FF2B5EF4-FFF2-40B4-BE49-F238E27FC236}">
                <a16:creationId xmlns:a16="http://schemas.microsoft.com/office/drawing/2014/main" id="{7910BB69-7026-47A2-8183-9E367579183E}"/>
              </a:ext>
            </a:extLst>
          </p:cNvPr>
          <p:cNvSpPr/>
          <p:nvPr/>
        </p:nvSpPr>
        <p:spPr>
          <a:xfrm>
            <a:off x="2604655" y="1309255"/>
            <a:ext cx="162098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Low-pass filter</a:t>
            </a:r>
          </a:p>
        </p:txBody>
      </p:sp>
      <p:sp>
        <p:nvSpPr>
          <p:cNvPr id="6" name="Rectangle: Rounded Corners 5">
            <a:extLst>
              <a:ext uri="{FF2B5EF4-FFF2-40B4-BE49-F238E27FC236}">
                <a16:creationId xmlns:a16="http://schemas.microsoft.com/office/drawing/2014/main" id="{599A109A-91F1-4008-852A-1FD98B545507}"/>
              </a:ext>
            </a:extLst>
          </p:cNvPr>
          <p:cNvSpPr/>
          <p:nvPr/>
        </p:nvSpPr>
        <p:spPr>
          <a:xfrm>
            <a:off x="4772891" y="1309255"/>
            <a:ext cx="162098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Addition of Noise</a:t>
            </a:r>
          </a:p>
        </p:txBody>
      </p:sp>
      <p:sp>
        <p:nvSpPr>
          <p:cNvPr id="7" name="Rectangle: Rounded Corners 6">
            <a:extLst>
              <a:ext uri="{FF2B5EF4-FFF2-40B4-BE49-F238E27FC236}">
                <a16:creationId xmlns:a16="http://schemas.microsoft.com/office/drawing/2014/main" id="{5940796C-7462-47DD-8980-1167502DC405}"/>
              </a:ext>
            </a:extLst>
          </p:cNvPr>
          <p:cNvSpPr/>
          <p:nvPr/>
        </p:nvSpPr>
        <p:spPr>
          <a:xfrm>
            <a:off x="6941127" y="1309255"/>
            <a:ext cx="162098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Denoising</a:t>
            </a:r>
          </a:p>
        </p:txBody>
      </p:sp>
      <p:sp>
        <p:nvSpPr>
          <p:cNvPr id="8" name="Rectangle: Rounded Corners 7">
            <a:extLst>
              <a:ext uri="{FF2B5EF4-FFF2-40B4-BE49-F238E27FC236}">
                <a16:creationId xmlns:a16="http://schemas.microsoft.com/office/drawing/2014/main" id="{863782C8-ADDB-4687-A0CC-086FC7815D20}"/>
              </a:ext>
            </a:extLst>
          </p:cNvPr>
          <p:cNvSpPr/>
          <p:nvPr/>
        </p:nvSpPr>
        <p:spPr>
          <a:xfrm>
            <a:off x="6951517" y="3093027"/>
            <a:ext cx="1610591"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Frequency Shaper</a:t>
            </a:r>
          </a:p>
        </p:txBody>
      </p:sp>
      <p:sp>
        <p:nvSpPr>
          <p:cNvPr id="9" name="Rectangle: Rounded Corners 8">
            <a:extLst>
              <a:ext uri="{FF2B5EF4-FFF2-40B4-BE49-F238E27FC236}">
                <a16:creationId xmlns:a16="http://schemas.microsoft.com/office/drawing/2014/main" id="{B0314C6B-26B3-485E-881B-73CFE8C7E37A}"/>
              </a:ext>
            </a:extLst>
          </p:cNvPr>
          <p:cNvSpPr/>
          <p:nvPr/>
        </p:nvSpPr>
        <p:spPr>
          <a:xfrm>
            <a:off x="4772891" y="3093027"/>
            <a:ext cx="162098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Amplitude Compression</a:t>
            </a:r>
          </a:p>
        </p:txBody>
      </p:sp>
      <p:sp>
        <p:nvSpPr>
          <p:cNvPr id="10" name="Rectangle: Rounded Corners 9">
            <a:extLst>
              <a:ext uri="{FF2B5EF4-FFF2-40B4-BE49-F238E27FC236}">
                <a16:creationId xmlns:a16="http://schemas.microsoft.com/office/drawing/2014/main" id="{68E205D0-445D-4650-9526-080BFD123E5E}"/>
              </a:ext>
            </a:extLst>
          </p:cNvPr>
          <p:cNvSpPr/>
          <p:nvPr/>
        </p:nvSpPr>
        <p:spPr>
          <a:xfrm>
            <a:off x="2604655" y="3093027"/>
            <a:ext cx="162098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Audio Output</a:t>
            </a:r>
          </a:p>
        </p:txBody>
      </p:sp>
      <p:cxnSp>
        <p:nvCxnSpPr>
          <p:cNvPr id="12" name="Straight Arrow Connector 11">
            <a:extLst>
              <a:ext uri="{FF2B5EF4-FFF2-40B4-BE49-F238E27FC236}">
                <a16:creationId xmlns:a16="http://schemas.microsoft.com/office/drawing/2014/main" id="{EA3C1BA5-C790-49F7-B1F9-04795A904342}"/>
              </a:ext>
            </a:extLst>
          </p:cNvPr>
          <p:cNvCxnSpPr>
            <a:stCxn id="4" idx="3"/>
            <a:endCxn id="5" idx="1"/>
          </p:cNvCxnSpPr>
          <p:nvPr/>
        </p:nvCxnSpPr>
        <p:spPr>
          <a:xfrm>
            <a:off x="2057401" y="1766455"/>
            <a:ext cx="547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815D2F3-86AE-47A3-AD25-365222970B25}"/>
              </a:ext>
            </a:extLst>
          </p:cNvPr>
          <p:cNvCxnSpPr>
            <a:stCxn id="5" idx="3"/>
            <a:endCxn id="6" idx="1"/>
          </p:cNvCxnSpPr>
          <p:nvPr/>
        </p:nvCxnSpPr>
        <p:spPr>
          <a:xfrm>
            <a:off x="4225637" y="1766455"/>
            <a:ext cx="547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6DBE75C-9185-4DBE-8B0E-CA4B795A0B30}"/>
              </a:ext>
            </a:extLst>
          </p:cNvPr>
          <p:cNvCxnSpPr>
            <a:stCxn id="6" idx="3"/>
            <a:endCxn id="7" idx="1"/>
          </p:cNvCxnSpPr>
          <p:nvPr/>
        </p:nvCxnSpPr>
        <p:spPr>
          <a:xfrm>
            <a:off x="6393873" y="1766455"/>
            <a:ext cx="547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C3306AA-32F0-4D20-87D9-1F2922104035}"/>
              </a:ext>
            </a:extLst>
          </p:cNvPr>
          <p:cNvCxnSpPr>
            <a:stCxn id="7" idx="2"/>
            <a:endCxn id="8" idx="0"/>
          </p:cNvCxnSpPr>
          <p:nvPr/>
        </p:nvCxnSpPr>
        <p:spPr>
          <a:xfrm>
            <a:off x="7751618" y="2223655"/>
            <a:ext cx="5195" cy="869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9D1D426-29ED-401D-B040-DAE80F31545A}"/>
              </a:ext>
            </a:extLst>
          </p:cNvPr>
          <p:cNvCxnSpPr>
            <a:stCxn id="8" idx="1"/>
            <a:endCxn id="9" idx="3"/>
          </p:cNvCxnSpPr>
          <p:nvPr/>
        </p:nvCxnSpPr>
        <p:spPr>
          <a:xfrm flipH="1">
            <a:off x="6393873" y="3550227"/>
            <a:ext cx="5576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57C8E47-C16A-467B-BA7B-5C1050488050}"/>
              </a:ext>
            </a:extLst>
          </p:cNvPr>
          <p:cNvCxnSpPr>
            <a:stCxn id="9" idx="1"/>
            <a:endCxn id="10" idx="3"/>
          </p:cNvCxnSpPr>
          <p:nvPr/>
        </p:nvCxnSpPr>
        <p:spPr>
          <a:xfrm flipH="1">
            <a:off x="4225637" y="3550227"/>
            <a:ext cx="547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99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23C4-06CD-4CB2-BD2F-11D2C8216949}"/>
              </a:ext>
            </a:extLst>
          </p:cNvPr>
          <p:cNvSpPr>
            <a:spLocks noGrp="1"/>
          </p:cNvSpPr>
          <p:nvPr>
            <p:ph type="title"/>
          </p:nvPr>
        </p:nvSpPr>
        <p:spPr/>
        <p:txBody>
          <a:bodyPr/>
          <a:lstStyle/>
          <a:p>
            <a:r>
              <a:rPr lang="en-IN" dirty="0"/>
              <a:t>The GUI</a:t>
            </a:r>
          </a:p>
        </p:txBody>
      </p:sp>
      <p:sp>
        <p:nvSpPr>
          <p:cNvPr id="3" name="Text Placeholder 2">
            <a:extLst>
              <a:ext uri="{FF2B5EF4-FFF2-40B4-BE49-F238E27FC236}">
                <a16:creationId xmlns:a16="http://schemas.microsoft.com/office/drawing/2014/main" id="{02E853F6-3BD9-41BD-BAAE-77D87776B18D}"/>
              </a:ext>
            </a:extLst>
          </p:cNvPr>
          <p:cNvSpPr>
            <a:spLocks noGrp="1"/>
          </p:cNvSpPr>
          <p:nvPr>
            <p:ph type="body" idx="1"/>
          </p:nvPr>
        </p:nvSpPr>
        <p:spPr/>
        <p:txBody>
          <a:bodyPr/>
          <a:lstStyle/>
          <a:p>
            <a:r>
              <a:rPr lang="en-IN" dirty="0"/>
              <a:t>Made using MATLAB app designer (guide)</a:t>
            </a:r>
          </a:p>
        </p:txBody>
      </p:sp>
      <p:pic>
        <p:nvPicPr>
          <p:cNvPr id="5" name="Picture 4">
            <a:extLst>
              <a:ext uri="{FF2B5EF4-FFF2-40B4-BE49-F238E27FC236}">
                <a16:creationId xmlns:a16="http://schemas.microsoft.com/office/drawing/2014/main" id="{225845A6-4071-4667-8D46-9956B72F7D32}"/>
              </a:ext>
            </a:extLst>
          </p:cNvPr>
          <p:cNvPicPr>
            <a:picLocks noChangeAspect="1"/>
          </p:cNvPicPr>
          <p:nvPr/>
        </p:nvPicPr>
        <p:blipFill>
          <a:blip r:embed="rId2"/>
          <a:stretch>
            <a:fillRect/>
          </a:stretch>
        </p:blipFill>
        <p:spPr>
          <a:xfrm>
            <a:off x="403946" y="1756063"/>
            <a:ext cx="5723245" cy="3036161"/>
          </a:xfrm>
          <a:prstGeom prst="rect">
            <a:avLst/>
          </a:prstGeom>
        </p:spPr>
      </p:pic>
    </p:spTree>
    <p:extLst>
      <p:ext uri="{BB962C8B-B14F-4D97-AF65-F5344CB8AC3E}">
        <p14:creationId xmlns:p14="http://schemas.microsoft.com/office/powerpoint/2010/main" val="362445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2545-997F-46CC-B328-86976CB7C5F9}"/>
              </a:ext>
            </a:extLst>
          </p:cNvPr>
          <p:cNvSpPr>
            <a:spLocks noGrp="1"/>
          </p:cNvSpPr>
          <p:nvPr>
            <p:ph type="title"/>
          </p:nvPr>
        </p:nvSpPr>
        <p:spPr/>
        <p:txBody>
          <a:bodyPr/>
          <a:lstStyle/>
          <a:p>
            <a:r>
              <a:rPr lang="en-IN" dirty="0"/>
              <a:t>Record Audio</a:t>
            </a:r>
          </a:p>
        </p:txBody>
      </p:sp>
      <p:pic>
        <p:nvPicPr>
          <p:cNvPr id="7" name="Picture 6">
            <a:extLst>
              <a:ext uri="{FF2B5EF4-FFF2-40B4-BE49-F238E27FC236}">
                <a16:creationId xmlns:a16="http://schemas.microsoft.com/office/drawing/2014/main" id="{EBD264C9-C840-4507-8B79-0F7C958A4ACE}"/>
              </a:ext>
            </a:extLst>
          </p:cNvPr>
          <p:cNvPicPr>
            <a:picLocks noChangeAspect="1"/>
          </p:cNvPicPr>
          <p:nvPr/>
        </p:nvPicPr>
        <p:blipFill>
          <a:blip r:embed="rId2"/>
          <a:stretch>
            <a:fillRect/>
          </a:stretch>
        </p:blipFill>
        <p:spPr>
          <a:xfrm>
            <a:off x="394826" y="1555476"/>
            <a:ext cx="5787765" cy="3086808"/>
          </a:xfrm>
          <a:prstGeom prst="rect">
            <a:avLst/>
          </a:prstGeom>
        </p:spPr>
      </p:pic>
      <p:sp>
        <p:nvSpPr>
          <p:cNvPr id="3" name="Text Placeholder 2">
            <a:extLst>
              <a:ext uri="{FF2B5EF4-FFF2-40B4-BE49-F238E27FC236}">
                <a16:creationId xmlns:a16="http://schemas.microsoft.com/office/drawing/2014/main" id="{7A93930B-8735-443A-B7C1-3A7C0B6B9909}"/>
              </a:ext>
            </a:extLst>
          </p:cNvPr>
          <p:cNvSpPr>
            <a:spLocks noGrp="1"/>
          </p:cNvSpPr>
          <p:nvPr>
            <p:ph type="body" idx="1"/>
          </p:nvPr>
        </p:nvSpPr>
        <p:spPr/>
        <p:txBody>
          <a:bodyPr/>
          <a:lstStyle/>
          <a:p>
            <a:pPr marL="114300" indent="0">
              <a:buNone/>
            </a:pPr>
            <a:r>
              <a:rPr lang="en-IN" dirty="0"/>
              <a:t> </a:t>
            </a:r>
          </a:p>
        </p:txBody>
      </p:sp>
    </p:spTree>
    <p:extLst>
      <p:ext uri="{BB962C8B-B14F-4D97-AF65-F5344CB8AC3E}">
        <p14:creationId xmlns:p14="http://schemas.microsoft.com/office/powerpoint/2010/main" val="742830521"/>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TotalTime>
  <Words>672</Words>
  <Application>Microsoft Office PowerPoint</Application>
  <PresentationFormat>On-screen Show (16:9)</PresentationFormat>
  <Paragraphs>86</Paragraphs>
  <Slides>26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Roboto</vt:lpstr>
      <vt:lpstr>Arial</vt:lpstr>
      <vt:lpstr>Geometric</vt:lpstr>
      <vt:lpstr>DSAA Final Project Review</vt:lpstr>
      <vt:lpstr>Prelude</vt:lpstr>
      <vt:lpstr>The Problem</vt:lpstr>
      <vt:lpstr>Problem Statement</vt:lpstr>
      <vt:lpstr>PowerPoint Presentation</vt:lpstr>
      <vt:lpstr>Implementation</vt:lpstr>
      <vt:lpstr>Flow – Chart :</vt:lpstr>
      <vt:lpstr>The GUI</vt:lpstr>
      <vt:lpstr>Record Audio</vt:lpstr>
      <vt:lpstr>Low pass filter</vt:lpstr>
      <vt:lpstr>Denoising</vt:lpstr>
      <vt:lpstr>Frequency Shaping</vt:lpstr>
      <vt:lpstr>An example Frequency shaper transfer function</vt:lpstr>
      <vt:lpstr>Frequency Shaping – Code Snippet</vt:lpstr>
      <vt:lpstr>Amplitude Compression</vt:lpstr>
      <vt:lpstr>Amplitude Compression (Contd.)</vt:lpstr>
      <vt:lpstr>Results &amp; Analysis</vt:lpstr>
      <vt:lpstr>Input File Method :</vt:lpstr>
      <vt:lpstr>Result</vt:lpstr>
      <vt:lpstr>Result (Contd.)</vt:lpstr>
      <vt:lpstr>Result (Contd.)</vt:lpstr>
      <vt:lpstr>Analysis : Input vs Output</vt:lpstr>
      <vt:lpstr>Analysis : Input vs Output</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DSAA Final Project Review</dc:title>
  <cp:lastModifiedBy>nikhil sampangi</cp:lastModifiedBy>
  <cp:revision>19</cp:revision>
  <dcterms:modified xsi:type="dcterms:W3CDTF">2018-12-12T04:06:10Z</dcterms:modified>
</cp:coreProperties>
</file>