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8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3664C-FAD2-4A67-B1E6-A64A39BB9B6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681E-DFF3-41C4-A5AF-42A29AAF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8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abl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alleviat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cmd://dict/global_voice" TargetMode="External"/><Relationship Id="rId5" Type="http://schemas.openxmlformats.org/officeDocument/2006/relationships/hyperlink" Target="cmd://Speak/_us_/manner" TargetMode="External"/><Relationship Id="rId4" Type="http://schemas.openxmlformats.org/officeDocument/2006/relationships/hyperlink" Target="cmd://Speak/_us_/recommen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vi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numerato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cmd://Speak/_us_/denominato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platfor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cmd://Speak/_us_/decompos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8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Ablation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 /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ə'bleʃən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7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similarity between two different use embeddings of bundle view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2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A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lleviate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 /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ə'livɪ’et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en-US" altLang="zh-CN" b="0" i="0" u="none" strike="noStrike" dirty="0">
              <a:solidFill>
                <a:srgbClr val="80808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zh-C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Recommend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/'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rɛkə'mɛnd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/</a:t>
            </a:r>
            <a:endParaRPr lang="en-US" altLang="zh-CN" b="0" i="0" u="none" strike="noStrike" dirty="0">
              <a:solidFill>
                <a:srgbClr val="80808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E-commerce website</a:t>
            </a:r>
          </a:p>
          <a:p>
            <a:pPr algn="l"/>
            <a:r>
              <a:rPr lang="en-US" altLang="zh-CN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Manner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5"/>
              </a:rPr>
              <a:t>/'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5"/>
              </a:rPr>
              <a:t>mænɚ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5"/>
              </a:rPr>
              <a:t>/</a:t>
            </a:r>
            <a:endParaRPr lang="en-US" altLang="zh-CN" b="0" i="0" u="none" strike="noStrike" dirty="0">
              <a:solidFill>
                <a:srgbClr val="80808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screenshot</a:t>
            </a:r>
            <a:endParaRPr lang="en-US" altLang="zh-CN" b="0" i="0" u="none" strike="noStrike" dirty="0">
              <a:solidFill>
                <a:srgbClr val="80808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1 information age, we receive </a:t>
            </a:r>
          </a:p>
          <a:p>
            <a:pPr algn="l"/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2 alleviate </a:t>
            </a:r>
          </a:p>
          <a:p>
            <a:pPr algn="l"/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3 bundle</a:t>
            </a:r>
          </a:p>
          <a:p>
            <a:pPr algn="l"/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4example 1 example</a:t>
            </a:r>
          </a:p>
          <a:p>
            <a:pPr algn="l"/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5 2 </a:t>
            </a:r>
            <a:endParaRPr lang="en-US" altLang="zh-CN" b="0" i="0" dirty="0">
              <a:solidFill>
                <a:srgbClr val="202124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CN" b="0" i="0" u="none" strike="noStrike" dirty="0">
                <a:solidFill>
                  <a:srgbClr val="006699"/>
                </a:solidFill>
                <a:effectLst/>
                <a:latin typeface="Segoe UI" panose="020B0502040204020203" pitchFamily="34" charset="0"/>
                <a:hlinkClick r:id="rId6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Interact </a:t>
            </a:r>
          </a:p>
          <a:p>
            <a:pPr algn="l"/>
            <a:r>
              <a:rPr lang="en-US" altLang="zh-CN" dirty="0"/>
              <a:t>Via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 /'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vaɪə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Framework method 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Learn </a:t>
            </a:r>
            <a:r>
              <a:rPr lang="en-US" altLang="zh-CN" dirty="0" err="1"/>
              <a:t>GraphNN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sz="1800" b="0" i="0" u="none" strike="noStrike" baseline="0" dirty="0">
                <a:latin typeface="LinLibertineT"/>
              </a:rPr>
              <a:t>Bayesian Personalized Ranking  CL   whole model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6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method use </a:t>
            </a:r>
            <a:r>
              <a:rPr lang="en-US" altLang="zh-CN" dirty="0" err="1"/>
              <a:t>lightGCN</a:t>
            </a:r>
            <a:r>
              <a:rPr lang="en-US" altLang="zh-CN" dirty="0"/>
              <a:t> to learn the node 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representations  of bundle view.</a:t>
            </a:r>
          </a:p>
          <a:p>
            <a:r>
              <a:rPr lang="en-US" altLang="zh-CN" sz="1200" dirty="0" err="1">
                <a:solidFill>
                  <a:srgbClr val="202122"/>
                </a:solidFill>
                <a:latin typeface="Arial" panose="020B0604020202020204" pitchFamily="34" charset="0"/>
              </a:rPr>
              <a:t>LightGCN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 simple  non-linear transformation function  weight matrix </a:t>
            </a:r>
          </a:p>
          <a:p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Example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6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regular term</a:t>
            </a:r>
          </a:p>
          <a:p>
            <a:r>
              <a:rPr lang="en-US" altLang="zh-CN" dirty="0"/>
              <a:t>Numerator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 /'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numəretɚ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en-US" altLang="zh-CN" b="0" i="0" u="none" strike="noStrike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Denominator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/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dɪ'nɑmə'netɚ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4"/>
              </a:rPr>
              <a:t>/</a:t>
            </a:r>
            <a:endParaRPr lang="en-US" altLang="zh-CN" b="0" i="0" u="none" strike="noStrike" dirty="0">
              <a:solidFill>
                <a:srgbClr val="80808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</a:rPr>
              <a:t>Integrate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Sparse </a:t>
            </a:r>
          </a:p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Platform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/'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plæt'fɔrm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4"/>
                </a:solidFill>
                <a:effectLst/>
                <a:latin typeface="Segoe UI" panose="020B0502040204020203" pitchFamily="34" charset="0"/>
              </a:rPr>
              <a:t>Decompose 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/ˌ</a:t>
            </a:r>
            <a:r>
              <a:rPr lang="en-US" altLang="zh-CN" b="0" i="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dikəm'poz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hlinkClick r:id="rId3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1B85-1DE9-4375-84DA-F0F15233F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6FEC-DA08-1338-2EA4-0B0FDF0B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4E231-2310-8E5D-F61C-3C362338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D0595-3431-242A-5004-E5583AE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5ADB7-E075-A7EC-2E90-D6821F0D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C278F-1FC9-4F18-D7BB-4D700BE7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CCDB1-6D91-317A-53C9-ED4F2A26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4F5960-9A70-757E-AA52-28829065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00DC6-F8A8-EBF5-2C27-2CDE5B34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AC492-93AF-DAF9-45BF-E1DE8146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6C1BC-E2F1-B842-64E6-1B2115CE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227364-454B-E3A6-74C3-40E8E96D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BC0DE-E40B-73FB-574C-066D7472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5238A-CC10-B872-9EEC-E0275100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E4399-598E-F14F-EAFB-ED879400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2B7D-40CE-8F2F-8BAE-1A00FCA7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9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A48BB-2A6E-6DFD-C5FB-DE9DDFE3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D3BFA-704E-E1AE-7CE2-E0F28C61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5F9A-DEE5-5364-BFE4-8C9CDD3E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95A18-E034-E5CB-203D-39A7C85C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3677E-B5B4-5F61-25E7-270753F4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3D72A-AB96-6FAE-76FD-C9879E91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20948-4CC6-D4A5-4D58-5FB7265C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C07-A99D-EF39-97A8-D637AF04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A6320-D58E-A79D-E023-495F5606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B59D7-83F3-2DB0-A864-7981A6CC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7F52-CED7-D5D5-C1AC-CA2AE119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901B7-81B1-AD95-22C0-D46E0D516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1BF3F-DAFF-3E8F-CD55-040A19F74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B528E-0709-24A7-66BE-E7568A49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7F155-EE6A-9232-8618-3A312FCA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1788B-19B7-E506-950B-714A612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191D-CEB7-0D00-1C25-3F852A4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B985B-F920-807D-7C08-053C2AA3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25E6F-788E-C931-C374-B6619C58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276B9-7276-1FB2-726A-B6B35DA81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72DED1-3FAD-5DF7-FB32-F6037979D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3A25A-F6DB-D54E-55C8-29F95A45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D06670-FCA1-1645-A294-C7070712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EAAD6-F262-697E-63FE-0CCF939B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2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AD08B-ECB1-C23D-F9B7-5183CD36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3AB73-7EF4-7741-EC50-0F537456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85259-409C-550B-8864-CE748D17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F2449-0AD4-705B-D3EC-A8A8B8BD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DABF7-6E19-4181-E610-E9A79D24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5AB93-8FB4-FA60-4432-FADEA89A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98BA0-2178-DF1E-2CBD-540F4D83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0485-993A-7261-0899-B5B51A18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5BC31-EE30-AE57-78D9-3AAA91E2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66C3E-0D34-9533-3453-E7D3E663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4CB-D436-BB07-CECC-797AA1A1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81805-719B-A13C-40C8-86BB2A0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A6A1E-0EC6-94D3-5D0D-D8C243A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72DD-6B26-4B87-CFD8-7A226E57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B20AF-D892-6356-66F3-37C56E8F9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628ED-BCDA-A3A4-24EC-603ED001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E098A-0566-D802-3911-DD069446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B9A9C-6A5E-E0CE-C984-471F5954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15566-EE01-918F-20EF-411950C7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2FDB0-72C2-0703-E840-997173C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4AC7-0E17-530B-000E-A3EEB21E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7FF95-FC6D-7C31-66E0-AA76B5F2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F229-ACBB-4502-9AF3-AE98DF2BE26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575CD-CCCB-9764-C8B0-72D009A5C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F5B13-E18B-8EE1-94D0-368111D3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CB9F-7560-4917-AA0C-511D4135B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FB28A-C55B-666C-54A7-DFAD76F5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781" y="574764"/>
            <a:ext cx="9396845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Bundle Recommendation via hyper convolutional network</a:t>
            </a:r>
            <a:endParaRPr lang="zh-CN" altLang="en-US" sz="3600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1A641-A4D0-15CC-D581-2A15E643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076" y="3680808"/>
            <a:ext cx="6957848" cy="901583"/>
          </a:xfrm>
        </p:spPr>
        <p:txBody>
          <a:bodyPr>
            <a:normAutofit/>
          </a:bodyPr>
          <a:lstStyle/>
          <a:p>
            <a:endParaRPr lang="zh-CN" altLang="en-US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6786F-0990-B9C9-DAB5-5B822558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1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CDC8-5E0E-C9EB-DED7-6878F6C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z="1100" smtClean="0"/>
              <a:t>10</a:t>
            </a:fld>
            <a:endParaRPr lang="zh-CN" altLang="en-US" sz="11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9B608-C088-2F7E-9EE9-97411D24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5B1469-C38C-3F00-ABB9-233A646A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875074"/>
            <a:ext cx="9923256" cy="53179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Ablation Study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CrossCBR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-CL: remove contrastive loss, performance declined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CrossCBR_ED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: edge drop of graph-based augmentation, contribute little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CrossCBR+BB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add bundle-bundle connections in U-B graph, contribute little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675189-BBA2-3A56-2510-2C718AD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60" y="1629452"/>
            <a:ext cx="5008480" cy="296868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5CE53A7-A223-80DC-0998-B7D1D10004FF}"/>
              </a:ext>
            </a:extLst>
          </p:cNvPr>
          <p:cNvSpPr/>
          <p:nvPr/>
        </p:nvSpPr>
        <p:spPr>
          <a:xfrm>
            <a:off x="2753591" y="2357890"/>
            <a:ext cx="1163782" cy="21905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ACDCA8-59DB-D14E-EFF1-9C88242795E8}"/>
              </a:ext>
            </a:extLst>
          </p:cNvPr>
          <p:cNvSpPr/>
          <p:nvPr/>
        </p:nvSpPr>
        <p:spPr>
          <a:xfrm>
            <a:off x="2753591" y="3195855"/>
            <a:ext cx="1163782" cy="21905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A15F51-DFD0-BCB7-D232-6772C886F4E2}"/>
              </a:ext>
            </a:extLst>
          </p:cNvPr>
          <p:cNvSpPr/>
          <p:nvPr/>
        </p:nvSpPr>
        <p:spPr>
          <a:xfrm>
            <a:off x="2826328" y="3848085"/>
            <a:ext cx="1163782" cy="21905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190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CDC8-5E0E-C9EB-DED7-6878F6C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z="1100" smtClean="0"/>
              <a:t>11</a:t>
            </a:fld>
            <a:endParaRPr lang="zh-CN" altLang="en-US" sz="11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9B608-C088-2F7E-9EE9-97411D24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5B1469-C38C-3F00-ABB9-233A646A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875074"/>
            <a:ext cx="9923256" cy="53179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Model Study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DD6318-0641-A856-13B7-D04A4517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7" y="1424020"/>
            <a:ext cx="6186679" cy="21232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2B0EE0-CFE5-DEA6-D9E7-6636B20D3B8A}"/>
              </a:ext>
            </a:extLst>
          </p:cNvPr>
          <p:cNvSpPr txBox="1"/>
          <p:nvPr/>
        </p:nvSpPr>
        <p:spPr>
          <a:xfrm>
            <a:off x="998013" y="3920176"/>
            <a:ext cx="992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baseline="0" dirty="0">
                <a:latin typeface="LinLibertineT"/>
              </a:rPr>
              <a:t>CL can achieve cross-view mutual enhancement.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LinLibertineT"/>
              </a:rPr>
              <a:t>CL</a:t>
            </a:r>
            <a:r>
              <a:rPr lang="en-US" altLang="zh-CN" sz="2400" b="0" i="0" u="none" strike="noStrike" baseline="0" dirty="0">
                <a:latin typeface="LinLibertineT"/>
              </a:rPr>
              <a:t> aligns the same user and bundle representations (A</a:t>
            </a:r>
            <a:r>
              <a:rPr lang="zh-CN" altLang="en-US" sz="2400" b="0" i="0" u="none" strike="noStrike" baseline="30000" dirty="0">
                <a:latin typeface="LinLibertineT"/>
              </a:rPr>
              <a:t>𝐶</a:t>
            </a:r>
            <a:r>
              <a:rPr lang="zh-CN" altLang="en-US" sz="2400" b="0" i="0" u="none" strike="noStrike" baseline="-25000" dirty="0">
                <a:latin typeface="LinLibertineT"/>
              </a:rPr>
              <a:t>𝑈</a:t>
            </a:r>
            <a:r>
              <a:rPr lang="zh-CN" altLang="en-US" sz="2400" b="0" i="0" u="none" strike="noStrike" baseline="0" dirty="0">
                <a:latin typeface="LinLibertineT"/>
              </a:rPr>
              <a:t> </a:t>
            </a:r>
            <a:r>
              <a:rPr lang="en-US" altLang="zh-CN" sz="2400" b="0" i="0" u="none" strike="noStrike" baseline="0" dirty="0">
                <a:latin typeface="LinLibertineT"/>
              </a:rPr>
              <a:t>and A</a:t>
            </a:r>
            <a:r>
              <a:rPr lang="zh-CN" altLang="en-US" sz="2400" b="0" i="0" u="none" strike="noStrike" baseline="30000" dirty="0">
                <a:latin typeface="LinLibertineT"/>
              </a:rPr>
              <a:t>𝐶</a:t>
            </a:r>
            <a:r>
              <a:rPr lang="zh-CN" altLang="en-US" sz="2400" b="0" i="0" u="none" strike="noStrike" baseline="-25000" dirty="0">
                <a:latin typeface="LinLibertineT"/>
              </a:rPr>
              <a:t>𝐵</a:t>
            </a:r>
            <a:r>
              <a:rPr lang="en-US" altLang="zh-CN" sz="2400" b="0" i="0" u="none" strike="noStrike" baseline="0" dirty="0">
                <a:latin typeface="LinLibertine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LinLibertineT"/>
              </a:rPr>
              <a:t>CL</a:t>
            </a:r>
            <a:r>
              <a:rPr lang="en-US" altLang="zh-CN" sz="2400" b="0" i="0" u="none" strike="noStrike" baseline="0" dirty="0">
                <a:latin typeface="LinLibertineT"/>
              </a:rPr>
              <a:t> disperses the different user and bundle representations  (D</a:t>
            </a:r>
            <a:r>
              <a:rPr lang="zh-CN" altLang="en-US" sz="2400" b="0" i="0" u="none" strike="noStrike" baseline="30000" dirty="0">
                <a:latin typeface="LinLibertineT"/>
              </a:rPr>
              <a:t>𝐵</a:t>
            </a:r>
            <a:r>
              <a:rPr lang="zh-CN" altLang="en-US" sz="2400" b="0" i="0" u="none" strike="noStrike" baseline="-25000" dirty="0">
                <a:latin typeface="LinLibertineT"/>
              </a:rPr>
              <a:t>𝑈</a:t>
            </a:r>
            <a:r>
              <a:rPr lang="zh-CN" altLang="en-US" sz="2400" b="0" i="0" u="none" strike="noStrike" baseline="0" dirty="0">
                <a:latin typeface="LinLibertineT"/>
              </a:rPr>
              <a:t> </a:t>
            </a:r>
            <a:r>
              <a:rPr lang="en-US" altLang="zh-CN" sz="2400" b="0" i="0" u="none" strike="noStrike" baseline="0" dirty="0">
                <a:latin typeface="LinLibertineT"/>
              </a:rPr>
              <a:t>and D</a:t>
            </a:r>
            <a:r>
              <a:rPr lang="zh-CN" altLang="en-US" sz="2400" b="0" i="0" u="none" strike="noStrike" baseline="30000" dirty="0">
                <a:latin typeface="LinLibertineT"/>
              </a:rPr>
              <a:t>𝐼</a:t>
            </a:r>
            <a:r>
              <a:rPr lang="zh-CN" altLang="en-US" sz="2400" b="0" i="0" u="none" strike="noStrike" baseline="-25000" dirty="0">
                <a:latin typeface="LinLibertineT"/>
              </a:rPr>
              <a:t>𝑈</a:t>
            </a:r>
            <a:r>
              <a:rPr lang="en-US" altLang="zh-CN" sz="2400" b="0" i="0" u="none" strike="noStrike" baseline="0" dirty="0">
                <a:latin typeface="LinLibertine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53C777-76E0-4A5F-2E1A-7D00ECB2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912" y="1265640"/>
            <a:ext cx="4860008" cy="2344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DBF66EF-B7C0-FA91-4422-41FD940E0868}"/>
              </a:ext>
            </a:extLst>
          </p:cNvPr>
          <p:cNvSpPr txBox="1"/>
          <p:nvPr/>
        </p:nvSpPr>
        <p:spPr>
          <a:xfrm>
            <a:off x="4950823" y="5489836"/>
            <a:ext cx="687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similarity of the same user’s embeddings on different views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DCF543-E510-0408-EBAA-0C416BFAD2BA}"/>
              </a:ext>
            </a:extLst>
          </p:cNvPr>
          <p:cNvSpPr txBox="1"/>
          <p:nvPr/>
        </p:nvSpPr>
        <p:spPr>
          <a:xfrm>
            <a:off x="5982789" y="5919567"/>
            <a:ext cx="5845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similarity of the different users’ embeddings on the bundle view 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B27D80-A6A5-383E-0197-09953FAEFD7D}"/>
              </a:ext>
            </a:extLst>
          </p:cNvPr>
          <p:cNvCxnSpPr>
            <a:cxnSpLocks/>
          </p:cNvCxnSpPr>
          <p:nvPr/>
        </p:nvCxnSpPr>
        <p:spPr>
          <a:xfrm flipV="1">
            <a:off x="7390286" y="4700441"/>
            <a:ext cx="666206" cy="839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6CAC95-4C2E-9081-E2E2-5DB18355A866}"/>
              </a:ext>
            </a:extLst>
          </p:cNvPr>
          <p:cNvCxnSpPr>
            <a:cxnSpLocks/>
          </p:cNvCxnSpPr>
          <p:nvPr/>
        </p:nvCxnSpPr>
        <p:spPr>
          <a:xfrm flipV="1">
            <a:off x="8389425" y="5034338"/>
            <a:ext cx="707491" cy="94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6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6F4B-CE51-C751-7306-6684F6CB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F4E95-B1E2-5184-D5A1-72895C04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u="none" strike="noStrike" baseline="0" dirty="0">
                <a:latin typeface="NimbusRomNo9L-Regu"/>
              </a:rPr>
              <a:t>It </a:t>
            </a:r>
            <a:r>
              <a:rPr lang="en-US" altLang="zh-CN" dirty="0">
                <a:latin typeface="NimbusRomNo9L-Regu"/>
              </a:rPr>
              <a:t>is the first paper which </a:t>
            </a:r>
            <a:r>
              <a:rPr lang="en-US" altLang="zh-CN" b="0" i="0" u="none" strike="noStrike" baseline="0" dirty="0">
                <a:latin typeface="NimbusRomNo9L-Regu"/>
              </a:rPr>
              <a:t>formulates the cross-view cooperative association in bundle recommendation</a:t>
            </a:r>
          </a:p>
          <a:p>
            <a:pPr algn="l"/>
            <a:endParaRPr lang="en-US" altLang="zh-CN" b="0" i="0" u="none" strike="noStrike" baseline="0" dirty="0">
              <a:latin typeface="NimbusRomNo9L-Regu"/>
            </a:endParaRPr>
          </a:p>
          <a:p>
            <a:pPr algn="l"/>
            <a:r>
              <a:rPr lang="en-US" altLang="zh-CN" dirty="0">
                <a:latin typeface="NimbusRomNo9L-Regu"/>
              </a:rPr>
              <a:t>This paper proposes a simple yet effective bundle recommender, Cross-CBR, to model the cooperative association between two views via  contrastive learning.</a:t>
            </a:r>
          </a:p>
          <a:p>
            <a:pPr algn="l"/>
            <a:endParaRPr lang="en-US" altLang="zh-CN" dirty="0">
              <a:latin typeface="NimbusRomNo9L-Regu"/>
            </a:endParaRPr>
          </a:p>
          <a:p>
            <a:pPr algn="l"/>
            <a:r>
              <a:rPr lang="en-US" altLang="zh-CN" dirty="0">
                <a:latin typeface="NimbusRomNo9L-Regu"/>
              </a:rPr>
              <a:t>The proposed model significantly enhanced the SOTA performance of bundle recommendation on three public datasets.</a:t>
            </a:r>
          </a:p>
          <a:p>
            <a:pPr marL="0" indent="0" algn="l">
              <a:buNone/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F6761-A2AF-618C-35A4-1839588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14FDC-D232-44BB-038E-5778492A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97" y="6927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Background </a:t>
            </a:r>
            <a:endParaRPr lang="zh-CN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D009CA-3F8E-F44D-68B2-3A220E4E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851B8E-BAE0-212F-A0AE-B4EF846F3AAD}"/>
              </a:ext>
            </a:extLst>
          </p:cNvPr>
          <p:cNvSpPr txBox="1"/>
          <p:nvPr/>
        </p:nvSpPr>
        <p:spPr>
          <a:xfrm>
            <a:off x="373697" y="1606126"/>
            <a:ext cx="62764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Recommender system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Information overload alleviation </a:t>
            </a:r>
          </a:p>
          <a:p>
            <a:pPr lvl="1"/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Bundle recommendation 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Recommend a set of items to users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Boost the users’ experience in a one-stop manner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Increase sales revenue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Attract customers fond of bundle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 descr="手机截图图人的照片上写着字&#10;&#10;描述已自动生成">
            <a:extLst>
              <a:ext uri="{FF2B5EF4-FFF2-40B4-BE49-F238E27FC236}">
                <a16:creationId xmlns:a16="http://schemas.microsoft.com/office/drawing/2014/main" id="{2C7D8A8F-E1DF-FA82-3DC1-058AF1037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98" y="3048676"/>
            <a:ext cx="2697851" cy="33076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015422-0534-4DC1-71B3-367312FC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1" y="501651"/>
            <a:ext cx="5191725" cy="21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FB13-2B58-A5FE-E719-FE96CEFD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15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Background   </a:t>
            </a:r>
            <a:endParaRPr lang="zh-CN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80757A-D98A-0417-9DBD-4EB0BF2A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1147407A-6E0D-DF6D-AF26-C2CAD1EB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1325563"/>
            <a:ext cx="4534533" cy="37152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196E6-1496-BD14-3117-9500C79399BA}"/>
              </a:ext>
            </a:extLst>
          </p:cNvPr>
          <p:cNvSpPr txBox="1"/>
          <p:nvPr/>
        </p:nvSpPr>
        <p:spPr>
          <a:xfrm>
            <a:off x="352915" y="1155234"/>
            <a:ext cx="687915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Challenge </a:t>
            </a:r>
            <a:endParaRPr lang="en-US" altLang="zh-CN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Multiple associations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Data sparsity and skew</a:t>
            </a:r>
          </a:p>
          <a:p>
            <a:pPr lvl="1"/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Previous works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Merge the two views into a unified graph via hypergraph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Model the cooperative association between two views via contrastive learning</a:t>
            </a:r>
          </a:p>
          <a:p>
            <a:pPr lvl="1"/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Weakness of previous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Cannot capture the high order dependencies among users and bundles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B7C8-F26A-AAF3-D76E-40AC241B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43" y="-48450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BCB9-7864-46F3-53B4-4CFEF6C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05" y="800432"/>
            <a:ext cx="8458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Framework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A3EBE-E160-D3FA-8DEF-792426B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3F78F5-9380-A95F-67E9-9CEA5B81784C}"/>
              </a:ext>
            </a:extLst>
          </p:cNvPr>
          <p:cNvSpPr txBox="1"/>
          <p:nvPr/>
        </p:nvSpPr>
        <p:spPr>
          <a:xfrm>
            <a:off x="1174172" y="5626484"/>
            <a:ext cx="10255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LinLibertineTB"/>
              </a:rPr>
              <a:t>T</a:t>
            </a:r>
            <a:r>
              <a:rPr lang="en-US" altLang="zh-CN" sz="2400" b="0" i="0" u="none" strike="noStrike" baseline="0" dirty="0">
                <a:latin typeface="LinLibertineTB"/>
              </a:rPr>
              <a:t>wo parts: (1) </a:t>
            </a:r>
            <a:r>
              <a:rPr lang="en-US" altLang="zh-CN" sz="2400" dirty="0">
                <a:latin typeface="LinLibertineTB"/>
              </a:rPr>
              <a:t>local view : the hypergraph constructed based on interactions  </a:t>
            </a:r>
            <a:r>
              <a:rPr lang="en-US" altLang="zh-CN" sz="2400" b="0" i="0" u="none" strike="noStrike" baseline="0" dirty="0">
                <a:latin typeface="LinLibertineTB"/>
              </a:rPr>
              <a:t>(2) </a:t>
            </a:r>
            <a:r>
              <a:rPr lang="en-US" altLang="zh-CN" sz="2400" dirty="0">
                <a:latin typeface="LinLibertineTB"/>
              </a:rPr>
              <a:t>global view: each hyperedge links all the users or bundles </a:t>
            </a:r>
            <a:r>
              <a:rPr lang="en-US" altLang="zh-CN" sz="2400" b="0" i="0" u="none" strike="noStrike" baseline="0" dirty="0">
                <a:latin typeface="LinLibertineTB"/>
              </a:rPr>
              <a:t>.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5C5EDA-39F7-FFFB-5B67-928E36AE798E}"/>
              </a:ext>
            </a:extLst>
          </p:cNvPr>
          <p:cNvSpPr/>
          <p:nvPr/>
        </p:nvSpPr>
        <p:spPr>
          <a:xfrm>
            <a:off x="1316181" y="2334490"/>
            <a:ext cx="207818" cy="2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FE57782-E858-C3BD-951A-3123847909E4}"/>
              </a:ext>
            </a:extLst>
          </p:cNvPr>
          <p:cNvSpPr/>
          <p:nvPr/>
        </p:nvSpPr>
        <p:spPr>
          <a:xfrm>
            <a:off x="1295399" y="3630077"/>
            <a:ext cx="207818" cy="2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7C4D72-69F5-52D3-0595-D246AC7BD986}"/>
              </a:ext>
            </a:extLst>
          </p:cNvPr>
          <p:cNvSpPr/>
          <p:nvPr/>
        </p:nvSpPr>
        <p:spPr>
          <a:xfrm>
            <a:off x="2045967" y="2556163"/>
            <a:ext cx="207818" cy="221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4A1798-450E-BE64-9ED1-84BD7B1DD0FD}"/>
              </a:ext>
            </a:extLst>
          </p:cNvPr>
          <p:cNvSpPr/>
          <p:nvPr/>
        </p:nvSpPr>
        <p:spPr>
          <a:xfrm>
            <a:off x="2045967" y="3297568"/>
            <a:ext cx="207818" cy="221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23DAE0-728D-CB00-702F-3D0C5CC3AC60}"/>
              </a:ext>
            </a:extLst>
          </p:cNvPr>
          <p:cNvSpPr/>
          <p:nvPr/>
        </p:nvSpPr>
        <p:spPr>
          <a:xfrm>
            <a:off x="2713407" y="2334490"/>
            <a:ext cx="207818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D45F51-F9CF-2DAD-872D-9DCF38F6D1D7}"/>
              </a:ext>
            </a:extLst>
          </p:cNvPr>
          <p:cNvSpPr/>
          <p:nvPr/>
        </p:nvSpPr>
        <p:spPr>
          <a:xfrm>
            <a:off x="2699830" y="2978400"/>
            <a:ext cx="207818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DBCB94-3720-5310-0C5B-0F0A56A3103B}"/>
              </a:ext>
            </a:extLst>
          </p:cNvPr>
          <p:cNvSpPr/>
          <p:nvPr/>
        </p:nvSpPr>
        <p:spPr>
          <a:xfrm>
            <a:off x="2708840" y="3719618"/>
            <a:ext cx="207818" cy="22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1FB166E-65F4-B698-19EC-EEB90185A7A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523999" y="2445327"/>
            <a:ext cx="521968" cy="22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9DFFCC-C52E-8501-314B-3B8D429D406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503217" y="3408405"/>
            <a:ext cx="542750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56D5F14-FA7E-1B14-0885-98467F4DB45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2253785" y="2445327"/>
            <a:ext cx="459622" cy="22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2FB5DCF-D99D-B680-0999-FE57F94CCDE2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2253785" y="3408405"/>
            <a:ext cx="485489" cy="34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D01D74-5530-FDC1-2199-89678D62C963}"/>
              </a:ext>
            </a:extLst>
          </p:cNvPr>
          <p:cNvCxnSpPr>
            <a:stCxn id="9" idx="5"/>
            <a:endCxn id="12" idx="2"/>
          </p:cNvCxnSpPr>
          <p:nvPr/>
        </p:nvCxnSpPr>
        <p:spPr>
          <a:xfrm>
            <a:off x="2223351" y="2745373"/>
            <a:ext cx="476479" cy="34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818A911-553F-B0BD-7000-297560D6E9C6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2223351" y="2445327"/>
            <a:ext cx="490056" cy="88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B3A085F-EA7F-0003-D38D-D59B31FFDB1C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1493565" y="2366953"/>
            <a:ext cx="125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7E64167-7BD4-6BF3-4B41-7A21CE3DE5D1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1503217" y="3740914"/>
            <a:ext cx="1236057" cy="1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6E89B6-27A6-B0D6-207F-72E3B0D1E5D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503217" y="3200073"/>
            <a:ext cx="1300522" cy="54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7AC41EF-717A-B47E-E929-37CA2F318CAF}"/>
              </a:ext>
            </a:extLst>
          </p:cNvPr>
          <p:cNvSpPr txBox="1"/>
          <p:nvPr/>
        </p:nvSpPr>
        <p:spPr>
          <a:xfrm>
            <a:off x="967367" y="420015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3603EE-DA95-9734-E083-4126E6DE1C41}"/>
              </a:ext>
            </a:extLst>
          </p:cNvPr>
          <p:cNvSpPr txBox="1"/>
          <p:nvPr/>
        </p:nvSpPr>
        <p:spPr>
          <a:xfrm>
            <a:off x="1763963" y="42029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9E1A50-59CF-1E80-4BDF-58A6F693D08D}"/>
              </a:ext>
            </a:extLst>
          </p:cNvPr>
          <p:cNvSpPr txBox="1"/>
          <p:nvPr/>
        </p:nvSpPr>
        <p:spPr>
          <a:xfrm>
            <a:off x="2540501" y="42156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3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B7C8-F26A-AAF3-D76E-40AC241B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BCB9-7864-46F3-53B4-4CFEF6C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1011152"/>
            <a:ext cx="8458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Bundle-view representations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Propagation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LinLibertineT"/>
              </a:rPr>
              <a:t>A</a:t>
            </a:r>
            <a:r>
              <a:rPr lang="en-US" altLang="zh-CN" b="0" i="0" u="none" strike="noStrike" baseline="0" dirty="0">
                <a:latin typeface="LinLibertineT"/>
              </a:rPr>
              <a:t>ggregation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A3EBE-E160-D3FA-8DEF-792426B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1072ED1-F033-E87A-A5CC-3B8062EE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25" y="1661405"/>
            <a:ext cx="4106067" cy="370108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59CEBFC-70B2-0198-59DA-4713C500B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1" y="2304212"/>
            <a:ext cx="3915439" cy="15819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691176-5A8D-1EC0-449B-26EEF950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908" y="4674917"/>
            <a:ext cx="3210326" cy="10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B7C8-F26A-AAF3-D76E-40AC241B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BCB9-7864-46F3-53B4-4CFEF6C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1011152"/>
            <a:ext cx="8458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Item-view representations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Propagation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Aggregation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A3EBE-E160-D3FA-8DEF-792426B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1072ED1-F033-E87A-A5CC-3B8062EE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13" y="1751914"/>
            <a:ext cx="4106067" cy="3701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B5A7E-B2C6-F086-3DD4-E77EA9911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31" y="2321385"/>
            <a:ext cx="3628198" cy="15478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87B92C-027E-5481-E6E2-14A9DFE69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73" y="4688008"/>
            <a:ext cx="2659038" cy="10011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1276A9-3650-2BFA-7915-E76F56F90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991" y="5689132"/>
            <a:ext cx="2086804" cy="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B7C8-F26A-AAF3-D76E-40AC241B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BCB9-7864-46F3-53B4-4CFEF6C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875075"/>
            <a:ext cx="8458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Cross-view Contrastive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Contrastive loss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A3EBE-E160-D3FA-8DEF-792426B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94890D-9F1F-1176-15AE-E6F96130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80" y="889411"/>
            <a:ext cx="4970364" cy="3393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3BCCC6-15E1-5F38-64B2-89DE3061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630" y="1538677"/>
            <a:ext cx="3593495" cy="14102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0EFC7-353B-D5D2-6E76-57BAD6A74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54" y="3405162"/>
            <a:ext cx="1846734" cy="557378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B7C4B59-C249-0EF4-8D26-597451AEC240}"/>
              </a:ext>
            </a:extLst>
          </p:cNvPr>
          <p:cNvSpPr txBox="1">
            <a:spLocks/>
          </p:cNvSpPr>
          <p:nvPr/>
        </p:nvSpPr>
        <p:spPr>
          <a:xfrm>
            <a:off x="646958" y="4031672"/>
            <a:ext cx="845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Prediction of Optimization 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Prediction loss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131236-5090-595C-F125-F47579909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720" y="4636071"/>
            <a:ext cx="2341010" cy="5903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16177E-77AB-3052-3E38-F3AC7FA86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720" y="5838768"/>
            <a:ext cx="3230173" cy="6008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7CCCB7A-3E48-4150-E2F2-573F84C93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348" y="5254242"/>
            <a:ext cx="3715268" cy="714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1588817-7B0D-4785-ADBA-B704948EA019}"/>
              </a:ext>
            </a:extLst>
          </p:cNvPr>
          <p:cNvSpPr txBox="1"/>
          <p:nvPr/>
        </p:nvSpPr>
        <p:spPr>
          <a:xfrm>
            <a:off x="6463441" y="4615999"/>
            <a:ext cx="4548484" cy="58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Final loss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38E8884-EC2D-AA00-6C71-D7B2112849F5}"/>
              </a:ext>
            </a:extLst>
          </p:cNvPr>
          <p:cNvSpPr/>
          <p:nvPr/>
        </p:nvSpPr>
        <p:spPr>
          <a:xfrm rot="1661976">
            <a:off x="3883244" y="4225142"/>
            <a:ext cx="3040547" cy="258207"/>
          </a:xfrm>
          <a:prstGeom prst="rightArrow">
            <a:avLst>
              <a:gd name="adj1" fmla="val 508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3F7411B-76CC-27F5-455F-3891788F44AC}"/>
              </a:ext>
            </a:extLst>
          </p:cNvPr>
          <p:cNvSpPr/>
          <p:nvPr/>
        </p:nvSpPr>
        <p:spPr>
          <a:xfrm>
            <a:off x="3953075" y="5505668"/>
            <a:ext cx="2731180" cy="258207"/>
          </a:xfrm>
          <a:prstGeom prst="rightArrow">
            <a:avLst>
              <a:gd name="adj1" fmla="val 508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CDC8-5E0E-C9EB-DED7-6878F6C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z="1100" smtClean="0"/>
              <a:t>8</a:t>
            </a:fld>
            <a:endParaRPr lang="zh-CN" altLang="en-US" sz="11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9B608-C088-2F7E-9EE9-97411D24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5B1469-C38C-3F00-ABB9-233A646A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0" y="875075"/>
            <a:ext cx="8458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Dataset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Metric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Recall@20,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Recall@40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NDCG@20,NDCG@40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DE978C-C0F5-4E97-774B-0C37826C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74" y="1431268"/>
            <a:ext cx="738290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0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CDC8-5E0E-C9EB-DED7-6878F6C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4BC6-2FDA-4D15-8B3E-7B772CE85CF3}" type="slidenum">
              <a:rPr lang="zh-CN" altLang="en-US" sz="1100" smtClean="0"/>
              <a:t>9</a:t>
            </a:fld>
            <a:endParaRPr lang="zh-CN" altLang="en-US" sz="11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99B608-C088-2F7E-9EE9-97411D24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0" y="2552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5B1469-C38C-3F00-ABB9-233A646A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79" y="1075394"/>
            <a:ext cx="10972739" cy="5969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 Performance Comparison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CrossCBR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outperforms all the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baselines on the three datasets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SGL demonstrates the great power of contrastive learning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BGCN shows the value of decomposing the users’ preference into two views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7CC4D7-6F93-25EA-482E-C7FFBC6F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82" y="1959676"/>
            <a:ext cx="9968284" cy="2370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071719-C645-8F50-38CC-904D1B80CC00}"/>
              </a:ext>
            </a:extLst>
          </p:cNvPr>
          <p:cNvSpPr txBox="1"/>
          <p:nvPr/>
        </p:nvSpPr>
        <p:spPr>
          <a:xfrm>
            <a:off x="135144" y="2562416"/>
            <a:ext cx="189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LinLibertineTB"/>
              </a:rPr>
              <a:t>User-item </a:t>
            </a:r>
          </a:p>
          <a:p>
            <a:r>
              <a:rPr lang="en-US" altLang="zh-CN" sz="1800" b="0" i="0" u="none" strike="noStrike" baseline="0" dirty="0">
                <a:latin typeface="LinLibertineTB"/>
              </a:rPr>
              <a:t>Recommendation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36E05-31F5-9577-23FD-CFBED621DDF4}"/>
              </a:ext>
            </a:extLst>
          </p:cNvPr>
          <p:cNvSpPr txBox="1"/>
          <p:nvPr/>
        </p:nvSpPr>
        <p:spPr>
          <a:xfrm>
            <a:off x="135144" y="3252123"/>
            <a:ext cx="189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B"/>
              </a:rPr>
              <a:t>Bundle</a:t>
            </a:r>
            <a:r>
              <a:rPr lang="en-US" altLang="zh-CN" sz="1800" b="0" i="0" u="none" strike="noStrike" baseline="0" dirty="0">
                <a:latin typeface="LinLibertineTB"/>
              </a:rPr>
              <a:t>-</a:t>
            </a:r>
            <a:r>
              <a:rPr lang="en-US" altLang="zh-CN" dirty="0">
                <a:latin typeface="LinLibertineTB"/>
              </a:rPr>
              <a:t>specific</a:t>
            </a:r>
            <a:endParaRPr lang="en-US" altLang="zh-CN" sz="1800" b="0" i="0" u="none" strike="noStrike" baseline="0" dirty="0">
              <a:latin typeface="LinLibertineTB"/>
            </a:endParaRPr>
          </a:p>
          <a:p>
            <a:r>
              <a:rPr lang="en-US" altLang="zh-CN" sz="1800" b="0" i="0" u="none" strike="noStrike" baseline="0" dirty="0">
                <a:latin typeface="LinLibertineTB"/>
              </a:rPr>
              <a:t>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9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490</Words>
  <Application>Microsoft Office PowerPoint</Application>
  <PresentationFormat>宽屏</PresentationFormat>
  <Paragraphs>162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LinLibertineT</vt:lpstr>
      <vt:lpstr>LinLibertineTB</vt:lpstr>
      <vt:lpstr>Microsoft GothicNeo</vt:lpstr>
      <vt:lpstr>NimbusRomNo9L-Regu</vt:lpstr>
      <vt:lpstr>等线</vt:lpstr>
      <vt:lpstr>等线 Light</vt:lpstr>
      <vt:lpstr>Arial</vt:lpstr>
      <vt:lpstr>Helvetica</vt:lpstr>
      <vt:lpstr>Segoe UI</vt:lpstr>
      <vt:lpstr>Wingdings</vt:lpstr>
      <vt:lpstr>Office 主题​​</vt:lpstr>
      <vt:lpstr>Bundle Recommendation via hyper convolutional network</vt:lpstr>
      <vt:lpstr>Background </vt:lpstr>
      <vt:lpstr>Background   </vt:lpstr>
      <vt:lpstr>Methodology </vt:lpstr>
      <vt:lpstr>Methodology </vt:lpstr>
      <vt:lpstr>Methodology </vt:lpstr>
      <vt:lpstr>Methodology </vt:lpstr>
      <vt:lpstr>Experiments </vt:lpstr>
      <vt:lpstr>Experiments </vt:lpstr>
      <vt:lpstr>Experiments </vt:lpstr>
      <vt:lpstr>Experiments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 Recommendation via hyper convolutional network</dc:title>
  <dc:creator>li kaiyang</dc:creator>
  <cp:lastModifiedBy>li kaiyang</cp:lastModifiedBy>
  <cp:revision>1</cp:revision>
  <dcterms:created xsi:type="dcterms:W3CDTF">2022-12-05T19:24:13Z</dcterms:created>
  <dcterms:modified xsi:type="dcterms:W3CDTF">2022-12-06T01:59:10Z</dcterms:modified>
</cp:coreProperties>
</file>