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9.xml" ContentType="application/vnd.openxmlformats-officedocument.presentationml.notesSlide+xml"/>
  <Override PartName="/ppt/tags/tag85.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2.xml" ContentType="application/vnd.openxmlformats-officedocument.presentationml.notesSlide+xml"/>
  <Override PartName="/ppt/tags/tag131.xml" ContentType="application/vnd.openxmlformats-officedocument.presentationml.tags+xml"/>
  <Override PartName="/ppt/tags/tag133.xml" ContentType="application/vnd.openxmlformats-officedocument.presentationml.tags+xml"/>
  <Override PartName="/ppt/tags/tag135.xml" ContentType="application/vnd.openxmlformats-officedocument.presentationml.tags+xml"/>
  <Override PartName="/ppt/tags/tag137.xml" ContentType="application/vnd.openxmlformats-officedocument.presentationml.tags+xml"/>
  <Override PartName="/ppt/tags/tag139.xml" ContentType="application/vnd.openxmlformats-officedocument.presentationml.tags+xml"/>
  <Override PartName="/ppt/notesSlides/notesSlide33.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34.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5.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3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50.xml" ContentType="application/vnd.openxmlformats-officedocument.presentationml.tags+xml"/>
  <Override PartName="/ppt/tags/tag770.xml" ContentType="application/vnd.openxmlformats-officedocument.presentationml.tags+xml"/>
  <Override PartName="/ppt/tags/tag800.xml" ContentType="application/vnd.openxmlformats-officedocument.presentationml.tags+xml"/>
  <Override PartName="/ppt/tags/tag840.xml" ContentType="application/vnd.openxmlformats-officedocument.presentationml.tags+xml"/>
  <Override PartName="/ppt/tags/tag86.xml" ContentType="application/vnd.openxmlformats-officedocument.presentationml.tags+xml"/>
  <Override PartName="/ppt/tags/tag1160.xml" ContentType="application/vnd.openxmlformats-officedocument.presentationml.tags+xml"/>
  <Override PartName="/ppt/tags/tag1180.xml" ContentType="application/vnd.openxmlformats-officedocument.presentationml.tags+xml"/>
  <Override PartName="/ppt/tags/tag1200.xml" ContentType="application/vnd.openxmlformats-officedocument.presentationml.tags+xml"/>
  <Override PartName="/ppt/tags/tag1220.xml" ContentType="application/vnd.openxmlformats-officedocument.presentationml.tags+xml"/>
  <Override PartName="/ppt/tags/tag1300.xml" ContentType="application/vnd.openxmlformats-officedocument.presentationml.tags+xml"/>
  <Override PartName="/ppt/tags/tag132.xml" ContentType="application/vnd.openxmlformats-officedocument.presentationml.tags+xml"/>
  <Override PartName="/ppt/tags/tag134.xml" ContentType="application/vnd.openxmlformats-officedocument.presentationml.tags+xml"/>
  <Override PartName="/ppt/tags/tag136.xml" ContentType="application/vnd.openxmlformats-officedocument.presentationml.tags+xml"/>
  <Override PartName="/ppt/tags/tag138.xml" ContentType="application/vnd.openxmlformats-officedocument.presentationml.tags+xml"/>
  <Override PartName="/ppt/tags/tag14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382" r:id="rId3"/>
    <p:sldId id="439" r:id="rId4"/>
    <p:sldId id="346" r:id="rId5"/>
    <p:sldId id="259" r:id="rId6"/>
    <p:sldId id="389" r:id="rId7"/>
    <p:sldId id="390" r:id="rId8"/>
    <p:sldId id="311" r:id="rId9"/>
    <p:sldId id="312" r:id="rId10"/>
    <p:sldId id="388" r:id="rId11"/>
    <p:sldId id="314" r:id="rId12"/>
    <p:sldId id="327" r:id="rId13"/>
    <p:sldId id="351" r:id="rId14"/>
    <p:sldId id="475" r:id="rId15"/>
    <p:sldId id="476" r:id="rId16"/>
    <p:sldId id="479" r:id="rId17"/>
    <p:sldId id="480" r:id="rId18"/>
    <p:sldId id="342" r:id="rId19"/>
    <p:sldId id="343" r:id="rId20"/>
    <p:sldId id="421" r:id="rId21"/>
    <p:sldId id="360" r:id="rId22"/>
    <p:sldId id="492" r:id="rId23"/>
    <p:sldId id="361" r:id="rId24"/>
    <p:sldId id="481" r:id="rId25"/>
    <p:sldId id="364" r:id="rId26"/>
    <p:sldId id="392" r:id="rId27"/>
    <p:sldId id="393" r:id="rId28"/>
    <p:sldId id="483" r:id="rId29"/>
    <p:sldId id="484" r:id="rId30"/>
    <p:sldId id="485" r:id="rId31"/>
    <p:sldId id="486" r:id="rId32"/>
    <p:sldId id="487" r:id="rId33"/>
    <p:sldId id="488" r:id="rId34"/>
    <p:sldId id="489" r:id="rId35"/>
    <p:sldId id="490" r:id="rId36"/>
    <p:sldId id="491" r:id="rId37"/>
    <p:sldId id="438" r:id="rId38"/>
    <p:sldId id="306" r:id="rId39"/>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2" autoAdjust="0"/>
    <p:restoredTop sz="95788" autoAdjust="0"/>
  </p:normalViewPr>
  <p:slideViewPr>
    <p:cSldViewPr snapToGrid="0">
      <p:cViewPr varScale="1">
        <p:scale>
          <a:sx n="111" d="100"/>
          <a:sy n="111"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46605-7B1B-48AA-8675-24D678B23AF3}" type="datetimeFigureOut">
              <a:rPr lang="en-US" smtClean="0"/>
              <a:t>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BBF7B-0149-49F4-B4EE-1A1132035FF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BBF7B-0149-49F4-B4EE-1A1132035FF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One challenge is the instability caused by changes in graph structure or graph node. </a:t>
            </a: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other challenge here is hard to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balanc</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 robustness and the fidelity. </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x-axis represents the number of perturbations and defines by the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bardget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for which the attack is not detected and y-axis is the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accrucy</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SN:We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use the sites like Facebook, Twitter, and Instagram to connect with our friends and family, and even make new connections to the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strengers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KG:when</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we use the internet to search for information, for example google, we often get quick answers right at the top of our search results</a:t>
            </a:r>
            <a:r>
              <a:rPr lang="zh-CN" altLang="zh-CN" sz="2800" dirty="0">
                <a:effectLst/>
              </a:rPr>
              <a:t> </a:t>
            </a:r>
            <a:endParaRPr lang="en-US" altLang="zh-CN" sz="2800" dirty="0">
              <a:effectLst/>
            </a:endParaRPr>
          </a:p>
          <a:p>
            <a:pPr algn="just"/>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err="1">
                <a:effectLst/>
                <a:latin typeface="Calibri" panose="020F0502020204030204" pitchFamily="34" charset="0"/>
                <a:ea typeface="宋体" panose="02010600030101010101" pitchFamily="2" charset="-122"/>
                <a:cs typeface="Times New Roman" panose="02020603050405020304" pitchFamily="18" charset="0"/>
              </a:rPr>
              <a:t>NA:</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use maps or GPS to get directions, we're using navigation graphs. These graphs help us find our way around new places and can even give us best routes to avoid Traffic jams or construction. </a:t>
            </a: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800" kern="100" dirty="0" err="1">
                <a:effectLst/>
                <a:latin typeface="Calibri" panose="020F0502020204030204" pitchFamily="34" charset="0"/>
                <a:ea typeface="宋体" panose="02010600030101010101" pitchFamily="2" charset="-122"/>
                <a:cs typeface="Times New Roman" panose="02020603050405020304" pitchFamily="18" charset="0"/>
              </a:rPr>
              <a:t>E-COM:T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hese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graphs help us make informed buying decisions and have a better shopping experience.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37BBF7B-0149-49F4-B4EE-1A1132035FFA}"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for graph de-</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anonymisation</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 there are two different graph de-anonymization problem Depending on the input provided and the information used.</a:t>
            </a:r>
          </a:p>
          <a:p>
            <a:pPr algn="just"/>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first method requires pairs of matching node with known identity information as seed information, which we call seed-based graph de-anonymization.</a:t>
            </a:r>
            <a:endParaRPr lang="en-US" altLang="zh-CN" dirty="0"/>
          </a:p>
          <a:p>
            <a:endParaRPr lang="en-US" altLang="zh-CN" dirty="0"/>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second method does not require seed information so  it is called seed-free graph de-anonymization. </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This type of method tends to match by structural feature information of nodes for example the node degree, the subgraph, node similarity, and side </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informations</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Complexity,  Traditional graph de-anonymization techniques face difficulties with handling big data, and the algorithms may require advanced hardware to handle the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High dimensionality problem. the graphs like Social network often have high dimensional, and making it challenging to extract meaningful information and relationships between one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Conflicting information, the information between different sources can make it challenging to determine the correct de-anonymization results.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could express the structural information of the graph in terms of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mbedding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vector.</a:t>
            </a: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example, we find that as the size of the graph increases, the value of the corresponding vector increases in a positive correlation.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When the number of nodes and edges of a graph increases, its embedding norm also increases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goal is to obtain embedding information for each node, which should have the information about the graph structure adjacent to that node.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Thereforem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,we first obtain a k-hop subgraph based </a:t>
            </a: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BFS</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Our matching principle is that a match is considered reasonable if both the structure and node features are kept consistent.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our experiments, we used the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LastFM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Asian social network dataset from Stanford University. The nodes, representing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LastFM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users from Asian countries, and they are linked by mutual following relationships. The side information or node features were obtained based on users favorite artists.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core idea of this problem is that even the local training is performed,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federal learning also requires to transfer the model parameters information.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But a central server has too much right that it has enough information to perform a gradient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invension</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attack</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Gradient Inversion Attack has been found to restore the training dataset through the training gradient.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en-US" altLang="zh-CN" dirty="0"/>
              <a:t>DLG</a:t>
            </a:r>
            <a:r>
              <a:rPr lang="zh-CN" altLang="en-US" dirty="0"/>
              <a:t> </a:t>
            </a:r>
            <a:r>
              <a:rPr lang="en-US" altLang="zh-CN" dirty="0"/>
              <a:t>example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Cambridge Analytica case in 2018.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Cambridge Analytica is a political consulting company.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they use data from millions of Facebook users without their permission to construct the personal profiles . In total, there are 87 million Facebook users' personal information was leakage to Cambridge Analytica.</a:t>
            </a:r>
          </a:p>
          <a:p>
            <a:pPr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This events has created a deep fear that who control the social networks will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alsocontrol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 opinion of the whole society.</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bad news for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facebook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is the event made  U.S. Federal Trade Commission imposed a 5 billion penalties to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facebook</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37BBF7B-0149-49F4-B4EE-1A1132035FFA}"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An intuitive way to defend against gradient attacks is to eliminate the central parameter server. Therefore, we use the decentralized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struture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our decentralized federation learning, each client only communicates with neighboring clients and transmits their model parameters.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All clients form a peer to peer network  to train the model through this network, and basically it is a graph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strcture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this framework, each client is trained only with their neighboring, so there is no theoretical global model.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individual scheme (DFL-I)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model performs only one parameter transfer for each local training session.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this case, each client is only closely connected to the surrounding clients, and it is more difficult to obtain information from the farthest clients.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en-US" altLang="zh-CN" dirty="0"/>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global scheme (DFL-G), The model performs multiple rounds of communication for each local training sessions.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model can reach a global consensus through multiple communications.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use the Fashion-MNIST dataset to measure the training accuracy of each framework on the model and the degree to which the model resists the gradient-invention attack.</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1 represents the accuracy of each framework for model training, where CML represents centralized machine learning, CFL is centralized federation learning.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SGossip</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and GB represent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Gossi</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-based and global beliefs-based decentralized federation learning framework.</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divide the Fashion-MNIST dataset into three subset.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dirty="0"/>
              <a:t> 1,2,3…</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Again we perform a case study of centralized federation learning and DFL, the attacker restores four images of the target t-shirt, bag, sneaker, and sandal.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privacy protection of graphs can be divided into three main aspects, each of aspects make a crucial role to ensuring the security and privacy of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graph model-based privacy protection focuses on preserving the robustness of graph embedding models to obtain accurate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graph data-based privacy protection involves ensuring the privacy of graph data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using graph structure to protect the model involves use the structure of the graph to train more secure models.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first aspect I'd like to primarily introduce the attacks and defenses on graph convolutional networks.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second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i</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am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forcus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on use GCN to do the Graph De-anonymization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And the third aspect mainly aims to compare privacy preservation in centralized and decentralized  model training.</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37BBF7B-0149-49F4-B4EE-1A1132035FF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main idea of GCN is to capture the global information of a graph by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downscalingg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 high-dimensional neighborhood information into a low-dimensional vector representation.</a:t>
            </a:r>
            <a:r>
              <a:rPr lang="zh-CN" altLang="zh-CN" dirty="0">
                <a:effectLst/>
              </a:rPr>
              <a:t> </a:t>
            </a:r>
            <a:endParaRPr lang="en-US" altLang="zh-CN" dirty="0">
              <a:effectLst/>
            </a:endParaRPr>
          </a:p>
          <a:p>
            <a:endParaRPr lang="en-US" baseline="0" dirty="0">
              <a:effectLst/>
            </a:endParaRPr>
          </a:p>
          <a:p>
            <a:endParaRPr lang="en-US" baseline="0" dirty="0">
              <a:effectLst/>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One of the main security issue of GCNs is their lack of robustness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it means attackers can control the results predicted by GCN models to present false or misleading information to users.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And it is vital to address these security issues to ensure the integrity and reliability of GCN models and the data they process.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baseline="0" dirty="0"/>
          </a:p>
        </p:txBody>
      </p:sp>
      <p:sp>
        <p:nvSpPr>
          <p:cNvPr id="4" name="Slide Number Placeholder 3"/>
          <p:cNvSpPr>
            <a:spLocks noGrp="1"/>
          </p:cNvSpPr>
          <p:nvPr>
            <p:ph type="sldNum" sz="quarter" idx="10"/>
          </p:nvPr>
        </p:nvSpPr>
        <p:spPr/>
        <p:txBody>
          <a:bodyPr/>
          <a:lstStyle/>
          <a:p>
            <a:fld id="{E37BBF7B-0149-49F4-B4EE-1A1132035FF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 real-world example of graph de-anonymization can be seen in the Netflix.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So here is a  Prize competition where the Netflix released an anonymized dataset of movie ratings made by its users to encourage researchers to improve the accuracy of its movie recommendation system.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37BBF7B-0149-49F4-B4EE-1A1132035FF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main idea here is how to use the network structure to protect the training process of the model.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baseline="0" dirty="0"/>
          </a:p>
        </p:txBody>
      </p:sp>
      <p:sp>
        <p:nvSpPr>
          <p:cNvPr id="4" name="Slide Number Placeholder 3"/>
          <p:cNvSpPr>
            <a:spLocks noGrp="1"/>
          </p:cNvSpPr>
          <p:nvPr>
            <p:ph type="sldNum" sz="quarter" idx="10"/>
          </p:nvPr>
        </p:nvSpPr>
        <p:spPr/>
        <p:txBody>
          <a:bodyPr/>
          <a:lstStyle/>
          <a:p>
            <a:fld id="{E37BBF7B-0149-49F4-B4EE-1A1132035FF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53D5E1-01A5-4A4A-8500-E8BE070C9819}" type="datetime1">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5351F-6A5D-421E-BE9A-C41300A41F7A}" type="datetime1">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B4A4E-F080-4FCD-BC6D-FA096487E3E6}" type="datetime1">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94BF06-4747-45D7-ADEC-8081826F75B1}" type="datetime1">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FA8D2A-97E5-41D8-9EC9-E1C22A9B7658}" type="datetime1">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305010-B192-476D-9E10-F37653F507BF}" type="datetime1">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DF853B-8438-4E51-95E5-565AA57F1EDA}" type="datetime1">
              <a:rPr lang="en-US" smtClean="0"/>
              <a:t>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C07764-8278-4716-9B9E-9346CC40011C}" type="datetime1">
              <a:rPr lang="en-US" smtClean="0"/>
              <a:t>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58FC9-A8DA-4B7E-8A46-FA821A276727}" type="datetime1">
              <a:rPr lang="en-US" smtClean="0"/>
              <a:t>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F8E400-19C2-442D-B621-0350DFE79E64}" type="datetime1">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FA5B3-AF33-485E-9603-10BB45EF5696}" type="datetime1">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F11A3-02BC-4A90-BF0A-D2EBC45440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95EEE-8EE8-416B-A600-C23B39E35302}" type="datetime1">
              <a:rPr lang="en-US" smtClean="0"/>
              <a:t>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F11A3-02BC-4A90-BF0A-D2EBC45440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9.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4.xml"/><Relationship Id="rId17" Type="http://schemas.openxmlformats.org/officeDocument/2006/relationships/image" Target="../media/image1.png"/><Relationship Id="rId2" Type="http://schemas.openxmlformats.org/officeDocument/2006/relationships/tags" Target="../tags/tag12.xml"/><Relationship Id="rId16" Type="http://schemas.openxmlformats.org/officeDocument/2006/relationships/image" Target="../media/image22.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1.xml"/><Relationship Id="rId5" Type="http://schemas.openxmlformats.org/officeDocument/2006/relationships/tags" Target="../tags/tag15.xml"/><Relationship Id="rId15" Type="http://schemas.openxmlformats.org/officeDocument/2006/relationships/image" Target="../media/image21.pn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4.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3.png"/><Relationship Id="rId2" Type="http://schemas.openxmlformats.org/officeDocument/2006/relationships/tags" Target="../tags/tag22.xml"/><Relationship Id="rId16" Type="http://schemas.openxmlformats.org/officeDocument/2006/relationships/image" Target="../media/image1.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notesSlide" Target="../notesSlides/notesSlide15.xml"/><Relationship Id="rId5" Type="http://schemas.openxmlformats.org/officeDocument/2006/relationships/tags" Target="../tags/tag25.xml"/><Relationship Id="rId15" Type="http://schemas.openxmlformats.org/officeDocument/2006/relationships/image" Target="../media/image26.png"/><Relationship Id="rId10" Type="http://schemas.openxmlformats.org/officeDocument/2006/relationships/slideLayout" Target="../slideLayouts/slideLayout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2.xml"/><Relationship Id="rId7" Type="http://schemas.openxmlformats.org/officeDocument/2006/relationships/image" Target="../media/image27.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1.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30.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29.png"/><Relationship Id="rId5" Type="http://schemas.openxmlformats.org/officeDocument/2006/relationships/tags" Target="../tags/tag38.xml"/><Relationship Id="rId10" Type="http://schemas.openxmlformats.org/officeDocument/2006/relationships/image" Target="../media/image28.png"/><Relationship Id="rId4" Type="http://schemas.openxmlformats.org/officeDocument/2006/relationships/tags" Target="../tags/tag37.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3.xml"/><Relationship Id="rId7" Type="http://schemas.openxmlformats.org/officeDocument/2006/relationships/image" Target="../media/image33.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tags" Target="../tags/tag46.xml"/><Relationship Id="rId7" Type="http://schemas.openxmlformats.org/officeDocument/2006/relationships/image" Target="../media/image1.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tags" Target="../tags/tag47.xml"/></Relationships>
</file>

<file path=ppt/slides/_rels/slide29.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notesSlide" Target="../notesSlides/notesSlide29.xml"/><Relationship Id="rId21" Type="http://schemas.openxmlformats.org/officeDocument/2006/relationships/tags" Target="../tags/tag68.xml"/><Relationship Id="rId34" Type="http://schemas.openxmlformats.org/officeDocument/2006/relationships/tags" Target="../tags/tag81.xml"/><Relationship Id="rId42" Type="http://schemas.openxmlformats.org/officeDocument/2006/relationships/image" Target="../media/image45.jpeg"/><Relationship Id="rId47" Type="http://schemas.openxmlformats.org/officeDocument/2006/relationships/tags" Target="../tags/tag800.xml"/><Relationship Id="rId50" Type="http://schemas.openxmlformats.org/officeDocument/2006/relationships/image" Target="../media/image49.png"/><Relationship Id="rId7" Type="http://schemas.openxmlformats.org/officeDocument/2006/relationships/tags" Target="../tags/tag54.xml"/><Relationship Id="rId2" Type="http://schemas.openxmlformats.org/officeDocument/2006/relationships/tags" Target="../tags/tag49.xml"/><Relationship Id="rId16" Type="http://schemas.openxmlformats.org/officeDocument/2006/relationships/tags" Target="../tags/tag63.xml"/><Relationship Id="rId29" Type="http://schemas.openxmlformats.org/officeDocument/2006/relationships/tags" Target="../tags/tag76.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40" Type="http://schemas.openxmlformats.org/officeDocument/2006/relationships/image" Target="../media/image1.png"/><Relationship Id="rId45" Type="http://schemas.openxmlformats.org/officeDocument/2006/relationships/tags" Target="../tags/tag770.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49" Type="http://schemas.openxmlformats.org/officeDocument/2006/relationships/tags" Target="../tags/tag840.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4" Type="http://schemas.openxmlformats.org/officeDocument/2006/relationships/image" Target="../media/image46.png"/><Relationship Id="rId52" Type="http://schemas.openxmlformats.org/officeDocument/2006/relationships/image" Target="../media/image50.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43" Type="http://schemas.openxmlformats.org/officeDocument/2006/relationships/tags" Target="../tags/tag750.xml"/><Relationship Id="rId48" Type="http://schemas.openxmlformats.org/officeDocument/2006/relationships/image" Target="../media/image48.png"/><Relationship Id="rId8" Type="http://schemas.openxmlformats.org/officeDocument/2006/relationships/tags" Target="../tags/tag55.xml"/><Relationship Id="rId51" Type="http://schemas.openxmlformats.org/officeDocument/2006/relationships/tags" Target="../tags/tag86.xml"/><Relationship Id="rId3" Type="http://schemas.openxmlformats.org/officeDocument/2006/relationships/tags" Target="../tags/tag50.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slideLayout" Target="../slideLayouts/slideLayout1.xml"/><Relationship Id="rId46" Type="http://schemas.openxmlformats.org/officeDocument/2006/relationships/image" Target="../media/image47.png"/><Relationship Id="rId20" Type="http://schemas.openxmlformats.org/officeDocument/2006/relationships/tags" Target="../tags/tag67.xml"/><Relationship Id="rId41" Type="http://schemas.openxmlformats.org/officeDocument/2006/relationships/image" Target="../media/image44.jpeg"/><Relationship Id="rId1" Type="http://schemas.openxmlformats.org/officeDocument/2006/relationships/tags" Target="../tags/tag48.xml"/><Relationship Id="rId6" Type="http://schemas.openxmlformats.org/officeDocument/2006/relationships/tags" Target="../tags/tag53.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7.jpe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6.png"/><Relationship Id="rId17" Type="http://schemas.openxmlformats.org/officeDocument/2006/relationships/image" Target="../media/image11.jpeg"/><Relationship Id="rId2" Type="http://schemas.openxmlformats.org/officeDocument/2006/relationships/tags" Target="../tags/tag4.xml"/><Relationship Id="rId16" Type="http://schemas.openxmlformats.org/officeDocument/2006/relationships/image" Target="../media/image10.jpe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1.png"/><Relationship Id="rId5" Type="http://schemas.openxmlformats.org/officeDocument/2006/relationships/tags" Target="../tags/tag7.xml"/><Relationship Id="rId15" Type="http://schemas.openxmlformats.org/officeDocument/2006/relationships/image" Target="../media/image9.jpeg"/><Relationship Id="rId10" Type="http://schemas.openxmlformats.org/officeDocument/2006/relationships/notesSlide" Target="../notesSlides/notesSlide3.xml"/><Relationship Id="rId4" Type="http://schemas.openxmlformats.org/officeDocument/2006/relationships/tags" Target="../tags/tag6.xml"/><Relationship Id="rId9" Type="http://schemas.openxmlformats.org/officeDocument/2006/relationships/slideLayout" Target="../slideLayouts/slideLayout1.xml"/><Relationship Id="rId14" Type="http://schemas.openxmlformats.org/officeDocument/2006/relationships/image" Target="../media/image8.jpeg"/></Relationships>
</file>

<file path=ppt/slides/_rels/slide30.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tags" Target="../tags/tag88.xml"/><Relationship Id="rId7" Type="http://schemas.openxmlformats.org/officeDocument/2006/relationships/image" Target="../media/image1.png"/><Relationship Id="rId2" Type="http://schemas.openxmlformats.org/officeDocument/2006/relationships/tags" Target="../tags/tag87.xml"/><Relationship Id="rId1" Type="http://schemas.openxmlformats.org/officeDocument/2006/relationships/tags" Target="../tags/tag85.xml"/><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tags" Target="../tags/tag89.xml"/></Relationships>
</file>

<file path=ppt/slides/_rels/slide31.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tags" Target="../tags/tag107.xml"/><Relationship Id="rId26" Type="http://schemas.openxmlformats.org/officeDocument/2006/relationships/notesSlide" Target="../notesSlides/notesSlide31.xml"/><Relationship Id="rId3" Type="http://schemas.openxmlformats.org/officeDocument/2006/relationships/tags" Target="../tags/tag92.xml"/><Relationship Id="rId21" Type="http://schemas.openxmlformats.org/officeDocument/2006/relationships/tags" Target="../tags/tag110.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5" Type="http://schemas.openxmlformats.org/officeDocument/2006/relationships/slideLayout" Target="../slideLayouts/slideLayout1.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tags" Target="../tags/tag109.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24" Type="http://schemas.openxmlformats.org/officeDocument/2006/relationships/tags" Target="../tags/tag113.xml"/><Relationship Id="rId5" Type="http://schemas.openxmlformats.org/officeDocument/2006/relationships/tags" Target="../tags/tag94.xml"/><Relationship Id="rId15" Type="http://schemas.openxmlformats.org/officeDocument/2006/relationships/tags" Target="../tags/tag104.xml"/><Relationship Id="rId23" Type="http://schemas.openxmlformats.org/officeDocument/2006/relationships/tags" Target="../tags/tag112.xml"/><Relationship Id="rId28" Type="http://schemas.openxmlformats.org/officeDocument/2006/relationships/image" Target="../media/image47.jpeg"/><Relationship Id="rId10" Type="http://schemas.openxmlformats.org/officeDocument/2006/relationships/tags" Target="../tags/tag99.xml"/><Relationship Id="rId19" Type="http://schemas.openxmlformats.org/officeDocument/2006/relationships/tags" Target="../tags/tag108.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tags" Target="../tags/tag111.xml"/><Relationship Id="rId27" Type="http://schemas.openxmlformats.org/officeDocument/2006/relationships/image" Target="../media/image1.png"/></Relationships>
</file>

<file path=ppt/slides/_rels/slide32.xml.rels><?xml version="1.0" encoding="UTF-8" standalone="yes"?>
<Relationships xmlns="http://schemas.openxmlformats.org/package/2006/relationships"><Relationship Id="rId13" Type="http://schemas.openxmlformats.org/officeDocument/2006/relationships/tags" Target="../tags/tag126.xml"/><Relationship Id="rId18" Type="http://schemas.openxmlformats.org/officeDocument/2006/relationships/slideLayout" Target="../slideLayouts/slideLayout1.xml"/><Relationship Id="rId26" Type="http://schemas.openxmlformats.org/officeDocument/2006/relationships/image" Target="../media/image55.png"/><Relationship Id="rId39" Type="http://schemas.openxmlformats.org/officeDocument/2006/relationships/tags" Target="../tags/tag140.xml"/><Relationship Id="rId21" Type="http://schemas.openxmlformats.org/officeDocument/2006/relationships/tags" Target="../tags/tag1160.xml"/><Relationship Id="rId34" Type="http://schemas.openxmlformats.org/officeDocument/2006/relationships/image" Target="../media/image59.png"/><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200.xml"/><Relationship Id="rId33" Type="http://schemas.openxmlformats.org/officeDocument/2006/relationships/tags" Target="../tags/tag134.xml"/><Relationship Id="rId38" Type="http://schemas.openxmlformats.org/officeDocument/2006/relationships/image" Target="../media/image61.png"/><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image" Target="../media/image1.png"/><Relationship Id="rId29" Type="http://schemas.openxmlformats.org/officeDocument/2006/relationships/tags" Target="../tags/tag1300.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image" Target="../media/image54.png"/><Relationship Id="rId32" Type="http://schemas.openxmlformats.org/officeDocument/2006/relationships/image" Target="../media/image58.png"/><Relationship Id="rId37" Type="http://schemas.openxmlformats.org/officeDocument/2006/relationships/tags" Target="../tags/tag138.xml"/><Relationship Id="rId40" Type="http://schemas.openxmlformats.org/officeDocument/2006/relationships/image" Target="../media/image62.png"/><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180.xml"/><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tags" Target="../tags/tag123.xml"/><Relationship Id="rId19" Type="http://schemas.openxmlformats.org/officeDocument/2006/relationships/notesSlide" Target="../notesSlides/notesSlide32.xml"/><Relationship Id="rId31"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image" Target="../media/image53.png"/><Relationship Id="rId27" Type="http://schemas.openxmlformats.org/officeDocument/2006/relationships/tags" Target="../tags/tag1220.xml"/><Relationship Id="rId30" Type="http://schemas.openxmlformats.org/officeDocument/2006/relationships/image" Target="../media/image57.png"/><Relationship Id="rId35" Type="http://schemas.openxmlformats.org/officeDocument/2006/relationships/tags" Target="../tags/tag136.xml"/><Relationship Id="rId8" Type="http://schemas.openxmlformats.org/officeDocument/2006/relationships/tags" Target="../tags/tag121.xml"/><Relationship Id="rId3" Type="http://schemas.openxmlformats.org/officeDocument/2006/relationships/tags" Target="../tags/tag116.xml"/></Relationships>
</file>

<file path=ppt/slides/_rels/slide3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5.xml"/><Relationship Id="rId7" Type="http://schemas.openxmlformats.org/officeDocument/2006/relationships/notesSlide" Target="../notesSlides/notesSlide33.xml"/><Relationship Id="rId2" Type="http://schemas.openxmlformats.org/officeDocument/2006/relationships/tags" Target="../tags/tag133.xml"/><Relationship Id="rId1" Type="http://schemas.openxmlformats.org/officeDocument/2006/relationships/tags" Target="../tags/tag131.xml"/><Relationship Id="rId6" Type="http://schemas.openxmlformats.org/officeDocument/2006/relationships/slideLayout" Target="../slideLayouts/slideLayout1.xml"/><Relationship Id="rId5" Type="http://schemas.openxmlformats.org/officeDocument/2006/relationships/tags" Target="../tags/tag139.xml"/><Relationship Id="rId10" Type="http://schemas.openxmlformats.org/officeDocument/2006/relationships/image" Target="../media/image49.jpeg"/><Relationship Id="rId4" Type="http://schemas.openxmlformats.org/officeDocument/2006/relationships/tags" Target="../tags/tag137.xml"/><Relationship Id="rId9" Type="http://schemas.openxmlformats.org/officeDocument/2006/relationships/image" Target="../media/image48.jpeg"/></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3.xml"/><Relationship Id="rId7" Type="http://schemas.openxmlformats.org/officeDocument/2006/relationships/notesSlide" Target="../notesSlides/notesSlide34.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1.xml"/><Relationship Id="rId5" Type="http://schemas.openxmlformats.org/officeDocument/2006/relationships/tags" Target="../tags/tag145.xml"/><Relationship Id="rId10" Type="http://schemas.openxmlformats.org/officeDocument/2006/relationships/image" Target="../media/image52.png"/><Relationship Id="rId4" Type="http://schemas.openxmlformats.org/officeDocument/2006/relationships/tags" Target="../tags/tag144.xml"/><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148.xml"/><Relationship Id="rId7" Type="http://schemas.openxmlformats.org/officeDocument/2006/relationships/image" Target="../media/image1.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tags" Target="../tags/tag149.xml"/><Relationship Id="rId9"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tags" Target="../tags/tag152.xml"/><Relationship Id="rId7" Type="http://schemas.openxmlformats.org/officeDocument/2006/relationships/image" Target="../media/image65.pn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png"/><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10" Type="http://schemas.openxmlformats.org/officeDocument/2006/relationships/image" Target="../media/image1.png"/><Relationship Id="rId4" Type="http://schemas.openxmlformats.org/officeDocument/2006/relationships/tags" Target="../tags/tag156.xml"/><Relationship Id="rId9"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771" y="359091"/>
            <a:ext cx="9144000" cy="2147309"/>
          </a:xfrm>
        </p:spPr>
        <p:txBody>
          <a:bodyPr>
            <a:normAutofit/>
          </a:bodyPr>
          <a:lstStyle/>
          <a:p>
            <a:r>
              <a:rPr lang="en-US" altLang="zh-CN" dirty="0">
                <a:latin typeface="Times New Roman" panose="02020603050405020304" pitchFamily="18" charset="0"/>
                <a:cs typeface="Times New Roman" panose="02020603050405020304" pitchFamily="18" charset="0"/>
              </a:rPr>
              <a:t>Dissertation </a:t>
            </a:r>
            <a:r>
              <a:rPr lang="en-US" dirty="0">
                <a:latin typeface="Times New Roman" panose="02020603050405020304" pitchFamily="18" charset="0"/>
                <a:cs typeface="Times New Roman" panose="02020603050405020304" pitchFamily="18" charset="0"/>
              </a:rPr>
              <a:t>Proposal</a:t>
            </a:r>
            <a:br>
              <a:rPr lang="en-US"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a:t>
            </a:r>
            <a:r>
              <a:rPr lang="en-US" altLang="zh-CN" sz="3100" dirty="0">
                <a:latin typeface="Times New Roman" panose="02020603050405020304" pitchFamily="18" charset="0"/>
                <a:cs typeface="Times New Roman" panose="02020603050405020304" pitchFamily="18" charset="0"/>
              </a:rPr>
              <a:t>Context-aware services</a:t>
            </a:r>
            <a:r>
              <a:rPr lang="zh-CN" altLang="en-US" sz="3100">
                <a:latin typeface="Times New Roman" panose="02020603050405020304" pitchFamily="18" charset="0"/>
                <a:cs typeface="Times New Roman" panose="02020603050405020304" pitchFamily="18" charset="0"/>
              </a:rPr>
              <a:t>？</a:t>
            </a:r>
            <a:endParaRPr lang="en-US" altLang="zh-CN" sz="31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2743201"/>
          </a:xfrm>
        </p:spPr>
        <p:txBody>
          <a:bodyPr>
            <a:normAutofit/>
          </a:bodyPr>
          <a:lstStyle/>
          <a:p>
            <a:r>
              <a:rPr lang="en-US" altLang="zh-CN" dirty="0">
                <a:latin typeface="Times New Roman" panose="02020603050405020304" pitchFamily="18" charset="0"/>
                <a:cs typeface="Times New Roman" panose="02020603050405020304" pitchFamily="18" charset="0"/>
              </a:rPr>
              <a:t>Student</a:t>
            </a:r>
            <a:r>
              <a:rPr lang="en-US" dirty="0">
                <a:latin typeface="Times New Roman" panose="02020603050405020304" pitchFamily="18" charset="0"/>
                <a:cs typeface="Times New Roman" panose="02020603050405020304" pitchFamily="18" charset="0"/>
              </a:rPr>
              <a:t>: Guangxi Lu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Committee:</a:t>
            </a:r>
          </a:p>
          <a:p>
            <a:r>
              <a:rPr lang="en-US"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65"/>
    </mc:Choice>
    <mc:Fallback>
      <p:transition spd="slow" advTm="15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512620" y="523503"/>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sym typeface="+mn-ea"/>
              </a:rPr>
              <a:t>Challenge</a:t>
            </a:r>
            <a:endParaRPr lang="en-US" sz="4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67319" y="2241205"/>
            <a:ext cx="10995863" cy="2676525"/>
          </a:xfrm>
          <a:prstGeom prst="rect">
            <a:avLst/>
          </a:prstGeom>
          <a:noFill/>
        </p:spPr>
        <p:txBody>
          <a:bodyPr wrap="square" rtlCol="0">
            <a:spAutoFit/>
          </a:bodyPr>
          <a:lstStyle/>
          <a:p>
            <a:pPr indent="0">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Robustness</a:t>
            </a:r>
            <a:r>
              <a:rPr lang="zh-CN" alt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GCN is a messaging-passing framework. Therefore, a perturbation of one node affects his neighboring nodes, thus affecting all nodes in the graph during the messaging-passing process.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Fidelity</a:t>
            </a:r>
            <a:r>
              <a:rPr lang="zh-CN" alt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It is difficult to minimize the impact of perturbations under adversarial attacks while ensuring the classification accuracy </a:t>
            </a:r>
          </a:p>
        </p:txBody>
      </p:sp>
      <p:sp>
        <p:nvSpPr>
          <p:cNvPr id="3" name="Slide Number Placeholder 2"/>
          <p:cNvSpPr>
            <a:spLocks noGrp="1"/>
          </p:cNvSpPr>
          <p:nvPr>
            <p:ph type="sldNum" sz="quarter" idx="12"/>
          </p:nvPr>
        </p:nvSpPr>
        <p:spPr/>
        <p:txBody>
          <a:bodyPr/>
          <a:lstStyle/>
          <a:p>
            <a:fld id="{996F11A3-02BC-4A90-BF0A-D2EBC45440AC}" type="slidenum">
              <a:rPr lang="en-US" smtClean="0"/>
              <a:t>10</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26"/>
    </mc:Choice>
    <mc:Fallback>
      <p:transition spd="slow" advTm="2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512620" y="523503"/>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rPr>
              <a:t>Contribution</a:t>
            </a:r>
            <a:endParaRPr lang="en-US" sz="4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48269" y="1924340"/>
            <a:ext cx="10995863" cy="37846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first to propose the idea of pairwise structure to design GCN models for the defense against graph adversarial attack.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Graph features are shared between the Gaussian GCN and the Anti-perturbed GCN to estimate classification loss and differential loss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results of real-data experiments validates the advantages of our PGGCN framework in model robustness and classification accuracy.</a:t>
            </a:r>
          </a:p>
        </p:txBody>
      </p:sp>
      <p:sp>
        <p:nvSpPr>
          <p:cNvPr id="3" name="Slide Number Placeholder 2"/>
          <p:cNvSpPr>
            <a:spLocks noGrp="1"/>
          </p:cNvSpPr>
          <p:nvPr>
            <p:ph type="sldNum" sz="quarter" idx="12"/>
          </p:nvPr>
        </p:nvSpPr>
        <p:spPr/>
        <p:txBody>
          <a:bodyPr/>
          <a:lstStyle/>
          <a:p>
            <a:fld id="{996F11A3-02BC-4A90-BF0A-D2EBC45440AC}" type="slidenum">
              <a:rPr lang="en-US" smtClean="0"/>
              <a:t>11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68"/>
    </mc:Choice>
    <mc:Fallback>
      <p:transition spd="slow" advTm="1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3" name="Slide Number Placeholder 2"/>
          <p:cNvSpPr>
            <a:spLocks noGrp="1"/>
          </p:cNvSpPr>
          <p:nvPr>
            <p:ph type="sldNum" sz="quarter" idx="12"/>
          </p:nvPr>
        </p:nvSpPr>
        <p:spPr/>
        <p:txBody>
          <a:bodyPr/>
          <a:lstStyle/>
          <a:p>
            <a:fld id="{996F11A3-02BC-4A90-BF0A-D2EBC45440AC}" type="slidenum">
              <a:rPr lang="en-US" smtClean="0"/>
              <a:t>12</a:t>
            </a:fld>
            <a:endParaRPr lang="en-US"/>
          </a:p>
        </p:txBody>
      </p:sp>
      <p:pic>
        <p:nvPicPr>
          <p:cNvPr id="10" name="图片 9"/>
          <p:cNvPicPr>
            <a:picLocks noChangeAspect="1"/>
          </p:cNvPicPr>
          <p:nvPr/>
        </p:nvPicPr>
        <p:blipFill>
          <a:blip r:embed="rId4"/>
          <a:stretch>
            <a:fillRect/>
          </a:stretch>
        </p:blipFill>
        <p:spPr>
          <a:xfrm>
            <a:off x="40640" y="1215390"/>
            <a:ext cx="4420870" cy="4597400"/>
          </a:xfrm>
          <a:prstGeom prst="rect">
            <a:avLst/>
          </a:prstGeom>
        </p:spPr>
      </p:pic>
      <p:sp>
        <p:nvSpPr>
          <p:cNvPr id="11" name="文本框 10"/>
          <p:cNvSpPr txBox="1"/>
          <p:nvPr/>
        </p:nvSpPr>
        <p:spPr>
          <a:xfrm>
            <a:off x="4695190" y="1621790"/>
            <a:ext cx="7071995" cy="378460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GCN lacks robustness and is vulnerable to </a:t>
            </a:r>
            <a:r>
              <a:rPr lang="en-US" altLang="zh-CN" sz="2400">
                <a:latin typeface="Times New Roman" panose="02020603050405020304" pitchFamily="18" charset="0"/>
                <a:cs typeface="Times New Roman" panose="02020603050405020304" pitchFamily="18" charset="0"/>
              </a:rPr>
              <a:t>graph </a:t>
            </a:r>
            <a:r>
              <a:rPr lang="zh-CN" altLang="en-US" sz="2400">
                <a:latin typeface="Times New Roman" panose="02020603050405020304" pitchFamily="18" charset="0"/>
                <a:cs typeface="Times New Roman" panose="02020603050405020304" pitchFamily="18" charset="0"/>
              </a:rPr>
              <a:t>adversarial attacks.</a:t>
            </a: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sym typeface="+mn-ea"/>
              </a:rPr>
              <a:t>Graph a</a:t>
            </a:r>
            <a:r>
              <a:rPr lang="zh-CN" altLang="en-US" sz="2400">
                <a:latin typeface="Times New Roman" panose="02020603050405020304" pitchFamily="18" charset="0"/>
                <a:cs typeface="Times New Roman" panose="02020603050405020304" pitchFamily="18" charset="0"/>
              </a:rPr>
              <a:t>dversarial attacks mislead GCN results by making imperceptible modifications to graph data</a:t>
            </a:r>
            <a:r>
              <a:rPr lang="en-US" altLang="zh-CN" sz="24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zh-C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The idea of </a:t>
            </a:r>
            <a:r>
              <a:rPr lang="en-US" altLang="zh-CN" sz="2400">
                <a:latin typeface="Times New Roman" panose="02020603050405020304" pitchFamily="18" charset="0"/>
                <a:cs typeface="Times New Roman" panose="02020603050405020304" pitchFamily="18" charset="0"/>
                <a:sym typeface="+mn-ea"/>
              </a:rPr>
              <a:t>Graph a</a:t>
            </a:r>
            <a:r>
              <a:rPr lang="zh-CN" altLang="en-US" sz="2400">
                <a:latin typeface="Times New Roman" panose="02020603050405020304" pitchFamily="18" charset="0"/>
                <a:cs typeface="Times New Roman" panose="02020603050405020304" pitchFamily="18" charset="0"/>
                <a:sym typeface="+mn-ea"/>
              </a:rPr>
              <a:t>dversarial attack</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rPr>
              <a:t>is to maximize the GCN classification loss.</a:t>
            </a:r>
          </a:p>
        </p:txBody>
      </p:sp>
      <p:pic>
        <p:nvPicPr>
          <p:cNvPr id="12" name="图片 11"/>
          <p:cNvPicPr>
            <a:picLocks noChangeAspect="1"/>
          </p:cNvPicPr>
          <p:nvPr/>
        </p:nvPicPr>
        <p:blipFill>
          <a:blip r:embed="rId5"/>
          <a:stretch>
            <a:fillRect/>
          </a:stretch>
        </p:blipFill>
        <p:spPr>
          <a:xfrm>
            <a:off x="3645535" y="5981700"/>
            <a:ext cx="5124450" cy="876300"/>
          </a:xfrm>
          <a:prstGeom prst="rect">
            <a:avLst/>
          </a:prstGeom>
        </p:spPr>
      </p:pic>
      <p:sp>
        <p:nvSpPr>
          <p:cNvPr id="13" name="文本框 12"/>
          <p:cNvSpPr txBox="1"/>
          <p:nvPr/>
        </p:nvSpPr>
        <p:spPr>
          <a:xfrm>
            <a:off x="2176145" y="6189980"/>
            <a:ext cx="1320800"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sym typeface="+mn-ea"/>
              </a:rPr>
              <a:t>Nettack:</a:t>
            </a:r>
          </a:p>
        </p:txBody>
      </p:sp>
      <p:sp>
        <p:nvSpPr>
          <p:cNvPr id="14" name="文本框 13"/>
          <p:cNvSpPr txBox="1"/>
          <p:nvPr/>
        </p:nvSpPr>
        <p:spPr>
          <a:xfrm>
            <a:off x="248920" y="339725"/>
            <a:ext cx="6096000" cy="706755"/>
          </a:xfrm>
          <a:prstGeom prst="rect">
            <a:avLst/>
          </a:prstGeom>
          <a:noFill/>
        </p:spPr>
        <p:txBody>
          <a:bodyPr wrap="square" rtlCol="0" anchor="t">
            <a:spAutoFit/>
          </a:bodyPr>
          <a:lstStyle/>
          <a:p>
            <a:pPr algn="l"/>
            <a:r>
              <a:rPr lang="en-US" altLang="zh-CN" sz="4000" dirty="0">
                <a:latin typeface="Times New Roman" panose="02020603050405020304" pitchFamily="18" charset="0"/>
                <a:cs typeface="Times New Roman" panose="02020603050405020304" pitchFamily="18" charset="0"/>
                <a:sym typeface="+mn-ea"/>
              </a:rPr>
              <a:t>Attack Model</a:t>
            </a:r>
          </a:p>
        </p:txBody>
      </p:sp>
      <p:sp>
        <p:nvSpPr>
          <p:cNvPr id="2" name="文本框 1"/>
          <p:cNvSpPr txBox="1"/>
          <p:nvPr/>
        </p:nvSpPr>
        <p:spPr>
          <a:xfrm>
            <a:off x="8918575" y="6189980"/>
            <a:ext cx="448310"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sym typeface="+mn-ea"/>
              </a:rPr>
              <a:t>(1)</a:t>
            </a:r>
          </a:p>
        </p:txBody>
      </p:sp>
    </p:spTree>
  </p:cSld>
  <p:clrMapOvr>
    <a:masterClrMapping/>
  </p:clrMapOvr>
  <mc:AlternateContent xmlns:mc="http://schemas.openxmlformats.org/markup-compatibility/2006">
    <mc:Choice xmlns:p14="http://schemas.microsoft.com/office/powerpoint/2010/main" Requires="p14">
      <p:transition spd="slow" p14:dur="2000" advTm="133"/>
    </mc:Choice>
    <mc:Fallback>
      <p:transition spd="slow" advTm="1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3" name="Slide Number Placeholder 2"/>
          <p:cNvSpPr>
            <a:spLocks noGrp="1"/>
          </p:cNvSpPr>
          <p:nvPr>
            <p:ph type="sldNum" sz="quarter" idx="12"/>
          </p:nvPr>
        </p:nvSpPr>
        <p:spPr/>
        <p:txBody>
          <a:bodyPr/>
          <a:lstStyle/>
          <a:p>
            <a:fld id="{996F11A3-02BC-4A90-BF0A-D2EBC45440AC}" type="slidenum">
              <a:rPr lang="en-US" smtClean="0"/>
              <a:t>13</a:t>
            </a:fld>
            <a:endParaRPr lang="en-US"/>
          </a:p>
        </p:txBody>
      </p:sp>
      <p:pic>
        <p:nvPicPr>
          <p:cNvPr id="2" name="图片 1"/>
          <p:cNvPicPr>
            <a:picLocks noChangeAspect="1"/>
          </p:cNvPicPr>
          <p:nvPr/>
        </p:nvPicPr>
        <p:blipFill>
          <a:blip r:embed="rId4"/>
          <a:stretch>
            <a:fillRect/>
          </a:stretch>
        </p:blipFill>
        <p:spPr>
          <a:xfrm>
            <a:off x="6034405" y="2049780"/>
            <a:ext cx="6090920" cy="4226560"/>
          </a:xfrm>
          <a:prstGeom prst="rect">
            <a:avLst/>
          </a:prstGeom>
        </p:spPr>
      </p:pic>
      <p:sp>
        <p:nvSpPr>
          <p:cNvPr id="4" name="文本框 3"/>
          <p:cNvSpPr txBox="1"/>
          <p:nvPr/>
        </p:nvSpPr>
        <p:spPr>
          <a:xfrm>
            <a:off x="0" y="2122170"/>
            <a:ext cx="6203950" cy="415417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PGGCN is a pairwise structure consisting</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of a Gaussian GCN and a Perturbed GCN.</a:t>
            </a: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Gaussian GCN improves model robustness by using Gaussian distributions instead of node features.</a:t>
            </a: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sym typeface="+mn-ea"/>
              </a:rPr>
              <a:t>Perturbed GCN ensuring model accuracy</a:t>
            </a:r>
            <a:r>
              <a:rPr lang="zh-CN" altLang="en-US" sz="2400">
                <a:latin typeface="Times New Roman" panose="02020603050405020304" pitchFamily="18" charset="0"/>
                <a:cs typeface="Times New Roman" panose="02020603050405020304" pitchFamily="18" charset="0"/>
              </a:rPr>
              <a:t> by minimizing </a:t>
            </a:r>
            <a:r>
              <a:rPr lang="zh-CN" altLang="en-US" sz="2400">
                <a:latin typeface="Times New Roman" panose="02020603050405020304" pitchFamily="18" charset="0"/>
                <a:cs typeface="Times New Roman" panose="02020603050405020304" pitchFamily="18" charset="0"/>
                <a:sym typeface="+mn-ea"/>
              </a:rPr>
              <a:t>features</a:t>
            </a:r>
            <a:r>
              <a:rPr lang="en-US" altLang="zh-CN" sz="2400">
                <a:latin typeface="Times New Roman" panose="02020603050405020304" pitchFamily="18" charset="0"/>
                <a:cs typeface="Times New Roman" panose="02020603050405020304" pitchFamily="18" charset="0"/>
                <a:sym typeface="+mn-ea"/>
              </a:rPr>
              <a:t>.</a:t>
            </a:r>
          </a:p>
        </p:txBody>
      </p:sp>
      <p:sp>
        <p:nvSpPr>
          <p:cNvPr id="8" name="文本框 7"/>
          <p:cNvSpPr txBox="1"/>
          <p:nvPr/>
        </p:nvSpPr>
        <p:spPr>
          <a:xfrm>
            <a:off x="211455" y="1044575"/>
            <a:ext cx="5190490" cy="829945"/>
          </a:xfrm>
          <a:prstGeom prst="rect">
            <a:avLst/>
          </a:prstGeom>
          <a:noFill/>
        </p:spPr>
        <p:txBody>
          <a:bodyPr wrap="square" rtlCol="0" anchor="t">
            <a:spAutoFit/>
          </a:bodyPr>
          <a:lstStyle/>
          <a:p>
            <a:r>
              <a:rPr lang="zh-CN" altLang="en-US" sz="2400">
                <a:solidFill>
                  <a:srgbClr val="FF0000"/>
                </a:solidFill>
                <a:latin typeface="Times New Roman" panose="02020603050405020304" pitchFamily="18" charset="0"/>
                <a:cs typeface="Times New Roman" panose="02020603050405020304" pitchFamily="18" charset="0"/>
              </a:rPr>
              <a:t>Improving model robustness while ensuring model accuracy</a:t>
            </a:r>
            <a:r>
              <a:rPr lang="en-US" altLang="zh-CN" sz="2400">
                <a:solidFill>
                  <a:srgbClr val="FF0000"/>
                </a:solidFill>
                <a:latin typeface="Times New Roman" panose="02020603050405020304" pitchFamily="18" charset="0"/>
                <a:cs typeface="Times New Roman" panose="02020603050405020304" pitchFamily="18" charset="0"/>
              </a:rPr>
              <a:t>.</a:t>
            </a:r>
          </a:p>
        </p:txBody>
      </p:sp>
      <p:sp>
        <p:nvSpPr>
          <p:cNvPr id="9" name="文本框 8"/>
          <p:cNvSpPr txBox="1"/>
          <p:nvPr/>
        </p:nvSpPr>
        <p:spPr>
          <a:xfrm>
            <a:off x="211455" y="184785"/>
            <a:ext cx="6096000" cy="706755"/>
          </a:xfrm>
          <a:prstGeom prst="rect">
            <a:avLst/>
          </a:prstGeom>
          <a:noFill/>
        </p:spPr>
        <p:txBody>
          <a:bodyPr wrap="square" rtlCol="0" anchor="t">
            <a:spAutoFit/>
          </a:bodyPr>
          <a:lstStyle/>
          <a:p>
            <a:pPr algn="l"/>
            <a:r>
              <a:rPr lang="en-US" altLang="zh-CN" sz="4000" dirty="0">
                <a:latin typeface="Times New Roman" panose="02020603050405020304" pitchFamily="18" charset="0"/>
                <a:cs typeface="Times New Roman" panose="02020603050405020304" pitchFamily="18" charset="0"/>
                <a:sym typeface="+mn-ea"/>
              </a:rPr>
              <a:t>Defense Model</a:t>
            </a:r>
          </a:p>
        </p:txBody>
      </p:sp>
    </p:spTree>
  </p:cSld>
  <p:clrMapOvr>
    <a:masterClrMapping/>
  </p:clrMapOvr>
  <mc:AlternateContent xmlns:mc="http://schemas.openxmlformats.org/markup-compatibility/2006">
    <mc:Choice xmlns:p14="http://schemas.microsoft.com/office/powerpoint/2010/main" Requires="p14">
      <p:transition spd="slow" p14:dur="2000" advTm="140"/>
    </mc:Choice>
    <mc:Fallback>
      <p:transition spd="slow" advTm="1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6F11A3-02BC-4A90-BF0A-D2EBC45440AC}" type="slidenum">
              <a:rPr lang="en-US" smtClean="0"/>
              <a:t>14</a:t>
            </a:fld>
            <a:endParaRPr lang="en-US"/>
          </a:p>
        </p:txBody>
      </p:sp>
      <p:sp>
        <p:nvSpPr>
          <p:cNvPr id="5" name="文本框 4"/>
          <p:cNvSpPr txBox="1"/>
          <p:nvPr>
            <p:custDataLst>
              <p:tags r:id="rId1"/>
            </p:custDataLst>
          </p:nvPr>
        </p:nvSpPr>
        <p:spPr>
          <a:xfrm>
            <a:off x="407670" y="222885"/>
            <a:ext cx="2478405" cy="460375"/>
          </a:xfrm>
          <a:prstGeom prst="rect">
            <a:avLst/>
          </a:prstGeom>
          <a:noFill/>
        </p:spPr>
        <p:txBody>
          <a:bodyPr wrap="square" rtlCol="0">
            <a:spAutoFit/>
          </a:bodyPr>
          <a:lstStyle/>
          <a:p>
            <a:pPr algn="ctr"/>
            <a:endParaRPr lang="en-US" sz="2400" b="1" dirty="0">
              <a:latin typeface="Times New Roman" panose="02020603050405020304" pitchFamily="18" charset="0"/>
              <a:cs typeface="Times New Roman" panose="02020603050405020304" pitchFamily="18" charset="0"/>
              <a:sym typeface="+mn-ea"/>
            </a:endParaRPr>
          </a:p>
        </p:txBody>
      </p:sp>
      <p:pic>
        <p:nvPicPr>
          <p:cNvPr id="7" name="图片 6" descr="图片1"/>
          <p:cNvPicPr>
            <a:picLocks noChangeAspect="1"/>
          </p:cNvPicPr>
          <p:nvPr>
            <p:custDataLst>
              <p:tags r:id="rId2"/>
            </p:custDataLst>
          </p:nvPr>
        </p:nvPicPr>
        <p:blipFill>
          <a:blip r:embed="rId13"/>
          <a:stretch>
            <a:fillRect/>
          </a:stretch>
        </p:blipFill>
        <p:spPr>
          <a:xfrm>
            <a:off x="47625" y="1484630"/>
            <a:ext cx="8280400" cy="3608070"/>
          </a:xfrm>
          <a:prstGeom prst="rect">
            <a:avLst/>
          </a:prstGeom>
        </p:spPr>
      </p:pic>
      <p:pic>
        <p:nvPicPr>
          <p:cNvPr id="10" name="图片 9"/>
          <p:cNvPicPr>
            <a:picLocks noChangeAspect="1"/>
          </p:cNvPicPr>
          <p:nvPr>
            <p:custDataLst>
              <p:tags r:id="rId3"/>
            </p:custDataLst>
          </p:nvPr>
        </p:nvPicPr>
        <p:blipFill>
          <a:blip r:embed="rId14"/>
          <a:stretch>
            <a:fillRect/>
          </a:stretch>
        </p:blipFill>
        <p:spPr>
          <a:xfrm>
            <a:off x="9800590" y="1830705"/>
            <a:ext cx="1771650" cy="1247775"/>
          </a:xfrm>
          <a:prstGeom prst="rect">
            <a:avLst/>
          </a:prstGeom>
        </p:spPr>
      </p:pic>
      <p:pic>
        <p:nvPicPr>
          <p:cNvPr id="11" name="图片 10"/>
          <p:cNvPicPr>
            <a:picLocks noChangeAspect="1"/>
          </p:cNvPicPr>
          <p:nvPr>
            <p:custDataLst>
              <p:tags r:id="rId4"/>
            </p:custDataLst>
          </p:nvPr>
        </p:nvPicPr>
        <p:blipFill>
          <a:blip r:embed="rId15"/>
          <a:stretch>
            <a:fillRect/>
          </a:stretch>
        </p:blipFill>
        <p:spPr>
          <a:xfrm>
            <a:off x="8907780" y="3348990"/>
            <a:ext cx="3143250" cy="1285875"/>
          </a:xfrm>
          <a:prstGeom prst="rect">
            <a:avLst/>
          </a:prstGeom>
        </p:spPr>
      </p:pic>
      <p:sp>
        <p:nvSpPr>
          <p:cNvPr id="12" name="文本框 11"/>
          <p:cNvSpPr txBox="1"/>
          <p:nvPr>
            <p:custDataLst>
              <p:tags r:id="rId5"/>
            </p:custDataLst>
          </p:nvPr>
        </p:nvSpPr>
        <p:spPr>
          <a:xfrm>
            <a:off x="8907780" y="2172335"/>
            <a:ext cx="836295"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sym typeface="+mn-ea"/>
              </a:rPr>
              <a:t>FCN</a:t>
            </a:r>
            <a:r>
              <a:rPr lang="zh-CN" altLang="en-US" sz="2000">
                <a:latin typeface="Times New Roman" panose="02020603050405020304" pitchFamily="18" charset="0"/>
                <a:cs typeface="Times New Roman" panose="02020603050405020304" pitchFamily="18" charset="0"/>
                <a:sym typeface="+mn-ea"/>
              </a:rPr>
              <a:t>：</a:t>
            </a:r>
          </a:p>
        </p:txBody>
      </p:sp>
      <p:sp>
        <p:nvSpPr>
          <p:cNvPr id="13" name="文本框 12"/>
          <p:cNvSpPr txBox="1"/>
          <p:nvPr>
            <p:custDataLst>
              <p:tags r:id="rId6"/>
            </p:custDataLst>
          </p:nvPr>
        </p:nvSpPr>
        <p:spPr>
          <a:xfrm>
            <a:off x="7820660" y="3529330"/>
            <a:ext cx="1115060" cy="706755"/>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sym typeface="+mn-ea"/>
              </a:rPr>
              <a:t>GaussianGCN</a:t>
            </a:r>
            <a:r>
              <a:rPr lang="zh-CN" altLang="en-US" sz="2000">
                <a:latin typeface="Times New Roman" panose="02020603050405020304" pitchFamily="18" charset="0"/>
                <a:cs typeface="Times New Roman" panose="02020603050405020304" pitchFamily="18" charset="0"/>
                <a:sym typeface="+mn-ea"/>
              </a:rPr>
              <a:t>：</a:t>
            </a:r>
          </a:p>
        </p:txBody>
      </p:sp>
      <p:sp>
        <p:nvSpPr>
          <p:cNvPr id="14" name="文本框 13"/>
          <p:cNvSpPr txBox="1"/>
          <p:nvPr>
            <p:custDataLst>
              <p:tags r:id="rId7"/>
            </p:custDataLst>
          </p:nvPr>
        </p:nvSpPr>
        <p:spPr>
          <a:xfrm>
            <a:off x="119380" y="5517515"/>
            <a:ext cx="8582025" cy="119888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Improving Robustness by Introducing Gaussian Distribution</a:t>
            </a:r>
            <a:r>
              <a:rPr lang="en-US" altLang="zh-CN" sz="24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Implementing Gaussian distribution by back propagation</a:t>
            </a:r>
            <a:r>
              <a:rPr lang="en-US" altLang="zh-CN" sz="2400">
                <a:latin typeface="Times New Roman" panose="02020603050405020304" pitchFamily="18" charset="0"/>
                <a:cs typeface="Times New Roman" panose="02020603050405020304" pitchFamily="18" charset="0"/>
              </a:rPr>
              <a:t>.</a:t>
            </a:r>
          </a:p>
        </p:txBody>
      </p:sp>
      <p:pic>
        <p:nvPicPr>
          <p:cNvPr id="15" name="图片 14"/>
          <p:cNvPicPr>
            <a:picLocks noChangeAspect="1"/>
          </p:cNvPicPr>
          <p:nvPr>
            <p:custDataLst>
              <p:tags r:id="rId8"/>
            </p:custDataLst>
          </p:nvPr>
        </p:nvPicPr>
        <p:blipFill>
          <a:blip r:embed="rId16"/>
          <a:stretch>
            <a:fillRect/>
          </a:stretch>
        </p:blipFill>
        <p:spPr>
          <a:xfrm>
            <a:off x="9559290" y="5092700"/>
            <a:ext cx="2133600" cy="809625"/>
          </a:xfrm>
          <a:prstGeom prst="rect">
            <a:avLst/>
          </a:prstGeom>
        </p:spPr>
      </p:pic>
      <p:sp>
        <p:nvSpPr>
          <p:cNvPr id="16" name="文本框 15"/>
          <p:cNvSpPr txBox="1"/>
          <p:nvPr>
            <p:custDataLst>
              <p:tags r:id="rId9"/>
            </p:custDataLst>
          </p:nvPr>
        </p:nvSpPr>
        <p:spPr>
          <a:xfrm>
            <a:off x="8286750" y="5290185"/>
            <a:ext cx="2054225"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sym typeface="+mn-ea"/>
              </a:rPr>
              <a:t>Sampling</a:t>
            </a:r>
            <a:r>
              <a:rPr lang="zh-CN" altLang="en-US" sz="2000">
                <a:latin typeface="Times New Roman" panose="02020603050405020304" pitchFamily="18" charset="0"/>
                <a:cs typeface="Times New Roman" panose="02020603050405020304" pitchFamily="18" charset="0"/>
                <a:sym typeface="+mn-ea"/>
              </a:rPr>
              <a:t>：</a:t>
            </a:r>
          </a:p>
        </p:txBody>
      </p:sp>
      <p:pic>
        <p:nvPicPr>
          <p:cNvPr id="17" name="Picture 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2"/>
    </mc:Choice>
    <mc:Fallback>
      <p:transition spd="slow" advTm="1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6F11A3-02BC-4A90-BF0A-D2EBC45440AC}" type="slidenum">
              <a:rPr lang="en-US" smtClean="0"/>
              <a:t>15</a:t>
            </a:fld>
            <a:endParaRPr lang="en-US"/>
          </a:p>
        </p:txBody>
      </p:sp>
      <p:pic>
        <p:nvPicPr>
          <p:cNvPr id="2" name="图片 1"/>
          <p:cNvPicPr>
            <a:picLocks noChangeAspect="1"/>
          </p:cNvPicPr>
          <p:nvPr>
            <p:custDataLst>
              <p:tags r:id="rId1"/>
            </p:custDataLst>
          </p:nvPr>
        </p:nvPicPr>
        <p:blipFill>
          <a:blip r:embed="rId12"/>
          <a:stretch>
            <a:fillRect/>
          </a:stretch>
        </p:blipFill>
        <p:spPr>
          <a:xfrm>
            <a:off x="2423795" y="981075"/>
            <a:ext cx="7115175" cy="3257550"/>
          </a:xfrm>
          <a:prstGeom prst="rect">
            <a:avLst/>
          </a:prstGeom>
        </p:spPr>
      </p:pic>
      <p:grpSp>
        <p:nvGrpSpPr>
          <p:cNvPr id="4" name="组合 3"/>
          <p:cNvGrpSpPr/>
          <p:nvPr/>
        </p:nvGrpSpPr>
        <p:grpSpPr>
          <a:xfrm>
            <a:off x="47625" y="4940935"/>
            <a:ext cx="4844415" cy="1695450"/>
            <a:chOff x="783" y="7781"/>
            <a:chExt cx="7629" cy="2670"/>
          </a:xfrm>
        </p:grpSpPr>
        <p:grpSp>
          <p:nvGrpSpPr>
            <p:cNvPr id="6" name="组合 5"/>
            <p:cNvGrpSpPr/>
            <p:nvPr/>
          </p:nvGrpSpPr>
          <p:grpSpPr>
            <a:xfrm>
              <a:off x="783" y="7781"/>
              <a:ext cx="6731" cy="2656"/>
              <a:chOff x="783" y="7781"/>
              <a:chExt cx="6731" cy="2656"/>
            </a:xfrm>
          </p:grpSpPr>
          <p:pic>
            <p:nvPicPr>
              <p:cNvPr id="8" name="图片 7"/>
              <p:cNvPicPr>
                <a:picLocks noChangeAspect="1"/>
              </p:cNvPicPr>
              <p:nvPr>
                <p:custDataLst>
                  <p:tags r:id="rId5"/>
                </p:custDataLst>
              </p:nvPr>
            </p:nvPicPr>
            <p:blipFill>
              <a:blip r:embed="rId13"/>
              <a:stretch>
                <a:fillRect/>
              </a:stretch>
            </p:blipFill>
            <p:spPr>
              <a:xfrm>
                <a:off x="783" y="7781"/>
                <a:ext cx="4905" cy="885"/>
              </a:xfrm>
              <a:prstGeom prst="rect">
                <a:avLst/>
              </a:prstGeom>
            </p:spPr>
          </p:pic>
          <p:pic>
            <p:nvPicPr>
              <p:cNvPr id="9" name="图片 8"/>
              <p:cNvPicPr>
                <a:picLocks noChangeAspect="1"/>
              </p:cNvPicPr>
              <p:nvPr>
                <p:custDataLst>
                  <p:tags r:id="rId6"/>
                </p:custDataLst>
              </p:nvPr>
            </p:nvPicPr>
            <p:blipFill>
              <a:blip r:embed="rId14"/>
              <a:stretch>
                <a:fillRect/>
              </a:stretch>
            </p:blipFill>
            <p:spPr>
              <a:xfrm>
                <a:off x="896" y="8689"/>
                <a:ext cx="5220" cy="1155"/>
              </a:xfrm>
              <a:prstGeom prst="rect">
                <a:avLst/>
              </a:prstGeom>
            </p:spPr>
          </p:pic>
          <p:pic>
            <p:nvPicPr>
              <p:cNvPr id="18" name="图片 17"/>
              <p:cNvPicPr>
                <a:picLocks noChangeAspect="1"/>
              </p:cNvPicPr>
              <p:nvPr>
                <p:custDataLst>
                  <p:tags r:id="rId7"/>
                </p:custDataLst>
              </p:nvPr>
            </p:nvPicPr>
            <p:blipFill>
              <a:blip r:embed="rId15"/>
              <a:stretch>
                <a:fillRect/>
              </a:stretch>
            </p:blipFill>
            <p:spPr>
              <a:xfrm>
                <a:off x="783" y="9823"/>
                <a:ext cx="6345" cy="615"/>
              </a:xfrm>
              <a:prstGeom prst="rect">
                <a:avLst/>
              </a:prstGeom>
            </p:spPr>
          </p:pic>
          <p:sp>
            <p:nvSpPr>
              <p:cNvPr id="19" name="文本框 18"/>
              <p:cNvSpPr txBox="1"/>
              <p:nvPr>
                <p:custDataLst>
                  <p:tags r:id="rId8"/>
                </p:custDataLst>
              </p:nvPr>
            </p:nvSpPr>
            <p:spPr>
              <a:xfrm>
                <a:off x="5932" y="7935"/>
                <a:ext cx="1196" cy="628"/>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1</a:t>
                </a:r>
                <a:r>
                  <a:rPr lang="zh-CN" altLang="en-US" sz="2000">
                    <a:latin typeface="Times New Roman" panose="02020603050405020304" pitchFamily="18" charset="0"/>
                    <a:cs typeface="Times New Roman" panose="02020603050405020304" pitchFamily="18" charset="0"/>
                    <a:sym typeface="+mn-ea"/>
                  </a:rPr>
                  <a:t>）</a:t>
                </a:r>
              </a:p>
            </p:txBody>
          </p:sp>
          <p:sp>
            <p:nvSpPr>
              <p:cNvPr id="20" name="文本框 19"/>
              <p:cNvSpPr txBox="1"/>
              <p:nvPr>
                <p:custDataLst>
                  <p:tags r:id="rId9"/>
                </p:custDataLst>
              </p:nvPr>
            </p:nvSpPr>
            <p:spPr>
              <a:xfrm>
                <a:off x="6198" y="8879"/>
                <a:ext cx="1317" cy="628"/>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2</a:t>
                </a:r>
                <a:r>
                  <a:rPr lang="zh-CN" altLang="en-US" sz="2000">
                    <a:latin typeface="Times New Roman" panose="02020603050405020304" pitchFamily="18" charset="0"/>
                    <a:cs typeface="Times New Roman" panose="02020603050405020304" pitchFamily="18" charset="0"/>
                    <a:sym typeface="+mn-ea"/>
                  </a:rPr>
                  <a:t>）</a:t>
                </a:r>
              </a:p>
            </p:txBody>
          </p:sp>
        </p:grpSp>
        <p:sp>
          <p:nvSpPr>
            <p:cNvPr id="21" name="文本框 20"/>
            <p:cNvSpPr txBox="1"/>
            <p:nvPr>
              <p:custDataLst>
                <p:tags r:id="rId4"/>
              </p:custDataLst>
            </p:nvPr>
          </p:nvSpPr>
          <p:spPr>
            <a:xfrm>
              <a:off x="7128" y="9823"/>
              <a:ext cx="1285" cy="628"/>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3</a:t>
              </a:r>
              <a:r>
                <a:rPr lang="zh-CN" altLang="en-US" sz="2000">
                  <a:latin typeface="Times New Roman" panose="02020603050405020304" pitchFamily="18" charset="0"/>
                  <a:cs typeface="Times New Roman" panose="02020603050405020304" pitchFamily="18" charset="0"/>
                  <a:sym typeface="+mn-ea"/>
                </a:rPr>
                <a:t>）</a:t>
              </a:r>
            </a:p>
          </p:txBody>
        </p:sp>
      </p:grpSp>
      <p:sp>
        <p:nvSpPr>
          <p:cNvPr id="22" name="文本框 21"/>
          <p:cNvSpPr txBox="1"/>
          <p:nvPr>
            <p:custDataLst>
              <p:tags r:id="rId2"/>
            </p:custDataLst>
          </p:nvPr>
        </p:nvSpPr>
        <p:spPr>
          <a:xfrm>
            <a:off x="5015865" y="5013325"/>
            <a:ext cx="702564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Differential loss improves the robustness model.</a:t>
            </a:r>
          </a:p>
          <a:p>
            <a:pPr marL="285750" indent="-28575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C</a:t>
            </a:r>
            <a:r>
              <a:rPr lang="zh-CN" altLang="en-US" sz="2400">
                <a:latin typeface="Times New Roman" panose="02020603050405020304" pitchFamily="18" charset="0"/>
                <a:cs typeface="Times New Roman" panose="02020603050405020304" pitchFamily="18" charset="0"/>
              </a:rPr>
              <a:t>lassification loss ensures the classification accuracy.</a:t>
            </a:r>
          </a:p>
        </p:txBody>
      </p:sp>
      <p:pic>
        <p:nvPicPr>
          <p:cNvPr id="23" name="Picture 5"/>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7"/>
    </mc:Choice>
    <mc:Fallback xmlns="">
      <p:transition spd="slow" advTm="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6F11A3-02BC-4A90-BF0A-D2EBC45440AC}" type="slidenum">
              <a:rPr lang="en-US" smtClean="0"/>
              <a:t>16</a:t>
            </a:fld>
            <a:endParaRPr lang="en-US"/>
          </a:p>
        </p:txBody>
      </p:sp>
      <p:pic>
        <p:nvPicPr>
          <p:cNvPr id="2" name="图片 1"/>
          <p:cNvPicPr>
            <a:picLocks noChangeAspect="1"/>
          </p:cNvPicPr>
          <p:nvPr>
            <p:custDataLst>
              <p:tags r:id="rId1"/>
            </p:custDataLst>
          </p:nvPr>
        </p:nvPicPr>
        <p:blipFill>
          <a:blip r:embed="rId7"/>
          <a:stretch>
            <a:fillRect/>
          </a:stretch>
        </p:blipFill>
        <p:spPr>
          <a:xfrm>
            <a:off x="911225" y="2493010"/>
            <a:ext cx="10193020" cy="2465070"/>
          </a:xfrm>
          <a:prstGeom prst="rect">
            <a:avLst/>
          </a:prstGeom>
        </p:spPr>
      </p:pic>
      <p:sp>
        <p:nvSpPr>
          <p:cNvPr id="4" name="文本框 3"/>
          <p:cNvSpPr txBox="1"/>
          <p:nvPr>
            <p:custDataLst>
              <p:tags r:id="rId2"/>
            </p:custDataLst>
          </p:nvPr>
        </p:nvSpPr>
        <p:spPr>
          <a:xfrm>
            <a:off x="4237990" y="5157470"/>
            <a:ext cx="371602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 Prediction accuracy of all models</a:t>
            </a:r>
            <a:r>
              <a:rPr lang="zh-CN" altLang="en-US"/>
              <a:t> </a:t>
            </a:r>
          </a:p>
        </p:txBody>
      </p:sp>
      <p:pic>
        <p:nvPicPr>
          <p:cNvPr id="13" name="Picture 5"/>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6" name="文本框 5"/>
          <p:cNvSpPr txBox="1"/>
          <p:nvPr>
            <p:custDataLst>
              <p:tags r:id="rId4"/>
            </p:custDataLst>
          </p:nvPr>
        </p:nvSpPr>
        <p:spPr>
          <a:xfrm>
            <a:off x="372110" y="345440"/>
            <a:ext cx="6096000" cy="706755"/>
          </a:xfrm>
          <a:prstGeom prst="rect">
            <a:avLst/>
          </a:prstGeom>
          <a:noFill/>
        </p:spPr>
        <p:txBody>
          <a:bodyPr wrap="square" rtlCol="0" anchor="t">
            <a:spAutoFit/>
          </a:bodyPr>
          <a:lstStyle/>
          <a:p>
            <a:pPr indent="0" algn="l">
              <a:buFont typeface="Wingdings" panose="05000000000000000000" pitchFamily="2" charset="2"/>
              <a:buNone/>
            </a:pPr>
            <a:r>
              <a:rPr lang="en-US" sz="4000" dirty="0">
                <a:latin typeface="Times New Roman" panose="02020603050405020304" pitchFamily="18" charset="0"/>
                <a:cs typeface="Times New Roman" panose="02020603050405020304" pitchFamily="18" charset="0"/>
                <a:sym typeface="+mn-ea"/>
              </a:rPr>
              <a:t>Experimental Results</a:t>
            </a:r>
            <a:endParaRPr lang="en-US" altLang="zh-CN" sz="4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51"/>
    </mc:Choice>
    <mc:Fallback xmlns="">
      <p:transition spd="slow" advTm="5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96F11A3-02BC-4A90-BF0A-D2EBC45440AC}" type="slidenum">
              <a:rPr lang="en-US" smtClean="0"/>
              <a:t>17</a:t>
            </a:fld>
            <a:endParaRPr lang="en-US"/>
          </a:p>
        </p:txBody>
      </p:sp>
      <p:pic>
        <p:nvPicPr>
          <p:cNvPr id="2" name="图片 1" descr="Figure1"/>
          <p:cNvPicPr>
            <a:picLocks noChangeAspect="1"/>
          </p:cNvPicPr>
          <p:nvPr>
            <p:custDataLst>
              <p:tags r:id="rId1"/>
            </p:custDataLst>
          </p:nvPr>
        </p:nvPicPr>
        <p:blipFill>
          <a:blip r:embed="rId10"/>
          <a:stretch>
            <a:fillRect/>
          </a:stretch>
        </p:blipFill>
        <p:spPr>
          <a:xfrm>
            <a:off x="119380" y="1844675"/>
            <a:ext cx="3744595" cy="3293745"/>
          </a:xfrm>
          <a:prstGeom prst="rect">
            <a:avLst/>
          </a:prstGeom>
        </p:spPr>
      </p:pic>
      <p:pic>
        <p:nvPicPr>
          <p:cNvPr id="4" name="图片 3" descr="Figure2"/>
          <p:cNvPicPr>
            <a:picLocks noChangeAspect="1"/>
          </p:cNvPicPr>
          <p:nvPr>
            <p:custDataLst>
              <p:tags r:id="rId2"/>
            </p:custDataLst>
          </p:nvPr>
        </p:nvPicPr>
        <p:blipFill>
          <a:blip r:embed="rId11"/>
          <a:stretch>
            <a:fillRect/>
          </a:stretch>
        </p:blipFill>
        <p:spPr>
          <a:xfrm>
            <a:off x="4079875" y="1802765"/>
            <a:ext cx="3792855" cy="3377565"/>
          </a:xfrm>
          <a:prstGeom prst="rect">
            <a:avLst/>
          </a:prstGeom>
        </p:spPr>
      </p:pic>
      <p:pic>
        <p:nvPicPr>
          <p:cNvPr id="5" name="图片 4" descr="Figure3"/>
          <p:cNvPicPr>
            <a:picLocks noChangeAspect="1"/>
          </p:cNvPicPr>
          <p:nvPr>
            <p:custDataLst>
              <p:tags r:id="rId3"/>
            </p:custDataLst>
          </p:nvPr>
        </p:nvPicPr>
        <p:blipFill>
          <a:blip r:embed="rId12"/>
          <a:stretch>
            <a:fillRect/>
          </a:stretch>
        </p:blipFill>
        <p:spPr>
          <a:xfrm>
            <a:off x="8112125" y="1844675"/>
            <a:ext cx="3792855" cy="3321685"/>
          </a:xfrm>
          <a:prstGeom prst="rect">
            <a:avLst/>
          </a:prstGeom>
        </p:spPr>
      </p:pic>
      <p:sp>
        <p:nvSpPr>
          <p:cNvPr id="6" name="文本框 5"/>
          <p:cNvSpPr txBox="1"/>
          <p:nvPr>
            <p:custDataLst>
              <p:tags r:id="rId4"/>
            </p:custDataLst>
          </p:nvPr>
        </p:nvSpPr>
        <p:spPr>
          <a:xfrm>
            <a:off x="497205" y="5445125"/>
            <a:ext cx="3195955"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Nettak attack on Cora dataset</a:t>
            </a:r>
          </a:p>
        </p:txBody>
      </p:sp>
      <p:sp>
        <p:nvSpPr>
          <p:cNvPr id="7" name="文本框 6"/>
          <p:cNvSpPr txBox="1"/>
          <p:nvPr>
            <p:custDataLst>
              <p:tags r:id="rId5"/>
            </p:custDataLst>
          </p:nvPr>
        </p:nvSpPr>
        <p:spPr>
          <a:xfrm>
            <a:off x="4439920" y="5445125"/>
            <a:ext cx="3588385"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sym typeface="+mn-ea"/>
              </a:rPr>
              <a:t>Nettak attack on Citeseer</a:t>
            </a:r>
            <a:r>
              <a:rPr lang="en-US" altLang="zh-CN" sz="2000">
                <a:latin typeface="Times New Roman" panose="02020603050405020304" pitchFamily="18" charset="0"/>
                <a:cs typeface="Times New Roman" panose="02020603050405020304" pitchFamily="18" charset="0"/>
                <a:sym typeface="+mn-ea"/>
              </a:rPr>
              <a:t> </a:t>
            </a:r>
            <a:r>
              <a:rPr lang="zh-CN" altLang="en-US" sz="2000">
                <a:latin typeface="Times New Roman" panose="02020603050405020304" pitchFamily="18" charset="0"/>
                <a:cs typeface="Times New Roman" panose="02020603050405020304" pitchFamily="18" charset="0"/>
                <a:sym typeface="+mn-ea"/>
              </a:rPr>
              <a:t>dataset</a:t>
            </a:r>
          </a:p>
        </p:txBody>
      </p:sp>
      <p:sp>
        <p:nvSpPr>
          <p:cNvPr id="8" name="文本框 7"/>
          <p:cNvSpPr txBox="1"/>
          <p:nvPr>
            <p:custDataLst>
              <p:tags r:id="rId6"/>
            </p:custDataLst>
          </p:nvPr>
        </p:nvSpPr>
        <p:spPr>
          <a:xfrm>
            <a:off x="8472170" y="5445125"/>
            <a:ext cx="354457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Nettak attack on Pubmed dataset</a:t>
            </a:r>
          </a:p>
        </p:txBody>
      </p:sp>
      <p:pic>
        <p:nvPicPr>
          <p:cNvPr id="13" name="Picture 5"/>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
    </mc:Choice>
    <mc:Fallback xmlns="">
      <p:transition spd="slow" advTm="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1524000" y="1300916"/>
            <a:ext cx="9144000" cy="13991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sz="3600" b="1" dirty="0">
                <a:latin typeface="Times New Roman" panose="02020603050405020304" pitchFamily="18" charset="0"/>
                <a:cs typeface="Times New Roman" panose="02020603050405020304" pitchFamily="18" charset="0"/>
                <a:sym typeface="+mn-ea"/>
              </a:rPr>
              <a:t>Graph Neural De-anonymization</a:t>
            </a:r>
          </a:p>
        </p:txBody>
      </p:sp>
      <p:sp>
        <p:nvSpPr>
          <p:cNvPr id="7" name="Subtitle 2"/>
          <p:cNvSpPr txBox="1"/>
          <p:nvPr/>
        </p:nvSpPr>
        <p:spPr>
          <a:xfrm>
            <a:off x="1524000" y="3429000"/>
            <a:ext cx="9144000" cy="3629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sym typeface="+mn-ea"/>
              </a:rPr>
              <a:t>Guangxi Lu, </a:t>
            </a:r>
            <a:r>
              <a:rPr lang="en-US">
                <a:latin typeface="Times New Roman" panose="02020603050405020304" pitchFamily="18" charset="0"/>
                <a:cs typeface="Times New Roman" panose="02020603050405020304" pitchFamily="18" charset="0"/>
                <a:sym typeface="+mn-ea"/>
              </a:rPr>
              <a:t>Kaiyang Li</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rPr>
              <a:t>manuscript</a:t>
            </a:r>
          </a:p>
        </p:txBody>
      </p:sp>
      <p:sp>
        <p:nvSpPr>
          <p:cNvPr id="3" name="Slide Number Placeholder 2"/>
          <p:cNvSpPr>
            <a:spLocks noGrp="1"/>
          </p:cNvSpPr>
          <p:nvPr>
            <p:ph type="sldNum" sz="quarter" idx="12"/>
          </p:nvPr>
        </p:nvSpPr>
        <p:spPr/>
        <p:txBody>
          <a:bodyPr/>
          <a:lstStyle/>
          <a:p>
            <a:fld id="{996F11A3-02BC-4A90-BF0A-D2EBC45440AC}" type="slidenum">
              <a:rPr lang="en-US" smtClean="0"/>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
    </mc:Choice>
    <mc:Fallback xmlns="">
      <p:transition spd="slow" advTm="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420" y="574964"/>
            <a:ext cx="9144000" cy="921325"/>
          </a:xfrm>
        </p:spPr>
        <p:txBody>
          <a:bodyPr>
            <a:normAutofit/>
          </a:bodyPr>
          <a:lstStyle/>
          <a:p>
            <a:pPr algn="l"/>
            <a:r>
              <a:rPr lang="en-US" dirty="0">
                <a:latin typeface="Times New Roman" panose="02020603050405020304" pitchFamily="18" charset="0"/>
                <a:cs typeface="Times New Roman" panose="02020603050405020304" pitchFamily="18" charset="0"/>
              </a:rPr>
              <a:t>Roadmap</a:t>
            </a:r>
          </a:p>
        </p:txBody>
      </p:sp>
      <p:sp>
        <p:nvSpPr>
          <p:cNvPr id="3" name="Subtitle 2"/>
          <p:cNvSpPr>
            <a:spLocks noGrp="1"/>
          </p:cNvSpPr>
          <p:nvPr>
            <p:ph type="subTitle" idx="1"/>
          </p:nvPr>
        </p:nvSpPr>
        <p:spPr>
          <a:xfrm>
            <a:off x="519430" y="1835785"/>
            <a:ext cx="9144000" cy="3941445"/>
          </a:xfrm>
        </p:spPr>
        <p:txBody>
          <a:bodyPr>
            <a:noAutofit/>
          </a:bodyPr>
          <a:lstStyle/>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sym typeface="+mn-ea"/>
              </a:rPr>
              <a:t>Challenge</a:t>
            </a:r>
          </a:p>
          <a:p>
            <a:pPr algn="l">
              <a:buFont typeface="Wingdings" panose="05000000000000000000" pitchFamily="2" charset="2"/>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rPr>
              <a:t>Algorithm Design</a:t>
            </a:r>
          </a:p>
          <a:p>
            <a:pPr marL="342900" indent="-342900" algn="l">
              <a:buFont typeface="Wingdings" panose="05000000000000000000" pitchFamily="2" charset="2"/>
              <a:buChar char="q"/>
            </a:pPr>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Experimental Results</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1"/>
    </mc:Choice>
    <mc:Fallback xmlns="">
      <p:transition spd="slow" advTm="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600" y="456828"/>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rPr>
              <a:t>Graph in our life:</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4" name="Slide Number Placeholder 3"/>
          <p:cNvSpPr>
            <a:spLocks noGrp="1"/>
          </p:cNvSpPr>
          <p:nvPr>
            <p:ph type="sldNum" sz="quarter" idx="12"/>
          </p:nvPr>
        </p:nvSpPr>
        <p:spPr>
          <a:xfrm>
            <a:off x="8610600" y="5918200"/>
            <a:ext cx="2743200" cy="365125"/>
          </a:xfrm>
        </p:spPr>
        <p:txBody>
          <a:bodyPr/>
          <a:lstStyle/>
          <a:p>
            <a:fld id="{996F11A3-02BC-4A90-BF0A-D2EBC45440AC}" type="slidenum">
              <a:rPr lang="en-US" smtClean="0"/>
              <a:t>2</a:t>
            </a:fld>
            <a:endParaRPr lang="en-US"/>
          </a:p>
        </p:txBody>
      </p:sp>
      <p:grpSp>
        <p:nvGrpSpPr>
          <p:cNvPr id="24" name="组合 23"/>
          <p:cNvGrpSpPr/>
          <p:nvPr/>
        </p:nvGrpSpPr>
        <p:grpSpPr>
          <a:xfrm>
            <a:off x="36830" y="3151250"/>
            <a:ext cx="8307994" cy="3179065"/>
            <a:chOff x="528" y="5060"/>
            <a:chExt cx="12700" cy="4553"/>
          </a:xfrm>
        </p:grpSpPr>
        <p:pic>
          <p:nvPicPr>
            <p:cNvPr id="10" name="图片 9"/>
            <p:cNvPicPr/>
            <p:nvPr/>
          </p:nvPicPr>
          <p:blipFill>
            <a:blip r:embed="rId5"/>
            <a:stretch>
              <a:fillRect/>
            </a:stretch>
          </p:blipFill>
          <p:spPr>
            <a:xfrm>
              <a:off x="528" y="6647"/>
              <a:ext cx="4627" cy="2966"/>
            </a:xfrm>
            <a:prstGeom prst="rect">
              <a:avLst/>
            </a:prstGeom>
            <a:noFill/>
            <a:ln w="9525">
              <a:noFill/>
            </a:ln>
          </p:spPr>
        </p:pic>
        <p:sp>
          <p:nvSpPr>
            <p:cNvPr id="14" name="文本框 13"/>
            <p:cNvSpPr txBox="1"/>
            <p:nvPr/>
          </p:nvSpPr>
          <p:spPr>
            <a:xfrm>
              <a:off x="5639" y="6987"/>
              <a:ext cx="3667" cy="659"/>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Knowledge graph</a:t>
              </a:r>
            </a:p>
          </p:txBody>
        </p:sp>
        <p:sp>
          <p:nvSpPr>
            <p:cNvPr id="15" name="文本框 14"/>
            <p:cNvSpPr txBox="1"/>
            <p:nvPr/>
          </p:nvSpPr>
          <p:spPr>
            <a:xfrm>
              <a:off x="1046" y="5060"/>
              <a:ext cx="3590" cy="659"/>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sym typeface="+mn-ea"/>
                </a:rPr>
                <a:t>Social</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Network</a:t>
              </a:r>
            </a:p>
          </p:txBody>
        </p:sp>
        <p:sp>
          <p:nvSpPr>
            <p:cNvPr id="17" name="文本框 16"/>
            <p:cNvSpPr txBox="1"/>
            <p:nvPr/>
          </p:nvSpPr>
          <p:spPr>
            <a:xfrm>
              <a:off x="10655" y="5446"/>
              <a:ext cx="2573" cy="659"/>
            </a:xfrm>
            <a:prstGeom prst="rect">
              <a:avLst/>
            </a:prstGeom>
            <a:noFill/>
          </p:spPr>
          <p:txBody>
            <a:bodyPr wrap="square" rtlCol="0" anchor="t">
              <a:spAutoFit/>
            </a:bodyPr>
            <a:lstStyle/>
            <a:p>
              <a:r>
                <a:rPr lang="en-US" sz="2400">
                  <a:latin typeface="Times New Roman" panose="02020603050405020304" pitchFamily="18" charset="0"/>
                  <a:cs typeface="Times New Roman" panose="02020603050405020304" pitchFamily="18" charset="0"/>
                  <a:sym typeface="+mn-ea"/>
                </a:rPr>
                <a:t>N</a:t>
              </a:r>
              <a:r>
                <a:rPr sz="2400">
                  <a:latin typeface="Times New Roman" panose="02020603050405020304" pitchFamily="18" charset="0"/>
                  <a:cs typeface="Times New Roman" panose="02020603050405020304" pitchFamily="18" charset="0"/>
                  <a:sym typeface="+mn-ea"/>
                </a:rPr>
                <a:t>avigation</a:t>
              </a:r>
            </a:p>
          </p:txBody>
        </p:sp>
      </p:grpSp>
      <p:pic>
        <p:nvPicPr>
          <p:cNvPr id="101" name="图片 100"/>
          <p:cNvPicPr/>
          <p:nvPr/>
        </p:nvPicPr>
        <p:blipFill>
          <a:blip r:embed="rId6"/>
          <a:stretch>
            <a:fillRect/>
          </a:stretch>
        </p:blipFill>
        <p:spPr>
          <a:xfrm>
            <a:off x="5989955" y="4260215"/>
            <a:ext cx="3027045" cy="2070100"/>
          </a:xfrm>
          <a:prstGeom prst="rect">
            <a:avLst/>
          </a:prstGeom>
          <a:noFill/>
          <a:ln w="9525">
            <a:noFill/>
          </a:ln>
        </p:spPr>
      </p:pic>
      <p:pic>
        <p:nvPicPr>
          <p:cNvPr id="103" name="图片 102"/>
          <p:cNvPicPr/>
          <p:nvPr/>
        </p:nvPicPr>
        <p:blipFill>
          <a:blip r:embed="rId7"/>
          <a:stretch>
            <a:fillRect/>
          </a:stretch>
        </p:blipFill>
        <p:spPr>
          <a:xfrm>
            <a:off x="2578735" y="1979295"/>
            <a:ext cx="3200400" cy="2023745"/>
          </a:xfrm>
          <a:prstGeom prst="rect">
            <a:avLst/>
          </a:prstGeom>
          <a:noFill/>
          <a:ln w="9525">
            <a:noFill/>
          </a:ln>
        </p:spPr>
      </p:pic>
      <p:pic>
        <p:nvPicPr>
          <p:cNvPr id="104" name="图片 103"/>
          <p:cNvPicPr/>
          <p:nvPr/>
        </p:nvPicPr>
        <p:blipFill>
          <a:blip r:embed="rId8"/>
          <a:stretch>
            <a:fillRect/>
          </a:stretch>
        </p:blipFill>
        <p:spPr>
          <a:xfrm>
            <a:off x="9020175" y="1979295"/>
            <a:ext cx="3030855" cy="2070100"/>
          </a:xfrm>
          <a:prstGeom prst="rect">
            <a:avLst/>
          </a:prstGeom>
          <a:noFill/>
          <a:ln w="9525">
            <a:noFill/>
          </a:ln>
        </p:spPr>
      </p:pic>
      <p:sp>
        <p:nvSpPr>
          <p:cNvPr id="5" name="文本框 4"/>
          <p:cNvSpPr txBox="1"/>
          <p:nvPr>
            <p:custDataLst>
              <p:tags r:id="rId1"/>
            </p:custDataLst>
          </p:nvPr>
        </p:nvSpPr>
        <p:spPr>
          <a:xfrm>
            <a:off x="9227820" y="4496435"/>
            <a:ext cx="2852420" cy="460375"/>
          </a:xfrm>
          <a:prstGeom prst="rect">
            <a:avLst/>
          </a:prstGeom>
          <a:noFill/>
        </p:spPr>
        <p:txBody>
          <a:bodyPr wrap="square" rtlCol="0" anchor="t">
            <a:spAutoFit/>
          </a:bodyPr>
          <a:lstStyle/>
          <a:p>
            <a:r>
              <a:rPr sz="2400">
                <a:latin typeface="Times New Roman" panose="02020603050405020304" pitchFamily="18" charset="0"/>
                <a:cs typeface="Times New Roman" panose="02020603050405020304" pitchFamily="18" charset="0"/>
                <a:sym typeface="+mn-ea"/>
              </a:rPr>
              <a:t>Electronic commerce</a:t>
            </a:r>
          </a:p>
        </p:txBody>
      </p:sp>
    </p:spTree>
  </p:cSld>
  <p:clrMapOvr>
    <a:masterClrMapping/>
  </p:clrMapOvr>
  <mc:AlternateContent xmlns:mc="http://schemas.openxmlformats.org/markup-compatibility/2006">
    <mc:Choice xmlns:p14="http://schemas.microsoft.com/office/powerpoint/2010/main" Requires="p14">
      <p:transition spd="slow" p14:dur="2000" advTm="705"/>
    </mc:Choice>
    <mc:Fallback>
      <p:transition spd="slow" advTm="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20</a:t>
            </a:fld>
            <a:endParaRPr lang="en-US"/>
          </a:p>
        </p:txBody>
      </p:sp>
      <p:sp>
        <p:nvSpPr>
          <p:cNvPr id="46" name="文本框 45"/>
          <p:cNvSpPr txBox="1"/>
          <p:nvPr/>
        </p:nvSpPr>
        <p:spPr>
          <a:xfrm>
            <a:off x="5313680" y="3272790"/>
            <a:ext cx="1168400" cy="645160"/>
          </a:xfrm>
          <a:prstGeom prst="rect">
            <a:avLst/>
          </a:prstGeom>
          <a:noFill/>
        </p:spPr>
        <p:txBody>
          <a:bodyPr wrap="square" rtlCol="0" anchor="t">
            <a:spAutoFit/>
          </a:bodyPr>
          <a:lstStyle/>
          <a:p>
            <a:r>
              <a:rPr lang="en-US" sz="3600" b="1" dirty="0">
                <a:latin typeface="Times New Roman" panose="02020603050405020304" pitchFamily="18" charset="0"/>
                <a:cs typeface="Times New Roman" panose="02020603050405020304" pitchFamily="18" charset="0"/>
                <a:sym typeface="+mn-ea"/>
              </a:rPr>
              <a:t>VS </a:t>
            </a:r>
            <a:endParaRPr lang="zh-CN" altLang="en-US" sz="3600" b="1" dirty="0">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4"/>
          <a:stretch>
            <a:fillRect/>
          </a:stretch>
        </p:blipFill>
        <p:spPr>
          <a:xfrm>
            <a:off x="317500" y="73025"/>
            <a:ext cx="6737985" cy="2710815"/>
          </a:xfrm>
          <a:prstGeom prst="rect">
            <a:avLst/>
          </a:prstGeom>
        </p:spPr>
      </p:pic>
      <p:pic>
        <p:nvPicPr>
          <p:cNvPr id="4" name="图片 3"/>
          <p:cNvPicPr>
            <a:picLocks noChangeAspect="1"/>
          </p:cNvPicPr>
          <p:nvPr/>
        </p:nvPicPr>
        <p:blipFill>
          <a:blip r:embed="rId5"/>
          <a:stretch>
            <a:fillRect/>
          </a:stretch>
        </p:blipFill>
        <p:spPr>
          <a:xfrm>
            <a:off x="5313680" y="4146550"/>
            <a:ext cx="6737350" cy="2711450"/>
          </a:xfrm>
          <a:prstGeom prst="rect">
            <a:avLst/>
          </a:prstGeom>
        </p:spPr>
      </p:pic>
      <p:sp>
        <p:nvSpPr>
          <p:cNvPr id="7" name="文本框 6"/>
          <p:cNvSpPr txBox="1"/>
          <p:nvPr/>
        </p:nvSpPr>
        <p:spPr>
          <a:xfrm>
            <a:off x="1295400" y="3272790"/>
            <a:ext cx="2628900" cy="645160"/>
          </a:xfrm>
          <a:prstGeom prst="rect">
            <a:avLst/>
          </a:prstGeom>
          <a:noFill/>
        </p:spPr>
        <p:txBody>
          <a:bodyPr wrap="square" rtlCol="0" anchor="t">
            <a:spAutoFit/>
          </a:bodyPr>
          <a:lstStyle/>
          <a:p>
            <a:r>
              <a:rPr lang="en-US" sz="3600" b="1" dirty="0">
                <a:latin typeface="Times New Roman" panose="02020603050405020304" pitchFamily="18" charset="0"/>
                <a:cs typeface="Times New Roman" panose="02020603050405020304" pitchFamily="18" charset="0"/>
                <a:sym typeface="+mn-ea"/>
              </a:rPr>
              <a:t>Seed-based</a:t>
            </a:r>
            <a:endParaRPr lang="en-US" altLang="en-US" sz="3600" b="1" dirty="0">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8064500" y="3272790"/>
            <a:ext cx="2515235" cy="645160"/>
          </a:xfrm>
          <a:prstGeom prst="rect">
            <a:avLst/>
          </a:prstGeom>
          <a:noFill/>
        </p:spPr>
        <p:txBody>
          <a:bodyPr wrap="square" rtlCol="0" anchor="t">
            <a:spAutoFit/>
          </a:bodyPr>
          <a:lstStyle/>
          <a:p>
            <a:r>
              <a:rPr lang="en-US" sz="3600" b="1" dirty="0">
                <a:latin typeface="Times New Roman" panose="02020603050405020304" pitchFamily="18" charset="0"/>
                <a:cs typeface="Times New Roman" panose="02020603050405020304" pitchFamily="18" charset="0"/>
                <a:sym typeface="+mn-ea"/>
              </a:rPr>
              <a:t>Seed-free</a:t>
            </a:r>
            <a:endParaRPr lang="en-US" altLang="en-US" sz="3600" b="1"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55"/>
    </mc:Choice>
    <mc:Fallback xmlns="">
      <p:transition spd="slow" advTm="5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512620" y="523503"/>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sym typeface="+mn-ea"/>
              </a:rPr>
              <a:t>Challenge</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21</a:t>
            </a:fld>
            <a:endParaRPr lang="en-US"/>
          </a:p>
        </p:txBody>
      </p:sp>
      <p:sp>
        <p:nvSpPr>
          <p:cNvPr id="4" name="文本框 3"/>
          <p:cNvSpPr txBox="1"/>
          <p:nvPr/>
        </p:nvSpPr>
        <p:spPr>
          <a:xfrm>
            <a:off x="876300" y="2588260"/>
            <a:ext cx="10805160" cy="267652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Complexity: Difficult to handle</a:t>
            </a:r>
            <a:r>
              <a:rPr lang="en-US" altLang="zh-CN" sz="2400">
                <a:latin typeface="Times New Roman" panose="02020603050405020304" pitchFamily="18" charset="0"/>
                <a:cs typeface="Times New Roman" panose="02020603050405020304" pitchFamily="18" charset="0"/>
              </a:rPr>
              <a:t> a</a:t>
            </a:r>
            <a:r>
              <a:rPr lang="zh-CN" altLang="en-US" sz="2400">
                <a:latin typeface="Times New Roman" panose="02020603050405020304" pitchFamily="18" charset="0"/>
                <a:cs typeface="Times New Roman" panose="02020603050405020304" pitchFamily="18" charset="0"/>
              </a:rPr>
              <a:t> large graph data</a:t>
            </a:r>
            <a:r>
              <a:rPr lang="en-US" altLang="zh-CN" sz="2400">
                <a:latin typeface="Times New Roman" panose="02020603050405020304" pitchFamily="18" charset="0"/>
                <a:cs typeface="Times New Roman" panose="02020603050405020304" pitchFamily="18" charset="0"/>
              </a:rPr>
              <a:t>.</a:t>
            </a: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High dimensionality: Social network graphs often have high dimensionality</a:t>
            </a:r>
            <a:r>
              <a:rPr lang="en-US" altLang="zh-CN" sz="2400">
                <a:latin typeface="Times New Roman" panose="02020603050405020304" pitchFamily="18" charset="0"/>
                <a:cs typeface="Times New Roman" panose="02020603050405020304" pitchFamily="18" charset="0"/>
              </a:rPr>
              <a:t>.</a:t>
            </a: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Conflicting information: </a:t>
            </a:r>
            <a:r>
              <a:rPr lang="en-US" altLang="zh-CN" sz="2400">
                <a:latin typeface="Times New Roman" panose="02020603050405020304" pitchFamily="18" charset="0"/>
                <a:cs typeface="Times New Roman" panose="02020603050405020304" pitchFamily="18" charset="0"/>
              </a:rPr>
              <a:t>Hard</a:t>
            </a:r>
            <a:r>
              <a:rPr lang="zh-CN" altLang="en-US" sz="2400">
                <a:latin typeface="Times New Roman" panose="02020603050405020304" pitchFamily="18" charset="0"/>
                <a:cs typeface="Times New Roman" panose="02020603050405020304" pitchFamily="18" charset="0"/>
              </a:rPr>
              <a:t> to determine the correct de-anonymization results.</a:t>
            </a:r>
          </a:p>
        </p:txBody>
      </p:sp>
      <p:sp>
        <p:nvSpPr>
          <p:cNvPr id="8" name="文本框 7"/>
          <p:cNvSpPr txBox="1"/>
          <p:nvPr/>
        </p:nvSpPr>
        <p:spPr>
          <a:xfrm>
            <a:off x="990600" y="1764665"/>
            <a:ext cx="6096000" cy="460375"/>
          </a:xfrm>
          <a:prstGeom prst="rect">
            <a:avLst/>
          </a:prstGeom>
          <a:noFill/>
        </p:spPr>
        <p:txBody>
          <a:bodyPr wrap="square" rtlCol="0" anchor="t">
            <a:spAutoFit/>
          </a:bodyPr>
          <a:lstStyle/>
          <a:p>
            <a:pPr indent="0">
              <a:buFont typeface="Arial" panose="020B0604020202020204" pitchFamily="34" charset="0"/>
              <a:buNone/>
            </a:pPr>
            <a:r>
              <a:rPr lang="en-US" altLang="zh-CN" sz="2400">
                <a:latin typeface="Times New Roman" panose="02020603050405020304" pitchFamily="18" charset="0"/>
                <a:cs typeface="Times New Roman" panose="02020603050405020304" pitchFamily="18" charset="0"/>
                <a:sym typeface="+mn-ea"/>
              </a:rPr>
              <a:t>For seed-free graph </a:t>
            </a:r>
            <a:r>
              <a:rPr sz="2400">
                <a:sym typeface="+mn-ea"/>
              </a:rPr>
              <a:t>de-anonymization</a:t>
            </a:r>
            <a:r>
              <a:rPr lang="en-US" sz="2400">
                <a:sym typeface="+mn-ea"/>
              </a:rPr>
              <a:t>:</a:t>
            </a:r>
            <a:r>
              <a:rPr lang="en-US" altLang="zh-CN" sz="2400">
                <a:latin typeface="Times New Roman" panose="02020603050405020304" pitchFamily="18" charset="0"/>
                <a:cs typeface="Times New Roman" panose="02020603050405020304" pitchFamily="18" charset="0"/>
                <a:sym typeface="+mn-ea"/>
              </a:rPr>
              <a:t>  </a:t>
            </a:r>
          </a:p>
        </p:txBody>
      </p:sp>
      <p:sp>
        <p:nvSpPr>
          <p:cNvPr id="9" name="文本框 8"/>
          <p:cNvSpPr txBox="1"/>
          <p:nvPr/>
        </p:nvSpPr>
        <p:spPr>
          <a:xfrm>
            <a:off x="2626360" y="5895975"/>
            <a:ext cx="6556375" cy="460375"/>
          </a:xfrm>
          <a:prstGeom prst="rect">
            <a:avLst/>
          </a:prstGeom>
          <a:noFill/>
        </p:spPr>
        <p:txBody>
          <a:bodyPr wrap="square" rtlCol="0" anchor="t">
            <a:spAutoFit/>
          </a:bodyPr>
          <a:lstStyle/>
          <a:p>
            <a:r>
              <a:rPr lang="en-US" altLang="zh-CN" sz="2400">
                <a:solidFill>
                  <a:srgbClr val="FF0000"/>
                </a:solidFill>
                <a:latin typeface="Times New Roman" panose="02020603050405020304" pitchFamily="18" charset="0"/>
                <a:cs typeface="Times New Roman" panose="02020603050405020304" pitchFamily="18" charset="0"/>
                <a:sym typeface="+mn-ea"/>
              </a:rPr>
              <a:t>High dimensional graph to Low dimensinal vector</a:t>
            </a:r>
          </a:p>
        </p:txBody>
      </p:sp>
    </p:spTree>
  </p:cSld>
  <p:clrMapOvr>
    <a:masterClrMapping/>
  </p:clrMapOvr>
  <mc:AlternateContent xmlns:mc="http://schemas.openxmlformats.org/markup-compatibility/2006" xmlns:p14="http://schemas.microsoft.com/office/powerpoint/2010/main">
    <mc:Choice Requires="p14">
      <p:transition spd="slow" p14:dur="2000" advTm="38"/>
    </mc:Choice>
    <mc:Fallback xmlns="">
      <p:transition spd="slow" advTm="3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3" name="Slide Number Placeholder 2"/>
          <p:cNvSpPr>
            <a:spLocks noGrp="1"/>
          </p:cNvSpPr>
          <p:nvPr>
            <p:ph type="sldNum" sz="quarter" idx="12"/>
          </p:nvPr>
        </p:nvSpPr>
        <p:spPr/>
        <p:txBody>
          <a:bodyPr/>
          <a:lstStyle/>
          <a:p>
            <a:fld id="{996F11A3-02BC-4A90-BF0A-D2EBC45440AC}" type="slidenum">
              <a:rPr lang="en-US" smtClean="0"/>
              <a:t>22</a:t>
            </a:fld>
            <a:endParaRPr lang="en-US"/>
          </a:p>
        </p:txBody>
      </p:sp>
      <p:sp>
        <p:nvSpPr>
          <p:cNvPr id="2" name="文本框 1"/>
          <p:cNvSpPr txBox="1"/>
          <p:nvPr>
            <p:custDataLst>
              <p:tags r:id="rId1"/>
            </p:custDataLst>
          </p:nvPr>
        </p:nvSpPr>
        <p:spPr>
          <a:xfrm>
            <a:off x="1407795" y="1494155"/>
            <a:ext cx="8725535" cy="82994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sym typeface="+mn-ea"/>
              </a:rPr>
              <a:t>We see that the embedding norm for each graph size scales roughly with size：</a:t>
            </a:r>
          </a:p>
        </p:txBody>
      </p:sp>
      <p:pic>
        <p:nvPicPr>
          <p:cNvPr id="10" name="图片 9" descr="d89a8daa5dff7818580f31fdfbe723f"/>
          <p:cNvPicPr>
            <a:picLocks noChangeAspect="1"/>
          </p:cNvPicPr>
          <p:nvPr>
            <p:custDataLst>
              <p:tags r:id="rId2"/>
            </p:custDataLst>
          </p:nvPr>
        </p:nvPicPr>
        <p:blipFill>
          <a:blip r:embed="rId7"/>
          <a:stretch>
            <a:fillRect/>
          </a:stretch>
        </p:blipFill>
        <p:spPr>
          <a:xfrm>
            <a:off x="1268095" y="3106420"/>
            <a:ext cx="3657600" cy="2891155"/>
          </a:xfrm>
          <a:prstGeom prst="rect">
            <a:avLst/>
          </a:prstGeom>
        </p:spPr>
      </p:pic>
      <p:pic>
        <p:nvPicPr>
          <p:cNvPr id="12" name="图片 11" descr="69e68ebcf1f4a6b3c26f1ad1a32dcb5"/>
          <p:cNvPicPr>
            <a:picLocks noChangeAspect="1"/>
          </p:cNvPicPr>
          <p:nvPr>
            <p:custDataLst>
              <p:tags r:id="rId3"/>
            </p:custDataLst>
          </p:nvPr>
        </p:nvPicPr>
        <p:blipFill>
          <a:blip r:embed="rId8"/>
          <a:stretch>
            <a:fillRect/>
          </a:stretch>
        </p:blipFill>
        <p:spPr>
          <a:xfrm>
            <a:off x="6319520" y="3106420"/>
            <a:ext cx="3597275" cy="2889885"/>
          </a:xfrm>
          <a:prstGeom prst="rect">
            <a:avLst/>
          </a:prstGeom>
        </p:spPr>
      </p:pic>
      <p:sp>
        <p:nvSpPr>
          <p:cNvPr id="7" name="文本框 6"/>
          <p:cNvSpPr txBox="1"/>
          <p:nvPr/>
        </p:nvSpPr>
        <p:spPr>
          <a:xfrm>
            <a:off x="558800" y="571500"/>
            <a:ext cx="6096000" cy="706755"/>
          </a:xfrm>
          <a:prstGeom prst="rect">
            <a:avLst/>
          </a:prstGeom>
          <a:noFill/>
        </p:spPr>
        <p:txBody>
          <a:bodyPr wrap="square" rtlCol="0" anchor="t">
            <a:spAutoFit/>
          </a:bodyPr>
          <a:lstStyle/>
          <a:p>
            <a:pPr algn="l"/>
            <a:r>
              <a:rPr lang="en-US" altLang="zh-CN" sz="4000" dirty="0">
                <a:latin typeface="Times New Roman" panose="02020603050405020304" pitchFamily="18" charset="0"/>
                <a:cs typeface="Times New Roman" panose="02020603050405020304" pitchFamily="18" charset="0"/>
                <a:sym typeface="+mn-ea"/>
              </a:rPr>
              <a:t>Motivation:</a:t>
            </a:r>
          </a:p>
        </p:txBody>
      </p:sp>
    </p:spTree>
  </p:cSld>
  <p:clrMapOvr>
    <a:masterClrMapping/>
  </p:clrMapOvr>
  <mc:AlternateContent xmlns:mc="http://schemas.openxmlformats.org/markup-compatibility/2006" xmlns:p14="http://schemas.microsoft.com/office/powerpoint/2010/main">
    <mc:Choice Requires="p14">
      <p:transition spd="slow" p14:dur="2000" advTm="51"/>
    </mc:Choice>
    <mc:Fallback xmlns="">
      <p:transition spd="slow" advTm="5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455470" y="303158"/>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sym typeface="+mn-ea"/>
              </a:rPr>
              <a:t>Algorithm Design</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23</a:t>
            </a:fld>
            <a:endParaRPr lang="en-US"/>
          </a:p>
        </p:txBody>
      </p:sp>
      <p:sp>
        <p:nvSpPr>
          <p:cNvPr id="2" name="文本框 1"/>
          <p:cNvSpPr txBox="1"/>
          <p:nvPr/>
        </p:nvSpPr>
        <p:spPr>
          <a:xfrm>
            <a:off x="612775" y="1504315"/>
            <a:ext cx="10341610" cy="829945"/>
          </a:xfrm>
          <a:prstGeom prst="rect">
            <a:avLst/>
          </a:prstGeom>
          <a:noFill/>
        </p:spPr>
        <p:txBody>
          <a:bodyPr wrap="square" rtlCol="0" anchor="t">
            <a:spAutoFit/>
          </a:bodyPr>
          <a:lstStyle/>
          <a:p>
            <a:r>
              <a:rPr lang="en-US" sz="2400" b="1" dirty="0">
                <a:latin typeface="Times New Roman" panose="02020603050405020304" pitchFamily="18" charset="0"/>
                <a:cs typeface="Times New Roman" panose="02020603050405020304" pitchFamily="18" charset="0"/>
                <a:sym typeface="+mn-ea"/>
              </a:rPr>
              <a:t>Embedding phase: </a:t>
            </a:r>
            <a:r>
              <a:rPr lang="en-US" altLang="zh-CN" sz="2400" dirty="0">
                <a:latin typeface="Times New Roman" panose="02020603050405020304" pitchFamily="18" charset="0"/>
                <a:cs typeface="Times New Roman" panose="02020603050405020304" pitchFamily="18" charset="0"/>
                <a:sym typeface="+mn-ea"/>
              </a:rPr>
              <a:t>For every node u. We</a:t>
            </a:r>
            <a:r>
              <a:rPr lang="en-US" sz="2400" b="1"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Extract the k-hop neighborhood and then maps node into an embedding vetor Z</a:t>
            </a:r>
            <a:r>
              <a:rPr lang="en-US" altLang="zh-CN" sz="2400" baseline="-25000" dirty="0">
                <a:latin typeface="Times New Roman" panose="02020603050405020304" pitchFamily="18" charset="0"/>
                <a:cs typeface="Times New Roman" panose="02020603050405020304" pitchFamily="18" charset="0"/>
                <a:sym typeface="+mn-ea"/>
              </a:rPr>
              <a:t>u </a:t>
            </a:r>
            <a:endParaRPr lang="en-US" altLang="en-US" sz="24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455295" y="2932430"/>
            <a:ext cx="2433955" cy="460375"/>
          </a:xfrm>
          <a:prstGeom prst="rect">
            <a:avLst/>
          </a:prstGeom>
          <a:noFill/>
        </p:spPr>
        <p:txBody>
          <a:bodyPr wrap="square" rtlCol="0" anchor="t">
            <a:spAutoFit/>
          </a:bodyPr>
          <a:lstStyle/>
          <a:p>
            <a:r>
              <a:rPr lang="en-US" altLang="zh-CN" sz="2400" b="1">
                <a:latin typeface="Times New Roman" panose="02020603050405020304" pitchFamily="18" charset="0"/>
                <a:cs typeface="Times New Roman" panose="02020603050405020304" pitchFamily="18" charset="0"/>
              </a:rPr>
              <a:t>G</a:t>
            </a:r>
            <a:r>
              <a:rPr lang="zh-CN" altLang="en-US" sz="2400" b="1">
                <a:latin typeface="Times New Roman" panose="02020603050405020304" pitchFamily="18" charset="0"/>
                <a:cs typeface="Times New Roman" panose="02020603050405020304" pitchFamily="18" charset="0"/>
              </a:rPr>
              <a:t>raphSAGE</a:t>
            </a:r>
            <a:r>
              <a:rPr lang="en-US" altLang="zh-CN" sz="2400" baseline="30000">
                <a:latin typeface="+mj-lt"/>
                <a:cs typeface="+mj-lt"/>
                <a:sym typeface="+mn-ea"/>
              </a:rPr>
              <a:t>[1]</a:t>
            </a:r>
            <a:r>
              <a:rPr lang="en-US" altLang="zh-CN" sz="2400" b="1">
                <a:latin typeface="Times New Roman" panose="02020603050405020304" pitchFamily="18" charset="0"/>
                <a:cs typeface="Times New Roman" panose="02020603050405020304" pitchFamily="18" charset="0"/>
              </a:rPr>
              <a:t>:</a:t>
            </a:r>
          </a:p>
        </p:txBody>
      </p:sp>
      <p:pic>
        <p:nvPicPr>
          <p:cNvPr id="8" name="图片 7"/>
          <p:cNvPicPr>
            <a:picLocks noChangeAspect="1"/>
          </p:cNvPicPr>
          <p:nvPr/>
        </p:nvPicPr>
        <p:blipFill>
          <a:blip r:embed="rId4"/>
          <a:stretch>
            <a:fillRect/>
          </a:stretch>
        </p:blipFill>
        <p:spPr>
          <a:xfrm>
            <a:off x="2487930" y="3491230"/>
            <a:ext cx="6881495" cy="2767330"/>
          </a:xfrm>
          <a:prstGeom prst="rect">
            <a:avLst/>
          </a:prstGeom>
        </p:spPr>
      </p:pic>
      <p:sp>
        <p:nvSpPr>
          <p:cNvPr id="11" name="文本框 10"/>
          <p:cNvSpPr txBox="1"/>
          <p:nvPr/>
        </p:nvSpPr>
        <p:spPr>
          <a:xfrm>
            <a:off x="1473200" y="6476365"/>
            <a:ext cx="8910320" cy="245110"/>
          </a:xfrm>
          <a:prstGeom prst="rect">
            <a:avLst/>
          </a:prstGeom>
          <a:noFill/>
        </p:spPr>
        <p:txBody>
          <a:bodyPr wrap="square" rtlCol="0" anchor="t">
            <a:spAutoFit/>
          </a:bodyPr>
          <a:lstStyle/>
          <a:p>
            <a:r>
              <a:rPr lang="en-US" altLang="zh-CN" sz="1000">
                <a:latin typeface="+mj-lt"/>
                <a:cs typeface="+mj-lt"/>
              </a:rPr>
              <a:t>[1] </a:t>
            </a:r>
            <a:r>
              <a:rPr lang="zh-CN" altLang="en-US" sz="1000">
                <a:latin typeface="+mj-lt"/>
                <a:cs typeface="+mj-lt"/>
              </a:rPr>
              <a:t>Hamilton, Will, Zhitao Ying, and Jure Leskovec. "Inductive representation learning on large graphs." Advances in neural information processing systems 30 (2017).</a:t>
            </a:r>
          </a:p>
        </p:txBody>
      </p:sp>
    </p:spTree>
  </p:cSld>
  <p:clrMapOvr>
    <a:masterClrMapping/>
  </p:clrMapOvr>
  <mc:AlternateContent xmlns:mc="http://schemas.openxmlformats.org/markup-compatibility/2006" xmlns:p14="http://schemas.microsoft.com/office/powerpoint/2010/main">
    <mc:Choice Requires="p14">
      <p:transition spd="slow" p14:dur="2000" advTm="51"/>
    </mc:Choice>
    <mc:Fallback xmlns="">
      <p:transition spd="slow" advTm="5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512620" y="414283"/>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sym typeface="+mn-ea"/>
              </a:rPr>
              <a:t>Algorithm Design</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24</a:t>
            </a:fld>
            <a:endParaRPr lang="en-US"/>
          </a:p>
        </p:txBody>
      </p:sp>
      <p:grpSp>
        <p:nvGrpSpPr>
          <p:cNvPr id="19" name="组合 18"/>
          <p:cNvGrpSpPr/>
          <p:nvPr/>
        </p:nvGrpSpPr>
        <p:grpSpPr>
          <a:xfrm>
            <a:off x="1534795" y="2403475"/>
            <a:ext cx="7577455" cy="4421505"/>
            <a:chOff x="2484" y="3841"/>
            <a:chExt cx="11933" cy="6963"/>
          </a:xfrm>
        </p:grpSpPr>
        <p:pic>
          <p:nvPicPr>
            <p:cNvPr id="8" name="图片 7"/>
            <p:cNvPicPr>
              <a:picLocks noChangeAspect="1"/>
            </p:cNvPicPr>
            <p:nvPr/>
          </p:nvPicPr>
          <p:blipFill>
            <a:blip r:embed="rId4"/>
            <a:stretch>
              <a:fillRect/>
            </a:stretch>
          </p:blipFill>
          <p:spPr>
            <a:xfrm>
              <a:off x="4534" y="4778"/>
              <a:ext cx="8421" cy="1129"/>
            </a:xfrm>
            <a:prstGeom prst="rect">
              <a:avLst/>
            </a:prstGeom>
          </p:spPr>
        </p:pic>
        <p:pic>
          <p:nvPicPr>
            <p:cNvPr id="13" name="图片 12"/>
            <p:cNvPicPr>
              <a:picLocks noChangeAspect="1"/>
            </p:cNvPicPr>
            <p:nvPr/>
          </p:nvPicPr>
          <p:blipFill>
            <a:blip r:embed="rId5"/>
            <a:stretch>
              <a:fillRect/>
            </a:stretch>
          </p:blipFill>
          <p:spPr>
            <a:xfrm>
              <a:off x="6240" y="9830"/>
              <a:ext cx="5565" cy="974"/>
            </a:xfrm>
            <a:prstGeom prst="rect">
              <a:avLst/>
            </a:prstGeom>
          </p:spPr>
        </p:pic>
        <p:sp>
          <p:nvSpPr>
            <p:cNvPr id="14" name="文本框 13"/>
            <p:cNvSpPr txBox="1"/>
            <p:nvPr/>
          </p:nvSpPr>
          <p:spPr>
            <a:xfrm>
              <a:off x="2484" y="3841"/>
              <a:ext cx="9600" cy="72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tructural distance</a:t>
              </a:r>
              <a:r>
                <a:rPr lang="en-US" altLang="zh-CN" sz="2400">
                  <a:latin typeface="Times New Roman" panose="02020603050405020304" pitchFamily="18" charset="0"/>
                  <a:cs typeface="Times New Roman" panose="02020603050405020304" pitchFamily="18" charset="0"/>
                </a:rPr>
                <a:t>:</a:t>
              </a:r>
            </a:p>
          </p:txBody>
        </p:sp>
        <p:sp>
          <p:nvSpPr>
            <p:cNvPr id="15" name="文本框 14"/>
            <p:cNvSpPr txBox="1"/>
            <p:nvPr/>
          </p:nvSpPr>
          <p:spPr>
            <a:xfrm>
              <a:off x="2484" y="6484"/>
              <a:ext cx="9600" cy="72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eature distance</a:t>
              </a:r>
              <a:r>
                <a:rPr lang="en-US" altLang="zh-CN" sz="240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6" name="文本框 15"/>
                <p:cNvSpPr txBox="1"/>
                <p:nvPr/>
              </p:nvSpPr>
              <p:spPr>
                <a:xfrm>
                  <a:off x="12595" y="5053"/>
                  <a:ext cx="1822" cy="58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altLang="en-US" i="1">
                    <a:latin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2595" y="5053"/>
                  <a:ext cx="1822" cy="58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0780" y="8064"/>
                  <a:ext cx="2761" cy="58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oMath>
                    </m:oMathPara>
                  </a14:m>
                  <a:endParaRPr lang="en-US" altLang="en-US" i="1">
                    <a:latin typeface="Cambria Math" panose="020405030504060302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0780" y="8064"/>
                  <a:ext cx="2761" cy="58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0780" y="10027"/>
                  <a:ext cx="2380" cy="58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(3)</m:t>
                        </m:r>
                      </m:oMath>
                    </m:oMathPara>
                  </a14:m>
                  <a:endParaRPr lang="en-US" altLang="en-US" i="1">
                    <a:latin typeface="Cambria Math" panose="020405030504060302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0780" y="10027"/>
                  <a:ext cx="2380" cy="580"/>
                </a:xfrm>
                <a:prstGeom prst="rect">
                  <a:avLst/>
                </a:prstGeom>
                <a:blipFill rotWithShape="1">
                  <a:blip r:embed="rId8"/>
                </a:blipFill>
              </p:spPr>
              <p:txBody>
                <a:bodyPr/>
                <a:lstStyle/>
                <a:p>
                  <a:r>
                    <a:rPr lang="zh-CN" altLang="en-US">
                      <a:noFill/>
                    </a:rPr>
                    <a:t> </a:t>
                  </a:r>
                </a:p>
              </p:txBody>
            </p:sp>
          </mc:Fallback>
        </mc:AlternateContent>
      </p:grpSp>
      <p:sp>
        <p:nvSpPr>
          <p:cNvPr id="20" name="文本框 19"/>
          <p:cNvSpPr txBox="1"/>
          <p:nvPr/>
        </p:nvSpPr>
        <p:spPr>
          <a:xfrm>
            <a:off x="726440" y="1497965"/>
            <a:ext cx="9638030" cy="829945"/>
          </a:xfrm>
          <a:prstGeom prst="rect">
            <a:avLst/>
          </a:prstGeom>
          <a:noFill/>
        </p:spPr>
        <p:txBody>
          <a:bodyPr wrap="square" rtlCol="0" anchor="t">
            <a:spAutoFit/>
          </a:bodyPr>
          <a:lstStyle/>
          <a:p>
            <a:r>
              <a:rPr lang="en-US" sz="2400" b="1" dirty="0">
                <a:latin typeface="Times New Roman" panose="02020603050405020304" pitchFamily="18" charset="0"/>
                <a:cs typeface="Times New Roman" panose="02020603050405020304" pitchFamily="18" charset="0"/>
                <a:sym typeface="+mn-ea"/>
              </a:rPr>
              <a:t>Comparison phase:</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O</a:t>
            </a:r>
            <a:r>
              <a:rPr lang="zh-CN" altLang="en-US" sz="2400">
                <a:latin typeface="Times New Roman" panose="02020603050405020304" pitchFamily="18" charset="0"/>
                <a:cs typeface="Times New Roman" panose="02020603050405020304" pitchFamily="18" charset="0"/>
              </a:rPr>
              <a:t>nly nodes with consistent structure and features can be matched.</a:t>
            </a:r>
          </a:p>
        </p:txBody>
      </p:sp>
      <p:pic>
        <p:nvPicPr>
          <p:cNvPr id="21" name="图片 20"/>
          <p:cNvPicPr>
            <a:picLocks noChangeAspect="1"/>
          </p:cNvPicPr>
          <p:nvPr/>
        </p:nvPicPr>
        <p:blipFill>
          <a:blip r:embed="rId9"/>
          <a:stretch>
            <a:fillRect/>
          </a:stretch>
        </p:blipFill>
        <p:spPr>
          <a:xfrm>
            <a:off x="3211830" y="4670425"/>
            <a:ext cx="3744595" cy="11093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
    </mc:Choice>
    <mc:Fallback xmlns="">
      <p:transition spd="slow" advTm="3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512620" y="523503"/>
            <a:ext cx="9144000" cy="972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rPr>
              <a:t>Experimental Results</a:t>
            </a:r>
          </a:p>
        </p:txBody>
      </p:sp>
      <p:sp>
        <p:nvSpPr>
          <p:cNvPr id="3" name="Slide Number Placeholder 2"/>
          <p:cNvSpPr>
            <a:spLocks noGrp="1"/>
          </p:cNvSpPr>
          <p:nvPr>
            <p:ph type="sldNum" sz="quarter" idx="12"/>
          </p:nvPr>
        </p:nvSpPr>
        <p:spPr/>
        <p:txBody>
          <a:bodyPr/>
          <a:lstStyle/>
          <a:p>
            <a:fld id="{996F11A3-02BC-4A90-BF0A-D2EBC45440AC}" type="slidenum">
              <a:rPr lang="en-US" smtClean="0"/>
              <a:t>25</a:t>
            </a:fld>
            <a:endParaRPr lang="en-US"/>
          </a:p>
        </p:txBody>
      </p:sp>
      <p:pic>
        <p:nvPicPr>
          <p:cNvPr id="4" name="图片 3"/>
          <p:cNvPicPr>
            <a:picLocks noChangeAspect="1"/>
          </p:cNvPicPr>
          <p:nvPr/>
        </p:nvPicPr>
        <p:blipFill>
          <a:blip r:embed="rId4"/>
          <a:stretch>
            <a:fillRect/>
          </a:stretch>
        </p:blipFill>
        <p:spPr>
          <a:xfrm>
            <a:off x="3767455" y="1496060"/>
            <a:ext cx="4843780" cy="4307205"/>
          </a:xfrm>
          <a:prstGeom prst="rect">
            <a:avLst/>
          </a:prstGeom>
        </p:spPr>
      </p:pic>
      <p:sp>
        <p:nvSpPr>
          <p:cNvPr id="7" name="文本框 6"/>
          <p:cNvSpPr txBox="1"/>
          <p:nvPr/>
        </p:nvSpPr>
        <p:spPr>
          <a:xfrm>
            <a:off x="3166745" y="6176645"/>
            <a:ext cx="6044565" cy="46037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Experiment in </a:t>
            </a:r>
            <a:r>
              <a:rPr lang="zh-CN" altLang="en-US" sz="2400">
                <a:latin typeface="Times New Roman" panose="02020603050405020304" pitchFamily="18" charset="0"/>
                <a:cs typeface="Times New Roman" panose="02020603050405020304" pitchFamily="18" charset="0"/>
                <a:sym typeface="+mn-ea"/>
              </a:rPr>
              <a:t>LastFM Asian social network</a:t>
            </a:r>
          </a:p>
        </p:txBody>
      </p:sp>
    </p:spTree>
  </p:cSld>
  <p:clrMapOvr>
    <a:masterClrMapping/>
  </p:clrMapOvr>
  <mc:AlternateContent xmlns:mc="http://schemas.openxmlformats.org/markup-compatibility/2006" xmlns:p14="http://schemas.microsoft.com/office/powerpoint/2010/main">
    <mc:Choice Requires="p14">
      <p:transition spd="slow" p14:dur="2000" advTm="55"/>
    </mc:Choice>
    <mc:Fallback xmlns="">
      <p:transition spd="slow" advTm="5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820420" y="1536065"/>
            <a:ext cx="10384155" cy="13989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GB" altLang="zh-CN" sz="3600" b="1" dirty="0">
                <a:latin typeface="Times New Roman" panose="02020603050405020304" pitchFamily="18" charset="0"/>
                <a:cs typeface="Times New Roman" panose="02020603050405020304" pitchFamily="18" charset="0"/>
                <a:sym typeface="+mn-ea"/>
              </a:rPr>
              <a:t>Decentralized </a:t>
            </a:r>
            <a:r>
              <a:rPr lang="en-US" altLang="en-GB" sz="3600" b="1" dirty="0">
                <a:latin typeface="Times New Roman" panose="02020603050405020304" pitchFamily="18" charset="0"/>
                <a:cs typeface="Times New Roman" panose="02020603050405020304" pitchFamily="18" charset="0"/>
                <a:sym typeface="+mn-ea"/>
              </a:rPr>
              <a:t>F</a:t>
            </a:r>
            <a:r>
              <a:rPr lang="en-GB" altLang="zh-CN" sz="3600" b="1" dirty="0">
                <a:latin typeface="Times New Roman" panose="02020603050405020304" pitchFamily="18" charset="0"/>
                <a:cs typeface="Times New Roman" panose="02020603050405020304" pitchFamily="18" charset="0"/>
                <a:sym typeface="+mn-ea"/>
              </a:rPr>
              <a:t>ederated </a:t>
            </a:r>
            <a:r>
              <a:rPr lang="en-US" altLang="en-GB" sz="3600" b="1" dirty="0">
                <a:latin typeface="Times New Roman" panose="02020603050405020304" pitchFamily="18" charset="0"/>
                <a:cs typeface="Times New Roman" panose="02020603050405020304" pitchFamily="18" charset="0"/>
                <a:sym typeface="+mn-ea"/>
              </a:rPr>
              <a:t>L</a:t>
            </a:r>
            <a:r>
              <a:rPr lang="en-GB" altLang="zh-CN" sz="3600" b="1" dirty="0">
                <a:latin typeface="Times New Roman" panose="02020603050405020304" pitchFamily="18" charset="0"/>
                <a:cs typeface="Times New Roman" panose="02020603050405020304" pitchFamily="18" charset="0"/>
                <a:sym typeface="+mn-ea"/>
              </a:rPr>
              <a:t>earning: </a:t>
            </a:r>
            <a:endParaRPr lang="en-GB" altLang="zh-CN" sz="3600" b="1" dirty="0">
              <a:latin typeface="Times New Roman" panose="02020603050405020304" pitchFamily="18" charset="0"/>
              <a:cs typeface="Times New Roman" panose="02020603050405020304" pitchFamily="18" charset="0"/>
            </a:endParaRPr>
          </a:p>
          <a:p>
            <a:pPr algn="ctr"/>
            <a:r>
              <a:rPr lang="en-GB" altLang="zh-CN" sz="3600" b="1" dirty="0">
                <a:latin typeface="Times New Roman" panose="02020603050405020304" pitchFamily="18" charset="0"/>
                <a:cs typeface="Times New Roman" panose="02020603050405020304" pitchFamily="18" charset="0"/>
                <a:sym typeface="+mn-ea"/>
              </a:rPr>
              <a:t>A defense against gradient inversion attack</a:t>
            </a:r>
            <a:endParaRPr lang="en-US" sz="2400" b="1"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1410335" y="3515995"/>
            <a:ext cx="9599295" cy="36296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Guangxi Lu, </a:t>
            </a:r>
            <a:r>
              <a:rPr lang="zh-CN" altLang="en-US">
                <a:latin typeface="Times New Roman" panose="02020603050405020304" pitchFamily="18" charset="0"/>
                <a:cs typeface="Times New Roman" panose="02020603050405020304" pitchFamily="18" charset="0"/>
                <a:sym typeface="+mn-ea"/>
              </a:rPr>
              <a:t>Zuobin</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Xiong</a:t>
            </a:r>
            <a:r>
              <a:rPr 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sym typeface="+mn-ea"/>
              </a:rPr>
              <a:t>Ruinian</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Li</a:t>
            </a:r>
            <a:r>
              <a:rPr 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sym typeface="+mn-ea"/>
              </a:rPr>
              <a:t>Wei</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Li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altLang="en-GB" dirty="0">
                <a:latin typeface="Times New Roman" panose="02020603050405020304" pitchFamily="18" charset="0"/>
                <a:cs typeface="Times New Roman" panose="02020603050405020304" pitchFamily="18" charset="0"/>
                <a:sym typeface="+mn-ea"/>
              </a:rPr>
              <a:t>EAI WiCON 2022 - 15th EAI International Conference on Wireless Internet</a:t>
            </a:r>
          </a:p>
        </p:txBody>
      </p:sp>
      <p:sp>
        <p:nvSpPr>
          <p:cNvPr id="3" name="Slide Number Placeholder 2"/>
          <p:cNvSpPr>
            <a:spLocks noGrp="1"/>
          </p:cNvSpPr>
          <p:nvPr>
            <p:ph type="sldNum" sz="quarter" idx="12"/>
          </p:nvPr>
        </p:nvSpPr>
        <p:spPr/>
        <p:txBody>
          <a:bodyPr/>
          <a:lstStyle/>
          <a:p>
            <a:fld id="{996F11A3-02BC-4A90-BF0A-D2EBC45440AC}" type="slidenum">
              <a:rPr lang="en-US" smtClean="0"/>
              <a:t>26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6"/>
    </mc:Choice>
    <mc:Fallback xmlns="">
      <p:transition spd="slow" advTm="4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735" y="444154"/>
            <a:ext cx="9144000" cy="921325"/>
          </a:xfrm>
        </p:spPr>
        <p:txBody>
          <a:bodyPr>
            <a:normAutofit/>
          </a:bodyPr>
          <a:lstStyle/>
          <a:p>
            <a:pPr algn="l"/>
            <a:r>
              <a:rPr lang="en-US" dirty="0">
                <a:latin typeface="Times New Roman" panose="02020603050405020304" pitchFamily="18" charset="0"/>
                <a:cs typeface="Times New Roman" panose="02020603050405020304" pitchFamily="18" charset="0"/>
              </a:rPr>
              <a:t>Roadmap</a:t>
            </a:r>
          </a:p>
        </p:txBody>
      </p:sp>
      <p:sp>
        <p:nvSpPr>
          <p:cNvPr id="3" name="Subtitle 2"/>
          <p:cNvSpPr>
            <a:spLocks noGrp="1"/>
          </p:cNvSpPr>
          <p:nvPr>
            <p:ph type="subTitle" idx="1"/>
          </p:nvPr>
        </p:nvSpPr>
        <p:spPr>
          <a:xfrm>
            <a:off x="500495" y="1566977"/>
            <a:ext cx="9144000" cy="4295054"/>
          </a:xfrm>
        </p:spPr>
        <p:txBody>
          <a:bodyPr>
            <a:noAutofit/>
          </a:bodyPr>
          <a:lstStyle/>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rPr>
              <a:t>Attack model</a:t>
            </a:r>
          </a:p>
          <a:p>
            <a:pPr marL="342900" indent="-342900" algn="l">
              <a:buFont typeface="Wingdings" panose="05000000000000000000" pitchFamily="2" charset="2"/>
              <a:buChar char="q"/>
            </a:pPr>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GB" altLang="zh-CN" dirty="0">
                <a:latin typeface="Times New Roman" panose="02020603050405020304" pitchFamily="18" charset="0"/>
                <a:cs typeface="Times New Roman" panose="02020603050405020304" pitchFamily="18" charset="0"/>
                <a:sym typeface="+mn-ea"/>
              </a:rPr>
              <a:t>Decentralized </a:t>
            </a:r>
            <a:r>
              <a:rPr lang="en-US" altLang="en-GB" dirty="0">
                <a:latin typeface="Times New Roman" panose="02020603050405020304" pitchFamily="18" charset="0"/>
                <a:cs typeface="Times New Roman" panose="02020603050405020304" pitchFamily="18" charset="0"/>
                <a:sym typeface="+mn-ea"/>
              </a:rPr>
              <a:t>Design</a:t>
            </a:r>
          </a:p>
          <a:p>
            <a:pPr marL="342900" indent="-342900" algn="l">
              <a:buFont typeface="Wingdings" panose="05000000000000000000" pitchFamily="2" charset="2"/>
              <a:buChar char="q"/>
            </a:pPr>
            <a:endParaRPr lang="en-US" altLang="en-GB" dirty="0">
              <a:latin typeface="Times New Roman" panose="02020603050405020304" pitchFamily="18" charset="0"/>
              <a:cs typeface="Times New Roman" panose="02020603050405020304" pitchFamily="18" charset="0"/>
              <a:sym typeface="+mn-ea"/>
            </a:endParaRPr>
          </a:p>
          <a:p>
            <a:pPr marL="342900" indent="-342900" algn="l">
              <a:buFont typeface="Wingdings" panose="05000000000000000000" pitchFamily="2" charset="2"/>
              <a:buChar char="q"/>
            </a:pPr>
            <a:r>
              <a:rPr lang="en-US" altLang="en-GB" dirty="0">
                <a:latin typeface="Times New Roman" panose="02020603050405020304" pitchFamily="18" charset="0"/>
                <a:cs typeface="Times New Roman" panose="02020603050405020304" pitchFamily="18" charset="0"/>
                <a:sym typeface="+mn-ea"/>
              </a:rPr>
              <a:t>Graph Design</a:t>
            </a:r>
          </a:p>
          <a:p>
            <a:pPr marL="342900" indent="-342900" algn="l">
              <a:buFont typeface="Wingdings" panose="05000000000000000000" pitchFamily="2" charset="2"/>
              <a:buChar char="q"/>
            </a:pPr>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Experimental Results</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27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8"/>
    </mc:Choice>
    <mc:Fallback xmlns="">
      <p:transition spd="slow" advTm="11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28</a:t>
            </a:fld>
            <a:endParaRPr lang="en-US"/>
          </a:p>
        </p:txBody>
      </p:sp>
      <p:pic>
        <p:nvPicPr>
          <p:cNvPr id="9" name="图片 8" descr="f1_00"/>
          <p:cNvPicPr>
            <a:picLocks noChangeAspect="1"/>
          </p:cNvPicPr>
          <p:nvPr>
            <p:custDataLst>
              <p:tags r:id="rId1"/>
            </p:custDataLst>
          </p:nvPr>
        </p:nvPicPr>
        <p:blipFill>
          <a:blip r:embed="rId8"/>
          <a:stretch>
            <a:fillRect/>
          </a:stretch>
        </p:blipFill>
        <p:spPr>
          <a:xfrm>
            <a:off x="6346190" y="1687195"/>
            <a:ext cx="5704840" cy="3656965"/>
          </a:xfrm>
          <a:prstGeom prst="rect">
            <a:avLst/>
          </a:prstGeom>
        </p:spPr>
      </p:pic>
      <p:sp>
        <p:nvSpPr>
          <p:cNvPr id="10" name="文本框 9"/>
          <p:cNvSpPr txBox="1"/>
          <p:nvPr>
            <p:custDataLst>
              <p:tags r:id="rId2"/>
            </p:custDataLst>
          </p:nvPr>
        </p:nvSpPr>
        <p:spPr>
          <a:xfrm>
            <a:off x="119380" y="3679825"/>
            <a:ext cx="11859260" cy="2676525"/>
          </a:xfrm>
          <a:prstGeom prst="rect">
            <a:avLst/>
          </a:prstGeom>
          <a:noFill/>
        </p:spPr>
        <p:txBody>
          <a:bodyPr wrap="square" rtlCol="0" anchor="t">
            <a:spAutoFit/>
          </a:bodyPr>
          <a:lstStyle/>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Central server transmits the model to clients.</a:t>
            </a:r>
          </a:p>
          <a:p>
            <a:pPr marL="285750"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Clients train the model locally with own data. </a:t>
            </a:r>
          </a:p>
          <a:p>
            <a:pPr marL="285750"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Central server pools model results and generate global mode without accessing any data.</a:t>
            </a:r>
            <a:endParaRPr lang="en-US" altLang="zh-CN" sz="2400" dirty="0">
              <a:latin typeface="Times New Roman" panose="02020603050405020304" pitchFamily="18" charset="0"/>
              <a:cs typeface="Times New Roman" panose="02020603050405020304" pitchFamily="18" charset="0"/>
              <a:sym typeface="+mn-ea"/>
            </a:endParaRPr>
          </a:p>
        </p:txBody>
      </p:sp>
      <p:sp>
        <p:nvSpPr>
          <p:cNvPr id="11" name="文本框 10"/>
          <p:cNvSpPr txBox="1"/>
          <p:nvPr>
            <p:custDataLst>
              <p:tags r:id="rId3"/>
            </p:custDataLst>
          </p:nvPr>
        </p:nvSpPr>
        <p:spPr>
          <a:xfrm>
            <a:off x="510540" y="1956435"/>
            <a:ext cx="5742305" cy="460375"/>
          </a:xfrm>
          <a:prstGeom prst="rect">
            <a:avLst/>
          </a:prstGeom>
          <a:noFill/>
        </p:spPr>
        <p:txBody>
          <a:bodyPr wrap="square" rtlCol="0" anchor="t">
            <a:spAutoFit/>
          </a:bodyPr>
          <a:lstStyle/>
          <a:p>
            <a:r>
              <a:rPr lang="en-US" sz="2400" b="1">
                <a:solidFill>
                  <a:schemeClr val="tx1"/>
                </a:solidFill>
              </a:rPr>
              <a:t>What is f</a:t>
            </a:r>
            <a:r>
              <a:rPr lang="zh-CN" altLang="en-US" sz="2400" b="1">
                <a:solidFill>
                  <a:schemeClr val="tx1"/>
                </a:solidFill>
              </a:rPr>
              <a:t>edera</a:t>
            </a:r>
            <a:r>
              <a:rPr lang="en-US" altLang="zh-CN" sz="2400" b="1">
                <a:solidFill>
                  <a:schemeClr val="tx1"/>
                </a:solidFill>
              </a:rPr>
              <a:t>ted</a:t>
            </a:r>
            <a:r>
              <a:rPr lang="zh-CN" altLang="en-US" sz="2400" b="1">
                <a:solidFill>
                  <a:schemeClr val="tx1"/>
                </a:solidFill>
              </a:rPr>
              <a:t> </a:t>
            </a:r>
            <a:r>
              <a:rPr lang="en-US" altLang="zh-CN" sz="2400" b="1">
                <a:solidFill>
                  <a:schemeClr val="tx1"/>
                </a:solidFill>
              </a:rPr>
              <a:t>l</a:t>
            </a:r>
            <a:r>
              <a:rPr lang="zh-CN" altLang="en-US" sz="2400" b="1">
                <a:solidFill>
                  <a:schemeClr val="tx1"/>
                </a:solidFill>
              </a:rPr>
              <a:t>earning</a:t>
            </a:r>
            <a:r>
              <a:rPr lang="en-US" altLang="zh-CN" sz="2400" b="1">
                <a:solidFill>
                  <a:schemeClr val="tx1"/>
                </a:solidFill>
              </a:rPr>
              <a:t>?</a:t>
            </a:r>
            <a:r>
              <a:rPr lang="zh-CN" altLang="en-US" sz="2400" b="1">
                <a:solidFill>
                  <a:srgbClr val="FF0000"/>
                </a:solidFill>
              </a:rPr>
              <a:t> </a:t>
            </a:r>
            <a:endParaRPr lang="en-US" altLang="zh-CN" sz="2400" b="1">
              <a:solidFill>
                <a:srgbClr val="FF0000"/>
              </a:solidFill>
            </a:endParaRPr>
          </a:p>
        </p:txBody>
      </p:sp>
      <p:sp>
        <p:nvSpPr>
          <p:cNvPr id="8" name="文本框 7"/>
          <p:cNvSpPr txBox="1"/>
          <p:nvPr>
            <p:custDataLst>
              <p:tags r:id="rId4"/>
            </p:custDataLst>
          </p:nvPr>
        </p:nvSpPr>
        <p:spPr>
          <a:xfrm>
            <a:off x="288290" y="191770"/>
            <a:ext cx="6096000" cy="706755"/>
          </a:xfrm>
          <a:prstGeom prst="rect">
            <a:avLst/>
          </a:prstGeom>
          <a:noFill/>
        </p:spPr>
        <p:txBody>
          <a:bodyPr wrap="square" rtlCol="0" anchor="t">
            <a:spAutoFit/>
          </a:bodyPr>
          <a:lstStyle/>
          <a:p>
            <a:pPr algn="l"/>
            <a:r>
              <a:rPr lang="en-US" altLang="zh-CN" sz="4000" dirty="0">
                <a:latin typeface="Times New Roman" panose="02020603050405020304" pitchFamily="18" charset="0"/>
                <a:cs typeface="Times New Roman" panose="02020603050405020304" pitchFamily="18" charset="0"/>
                <a:sym typeface="+mn-ea"/>
              </a:rPr>
              <a:t>Introduction</a:t>
            </a:r>
          </a:p>
        </p:txBody>
      </p:sp>
    </p:spTree>
  </p:cSld>
  <p:clrMapOvr>
    <a:masterClrMapping/>
  </p:clrMapOvr>
  <mc:AlternateContent xmlns:mc="http://schemas.openxmlformats.org/markup-compatibility/2006" xmlns:p14="http://schemas.microsoft.com/office/powerpoint/2010/main">
    <mc:Choice Requires="p14">
      <p:transition spd="slow" p14:dur="2000" advTm="106"/>
    </mc:Choice>
    <mc:Fallback xmlns="">
      <p:transition spd="slow" advTm="10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29</a:t>
            </a:fld>
            <a:endParaRPr lang="en-US"/>
          </a:p>
        </p:txBody>
      </p:sp>
      <p:sp>
        <p:nvSpPr>
          <p:cNvPr id="2" name="文本框 1"/>
          <p:cNvSpPr txBox="1"/>
          <p:nvPr>
            <p:custDataLst>
              <p:tags r:id="rId1"/>
            </p:custDataLst>
          </p:nvPr>
        </p:nvSpPr>
        <p:spPr>
          <a:xfrm>
            <a:off x="1775460" y="1268730"/>
            <a:ext cx="9619615" cy="460375"/>
          </a:xfrm>
          <a:prstGeom prst="rect">
            <a:avLst/>
          </a:prstGeom>
          <a:noFill/>
        </p:spPr>
        <p:txBody>
          <a:bodyPr wrap="square" rtlCol="0" anchor="t">
            <a:spAutoFit/>
          </a:bodyPr>
          <a:lstStyle/>
          <a:p>
            <a:r>
              <a:rPr lang="zh-CN" altLang="en-US" sz="2400" b="1">
                <a:latin typeface="Times New Roman" panose="02020603050405020304" pitchFamily="18" charset="0"/>
                <a:cs typeface="Times New Roman" panose="02020603050405020304" pitchFamily="18" charset="0"/>
              </a:rPr>
              <a:t>Gradient inversion attacks will recover training data by gradients.</a:t>
            </a:r>
          </a:p>
        </p:txBody>
      </p:sp>
      <p:sp>
        <p:nvSpPr>
          <p:cNvPr id="3" name="文本框 2"/>
          <p:cNvSpPr txBox="1"/>
          <p:nvPr>
            <p:custDataLst>
              <p:tags r:id="rId2"/>
            </p:custDataLst>
          </p:nvPr>
        </p:nvSpPr>
        <p:spPr>
          <a:xfrm>
            <a:off x="568960" y="6551295"/>
            <a:ext cx="11874500" cy="306705"/>
          </a:xfrm>
          <a:prstGeom prst="rect">
            <a:avLst/>
          </a:prstGeom>
          <a:noFill/>
        </p:spPr>
        <p:txBody>
          <a:bodyPr wrap="square" rtlCol="0" anchor="t">
            <a:spAutoFit/>
          </a:bodyPr>
          <a:lstStyle/>
          <a:p>
            <a:r>
              <a:rPr lang="en-US" altLang="zh-CN" sz="1400">
                <a:latin typeface="Times New Roman" panose="02020603050405020304" pitchFamily="18" charset="0"/>
                <a:cs typeface="Times New Roman" panose="02020603050405020304" pitchFamily="18" charset="0"/>
              </a:rPr>
              <a:t>[1]</a:t>
            </a:r>
            <a:r>
              <a:rPr lang="zh-CN" altLang="en-US" sz="1400">
                <a:latin typeface="Times New Roman" panose="02020603050405020304" pitchFamily="18" charset="0"/>
                <a:cs typeface="Times New Roman" panose="02020603050405020304" pitchFamily="18" charset="0"/>
              </a:rPr>
              <a:t>Zhu, Ligeng, Zhijian Liu, and Song Han. "Deep leakage from gradients." Advances in neural information processing systems 32 (2019).</a:t>
            </a:r>
          </a:p>
        </p:txBody>
      </p:sp>
      <p:sp>
        <p:nvSpPr>
          <p:cNvPr id="4" name="文本框 3"/>
          <p:cNvSpPr txBox="1"/>
          <p:nvPr>
            <p:custDataLst>
              <p:tags r:id="rId3"/>
            </p:custDataLst>
          </p:nvPr>
        </p:nvSpPr>
        <p:spPr>
          <a:xfrm>
            <a:off x="201930" y="2061210"/>
            <a:ext cx="3477895" cy="398780"/>
          </a:xfrm>
          <a:prstGeom prst="rect">
            <a:avLst/>
          </a:prstGeom>
          <a:noFill/>
        </p:spPr>
        <p:txBody>
          <a:bodyPr wrap="none" rtlCol="0" anchor="t">
            <a:spAutoFit/>
          </a:bodyPr>
          <a:lstStyle/>
          <a:p>
            <a:r>
              <a:rPr lang="zh-CN" altLang="en-US" sz="2000">
                <a:latin typeface="Times New Roman" panose="02020603050405020304" pitchFamily="18" charset="0"/>
                <a:cs typeface="Times New Roman" panose="02020603050405020304" pitchFamily="18" charset="0"/>
                <a:sym typeface="+mn-ea"/>
              </a:rPr>
              <a:t>Deep leakage from gradients</a:t>
            </a:r>
            <a:r>
              <a:rPr lang="en-US" altLang="zh-CN" sz="2000">
                <a:latin typeface="Times New Roman" panose="02020603050405020304" pitchFamily="18" charset="0"/>
                <a:cs typeface="Times New Roman" panose="02020603050405020304" pitchFamily="18" charset="0"/>
                <a:sym typeface="+mn-ea"/>
              </a:rPr>
              <a:t>[1]:</a:t>
            </a:r>
          </a:p>
        </p:txBody>
      </p:sp>
      <p:grpSp>
        <p:nvGrpSpPr>
          <p:cNvPr id="48" name="组合 47"/>
          <p:cNvGrpSpPr/>
          <p:nvPr/>
        </p:nvGrpSpPr>
        <p:grpSpPr>
          <a:xfrm>
            <a:off x="191770" y="2708910"/>
            <a:ext cx="11665585" cy="3799205"/>
            <a:chOff x="35" y="4410"/>
            <a:chExt cx="18371" cy="5983"/>
          </a:xfrm>
        </p:grpSpPr>
        <p:pic>
          <p:nvPicPr>
            <p:cNvPr id="108" name="图片 107"/>
            <p:cNvPicPr/>
            <p:nvPr>
              <p:custDataLst>
                <p:tags r:id="rId5"/>
              </p:custDataLst>
            </p:nvPr>
          </p:nvPicPr>
          <p:blipFill>
            <a:blip r:embed="rId41"/>
            <a:stretch>
              <a:fillRect/>
            </a:stretch>
          </p:blipFill>
          <p:spPr>
            <a:xfrm>
              <a:off x="1963" y="7246"/>
              <a:ext cx="2592" cy="2256"/>
            </a:xfrm>
            <a:prstGeom prst="rect">
              <a:avLst/>
            </a:prstGeom>
            <a:noFill/>
            <a:ln w="9525">
              <a:noFill/>
            </a:ln>
          </p:spPr>
        </p:pic>
        <p:pic>
          <p:nvPicPr>
            <p:cNvPr id="111" name="图片 110"/>
            <p:cNvPicPr/>
            <p:nvPr>
              <p:custDataLst>
                <p:tags r:id="rId6"/>
              </p:custDataLst>
            </p:nvPr>
          </p:nvPicPr>
          <p:blipFill>
            <a:blip r:embed="rId42"/>
            <a:stretch>
              <a:fillRect/>
            </a:stretch>
          </p:blipFill>
          <p:spPr>
            <a:xfrm>
              <a:off x="1963" y="4410"/>
              <a:ext cx="2592" cy="2255"/>
            </a:xfrm>
            <a:prstGeom prst="rect">
              <a:avLst/>
            </a:prstGeom>
            <a:noFill/>
            <a:ln w="9525">
              <a:noFill/>
            </a:ln>
          </p:spPr>
        </p:pic>
        <p:sp>
          <p:nvSpPr>
            <p:cNvPr id="7" name="文本框 6"/>
            <p:cNvSpPr txBox="1"/>
            <p:nvPr>
              <p:custDataLst>
                <p:tags r:id="rId7"/>
              </p:custDataLst>
            </p:nvPr>
          </p:nvSpPr>
          <p:spPr>
            <a:xfrm>
              <a:off x="51" y="5029"/>
              <a:ext cx="1814" cy="1016"/>
            </a:xfrm>
            <a:prstGeom prst="rect">
              <a:avLst/>
            </a:prstGeom>
            <a:noFill/>
          </p:spPr>
          <p:txBody>
            <a:bodyPr wrap="none" rtlCol="0" anchor="t">
              <a:spAutoFit/>
            </a:bodyPr>
            <a:lstStyle/>
            <a:p>
              <a:pPr algn="l"/>
              <a:r>
                <a:rPr lang="en-US" altLang="zh-CN" b="1">
                  <a:latin typeface="Times New Roman" panose="02020603050405020304" pitchFamily="18" charset="0"/>
                  <a:cs typeface="Times New Roman" panose="02020603050405020304" pitchFamily="18" charset="0"/>
                  <a:sym typeface="+mn-ea"/>
                </a:rPr>
                <a:t>Victims</a:t>
              </a:r>
              <a:r>
                <a:rPr lang="zh-CN" altLang="en-US" b="1">
                  <a:latin typeface="Times New Roman" panose="02020603050405020304" pitchFamily="18" charset="0"/>
                  <a:cs typeface="Times New Roman" panose="02020603050405020304" pitchFamily="18" charset="0"/>
                  <a:sym typeface="+mn-ea"/>
                </a:rPr>
                <a:t>：</a:t>
              </a:r>
            </a:p>
            <a:p>
              <a:pPr algn="l"/>
              <a:r>
                <a:rPr lang="en-US" altLang="zh-CN" b="1">
                  <a:latin typeface="Times New Roman" panose="02020603050405020304" pitchFamily="18" charset="0"/>
                  <a:cs typeface="Times New Roman" panose="02020603050405020304" pitchFamily="18" charset="0"/>
                  <a:sym typeface="+mn-ea"/>
                </a:rPr>
                <a:t>Client</a:t>
              </a:r>
            </a:p>
          </p:txBody>
        </p:sp>
        <p:sp>
          <p:nvSpPr>
            <p:cNvPr id="12" name="文本框 11"/>
            <p:cNvSpPr txBox="1"/>
            <p:nvPr>
              <p:custDataLst>
                <p:tags r:id="rId8"/>
              </p:custDataLst>
            </p:nvPr>
          </p:nvSpPr>
          <p:spPr>
            <a:xfrm>
              <a:off x="35" y="7934"/>
              <a:ext cx="2008" cy="1016"/>
            </a:xfrm>
            <a:prstGeom prst="rect">
              <a:avLst/>
            </a:prstGeom>
            <a:noFill/>
          </p:spPr>
          <p:txBody>
            <a:bodyPr wrap="none" rtlCol="0" anchor="t">
              <a:spAutoFit/>
            </a:bodyPr>
            <a:lstStyle/>
            <a:p>
              <a:pPr algn="l"/>
              <a:r>
                <a:rPr lang="en-US" altLang="zh-CN" b="1">
                  <a:latin typeface="Times New Roman" panose="02020603050405020304" pitchFamily="18" charset="0"/>
                  <a:cs typeface="Times New Roman" panose="02020603050405020304" pitchFamily="18" charset="0"/>
                  <a:sym typeface="+mn-ea"/>
                </a:rPr>
                <a:t>Attacker</a:t>
              </a:r>
              <a:r>
                <a:rPr lang="zh-CN" altLang="en-US" b="1">
                  <a:latin typeface="Times New Roman" panose="02020603050405020304" pitchFamily="18" charset="0"/>
                  <a:cs typeface="Times New Roman" panose="02020603050405020304" pitchFamily="18" charset="0"/>
                  <a:sym typeface="+mn-ea"/>
                </a:rPr>
                <a:t>：</a:t>
              </a:r>
            </a:p>
            <a:p>
              <a:pPr algn="l"/>
              <a:r>
                <a:rPr lang="en-US" altLang="zh-CN" b="1">
                  <a:latin typeface="Times New Roman" panose="02020603050405020304" pitchFamily="18" charset="0"/>
                  <a:cs typeface="Times New Roman" panose="02020603050405020304" pitchFamily="18" charset="0"/>
                  <a:sym typeface="+mn-ea"/>
                </a:rPr>
                <a:t>Server</a:t>
              </a:r>
            </a:p>
          </p:txBody>
        </p:sp>
        <p:sp>
          <p:nvSpPr>
            <p:cNvPr id="13" name="矩形 12"/>
            <p:cNvSpPr/>
            <p:nvPr>
              <p:custDataLst>
                <p:tags r:id="rId9"/>
              </p:custDataLst>
            </p:nvPr>
          </p:nvSpPr>
          <p:spPr>
            <a:xfrm>
              <a:off x="6045" y="4410"/>
              <a:ext cx="2711" cy="22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en-US" altLang="zh-CN"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a:t>
              </a:r>
            </a:p>
            <a:p>
              <a:pPr algn="ctr"/>
              <a:r>
                <a:rPr lang="en-US" altLang="zh-CN"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F(x</a:t>
              </a:r>
              <a:r>
                <a:rPr lang="zh-CN" altLang="en-US"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altLang="zh-CN"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t>
              </a:r>
            </a:p>
          </p:txBody>
        </p:sp>
        <p:sp>
          <p:nvSpPr>
            <p:cNvPr id="14" name="矩形 13"/>
            <p:cNvSpPr/>
            <p:nvPr>
              <p:custDataLst>
                <p:tags r:id="rId10"/>
              </p:custDataLst>
            </p:nvPr>
          </p:nvSpPr>
          <p:spPr>
            <a:xfrm>
              <a:off x="6045" y="7315"/>
              <a:ext cx="2711" cy="22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Model</a:t>
              </a:r>
              <a:endParaRPr lang="en-US" altLang="zh-CN" sz="240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F(x’</a:t>
              </a:r>
              <a:r>
                <a:rPr lang="zh-CN" altLang="en-US"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r>
                <a:rPr lang="en-US" altLang="zh-CN" sz="2400" i="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t>
              </a:r>
            </a:p>
          </p:txBody>
        </p:sp>
        <p:sp>
          <p:nvSpPr>
            <p:cNvPr id="15" name="文本框 14"/>
            <p:cNvSpPr txBox="1"/>
            <p:nvPr>
              <p:custDataLst>
                <p:tags r:id="rId11"/>
              </p:custDataLst>
            </p:nvPr>
          </p:nvSpPr>
          <p:spPr>
            <a:xfrm>
              <a:off x="1963" y="6665"/>
              <a:ext cx="2715" cy="580"/>
            </a:xfrm>
            <a:prstGeom prst="rect">
              <a:avLst/>
            </a:prstGeom>
            <a:noFill/>
          </p:spPr>
          <p:txBody>
            <a:bodyPr wrap="square" rtlCol="0" anchor="t">
              <a:spAutoFit/>
            </a:bodyPr>
            <a:lstStyle/>
            <a:p>
              <a:pPr algn="l"/>
              <a:r>
                <a:rPr lang="en-US" b="1">
                  <a:latin typeface="Times New Roman" panose="02020603050405020304" pitchFamily="18" charset="0"/>
                  <a:cs typeface="Times New Roman" panose="02020603050405020304" pitchFamily="18" charset="0"/>
                  <a:sym typeface="+mn-ea"/>
                </a:rPr>
                <a:t>Input image x</a:t>
              </a:r>
              <a:endParaRPr lang="en-US"/>
            </a:p>
          </p:txBody>
        </p:sp>
        <p:sp>
          <p:nvSpPr>
            <p:cNvPr id="16" name="文本框 15"/>
            <p:cNvSpPr txBox="1"/>
            <p:nvPr>
              <p:custDataLst>
                <p:tags r:id="rId12"/>
              </p:custDataLst>
            </p:nvPr>
          </p:nvSpPr>
          <p:spPr>
            <a:xfrm>
              <a:off x="1963" y="9503"/>
              <a:ext cx="2928" cy="580"/>
            </a:xfrm>
            <a:prstGeom prst="rect">
              <a:avLst/>
            </a:prstGeom>
            <a:noFill/>
          </p:spPr>
          <p:txBody>
            <a:bodyPr wrap="none" rtlCol="0" anchor="t">
              <a:spAutoFit/>
            </a:bodyPr>
            <a:lstStyle/>
            <a:p>
              <a:pPr algn="l"/>
              <a:r>
                <a:rPr lang="en-US" b="1">
                  <a:latin typeface="Times New Roman" panose="02020603050405020304" pitchFamily="18" charset="0"/>
                  <a:cs typeface="Times New Roman" panose="02020603050405020304" pitchFamily="18" charset="0"/>
                  <a:sym typeface="+mn-ea"/>
                </a:rPr>
                <a:t>Dummy image x’</a:t>
              </a:r>
              <a:endParaRPr lang="zh-CN" altLang="en-US"/>
            </a:p>
          </p:txBody>
        </p:sp>
        <p:cxnSp>
          <p:nvCxnSpPr>
            <p:cNvPr id="17" name="直接箭头连接符 16"/>
            <p:cNvCxnSpPr>
              <a:stCxn id="111" idx="3"/>
              <a:endCxn id="13" idx="1"/>
            </p:cNvCxnSpPr>
            <p:nvPr>
              <p:custDataLst>
                <p:tags r:id="rId13"/>
              </p:custDataLst>
            </p:nvPr>
          </p:nvCxnSpPr>
          <p:spPr>
            <a:xfrm>
              <a:off x="4555" y="5538"/>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custDataLst>
                <p:tags r:id="rId14"/>
              </p:custDataLst>
            </p:nvPr>
          </p:nvCxnSpPr>
          <p:spPr>
            <a:xfrm>
              <a:off x="4555" y="8374"/>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custDataLst>
                <p:tags r:id="rId15"/>
              </p:custDataLst>
            </p:nvPr>
          </p:nvCxnSpPr>
          <p:spPr>
            <a:xfrm>
              <a:off x="8767" y="5545"/>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custDataLst>
                <p:tags r:id="rId16"/>
              </p:custDataLst>
            </p:nvPr>
          </p:nvSpPr>
          <p:spPr>
            <a:xfrm>
              <a:off x="10246" y="5247"/>
              <a:ext cx="1051" cy="628"/>
            </a:xfrm>
            <a:prstGeom prst="rect">
              <a:avLst/>
            </a:prstGeom>
            <a:noFill/>
          </p:spPr>
          <p:txBody>
            <a:bodyPr wrap="none" rtlCol="0" anchor="t">
              <a:spAutoFit/>
            </a:bodyPr>
            <a:lstStyle/>
            <a:p>
              <a:r>
                <a:rPr lang="en-US" altLang="zh-CN" sz="2000"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Pred</a:t>
              </a:r>
            </a:p>
          </p:txBody>
        </p:sp>
        <p:cxnSp>
          <p:nvCxnSpPr>
            <p:cNvPr id="25" name="直接箭头连接符 24"/>
            <p:cNvCxnSpPr/>
            <p:nvPr>
              <p:custDataLst>
                <p:tags r:id="rId17"/>
              </p:custDataLst>
            </p:nvPr>
          </p:nvCxnSpPr>
          <p:spPr>
            <a:xfrm>
              <a:off x="11261" y="5537"/>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custDataLst>
                <p:tags r:id="rId18"/>
              </p:custDataLst>
            </p:nvPr>
          </p:nvSpPr>
          <p:spPr>
            <a:xfrm>
              <a:off x="12936" y="5247"/>
              <a:ext cx="1022" cy="628"/>
            </a:xfrm>
            <a:prstGeom prst="rect">
              <a:avLst/>
            </a:prstGeom>
            <a:noFill/>
          </p:spPr>
          <p:txBody>
            <a:bodyPr wrap="none" rtlCol="0" anchor="t">
              <a:spAutoFit/>
            </a:bodyPr>
            <a:lstStyle/>
            <a:p>
              <a:r>
                <a:rPr lang="en-US" altLang="zh-CN" sz="2000"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Loss</a:t>
              </a:r>
            </a:p>
          </p:txBody>
        </p:sp>
        <p:cxnSp>
          <p:nvCxnSpPr>
            <p:cNvPr id="27" name="直接箭头连接符 26"/>
            <p:cNvCxnSpPr/>
            <p:nvPr>
              <p:custDataLst>
                <p:tags r:id="rId19"/>
              </p:custDataLst>
            </p:nvPr>
          </p:nvCxnSpPr>
          <p:spPr>
            <a:xfrm flipH="1">
              <a:off x="14069" y="5545"/>
              <a:ext cx="1489"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28" name="文本框 27"/>
            <p:cNvSpPr txBox="1"/>
            <p:nvPr>
              <p:custDataLst>
                <p:tags r:id="rId20"/>
              </p:custDataLst>
            </p:nvPr>
          </p:nvSpPr>
          <p:spPr>
            <a:xfrm>
              <a:off x="16024" y="5270"/>
              <a:ext cx="1654" cy="628"/>
            </a:xfrm>
            <a:prstGeom prst="rect">
              <a:avLst/>
            </a:prstGeom>
            <a:noFill/>
          </p:spPr>
          <p:txBody>
            <a:bodyPr wrap="none" rtlCol="0" anchor="t">
              <a:spAutoFit/>
            </a:bodyPr>
            <a:lstStyle/>
            <a:p>
              <a:r>
                <a:rPr lang="en-US" altLang="zh-CN" sz="20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[0,0,1,0]</a:t>
              </a:r>
            </a:p>
          </p:txBody>
        </p:sp>
        <p:cxnSp>
          <p:nvCxnSpPr>
            <p:cNvPr id="29" name="直接箭头连接符 28"/>
            <p:cNvCxnSpPr/>
            <p:nvPr>
              <p:custDataLst>
                <p:tags r:id="rId21"/>
              </p:custDataLst>
            </p:nvPr>
          </p:nvCxnSpPr>
          <p:spPr>
            <a:xfrm>
              <a:off x="8803" y="8388"/>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custDataLst>
                <p:tags r:id="rId22"/>
              </p:custDataLst>
            </p:nvPr>
          </p:nvSpPr>
          <p:spPr>
            <a:xfrm>
              <a:off x="10282" y="8090"/>
              <a:ext cx="1184" cy="628"/>
            </a:xfrm>
            <a:prstGeom prst="rect">
              <a:avLst/>
            </a:prstGeom>
            <a:noFill/>
          </p:spPr>
          <p:txBody>
            <a:bodyPr wrap="none" rtlCol="0" anchor="t">
              <a:spAutoFit/>
            </a:bodyPr>
            <a:lstStyle/>
            <a:p>
              <a:r>
                <a:rPr lang="en-US" altLang="zh-CN" sz="2000"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Pred’</a:t>
              </a:r>
            </a:p>
          </p:txBody>
        </p:sp>
        <p:cxnSp>
          <p:nvCxnSpPr>
            <p:cNvPr id="31" name="直接箭头连接符 30"/>
            <p:cNvCxnSpPr/>
            <p:nvPr>
              <p:custDataLst>
                <p:tags r:id="rId23"/>
              </p:custDataLst>
            </p:nvPr>
          </p:nvCxnSpPr>
          <p:spPr>
            <a:xfrm>
              <a:off x="11297" y="8380"/>
              <a:ext cx="1490"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32" name="文本框 31"/>
            <p:cNvSpPr txBox="1"/>
            <p:nvPr>
              <p:custDataLst>
                <p:tags r:id="rId24"/>
              </p:custDataLst>
            </p:nvPr>
          </p:nvSpPr>
          <p:spPr>
            <a:xfrm>
              <a:off x="12972" y="8090"/>
              <a:ext cx="1155" cy="628"/>
            </a:xfrm>
            <a:prstGeom prst="rect">
              <a:avLst/>
            </a:prstGeom>
            <a:noFill/>
          </p:spPr>
          <p:txBody>
            <a:bodyPr wrap="none" rtlCol="0" anchor="t">
              <a:spAutoFit/>
            </a:bodyPr>
            <a:lstStyle/>
            <a:p>
              <a:r>
                <a:rPr lang="en-US" altLang="zh-CN" sz="2000"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Loss’</a:t>
              </a:r>
            </a:p>
          </p:txBody>
        </p:sp>
        <p:cxnSp>
          <p:nvCxnSpPr>
            <p:cNvPr id="33" name="直接箭头连接符 32"/>
            <p:cNvCxnSpPr/>
            <p:nvPr>
              <p:custDataLst>
                <p:tags r:id="rId25"/>
              </p:custDataLst>
            </p:nvPr>
          </p:nvCxnSpPr>
          <p:spPr>
            <a:xfrm flipH="1">
              <a:off x="14105" y="8388"/>
              <a:ext cx="1489"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35" name="文本框 34"/>
            <p:cNvSpPr txBox="1"/>
            <p:nvPr>
              <p:custDataLst>
                <p:tags r:id="rId26"/>
              </p:custDataLst>
            </p:nvPr>
          </p:nvSpPr>
          <p:spPr>
            <a:xfrm>
              <a:off x="15658" y="6665"/>
              <a:ext cx="2248" cy="580"/>
            </a:xfrm>
            <a:prstGeom prst="rect">
              <a:avLst/>
            </a:prstGeom>
            <a:noFill/>
          </p:spPr>
          <p:txBody>
            <a:bodyPr wrap="none" rtlCol="0" anchor="t">
              <a:spAutoFit/>
            </a:bodyPr>
            <a:lstStyle/>
            <a:p>
              <a:r>
                <a:rPr lang="en-US" b="1">
                  <a:latin typeface="Times New Roman" panose="02020603050405020304" pitchFamily="18" charset="0"/>
                  <a:cs typeface="Times New Roman" panose="02020603050405020304" pitchFamily="18" charset="0"/>
                  <a:sym typeface="+mn-ea"/>
                </a:rPr>
                <a:t>Input label y</a:t>
              </a:r>
              <a:endParaRPr lang="zh-CN" altLang="en-US"/>
            </a:p>
          </p:txBody>
        </p:sp>
        <p:sp>
          <p:nvSpPr>
            <p:cNvPr id="36" name="文本框 35"/>
            <p:cNvSpPr txBox="1"/>
            <p:nvPr>
              <p:custDataLst>
                <p:tags r:id="rId27"/>
              </p:custDataLst>
            </p:nvPr>
          </p:nvSpPr>
          <p:spPr>
            <a:xfrm>
              <a:off x="15658" y="9503"/>
              <a:ext cx="2748" cy="580"/>
            </a:xfrm>
            <a:prstGeom prst="rect">
              <a:avLst/>
            </a:prstGeom>
            <a:noFill/>
          </p:spPr>
          <p:txBody>
            <a:bodyPr wrap="none" rtlCol="0" anchor="t">
              <a:spAutoFit/>
            </a:bodyPr>
            <a:lstStyle/>
            <a:p>
              <a:pPr algn="l"/>
              <a:r>
                <a:rPr lang="en-US" b="1">
                  <a:latin typeface="Times New Roman" panose="02020603050405020304" pitchFamily="18" charset="0"/>
                  <a:cs typeface="Times New Roman" panose="02020603050405020304" pitchFamily="18" charset="0"/>
                  <a:sym typeface="+mn-ea"/>
                </a:rPr>
                <a:t>Dummy label y’</a:t>
              </a:r>
              <a:endParaRPr lang="zh-CN" altLang="en-US"/>
            </a:p>
          </p:txBody>
        </p:sp>
        <p:cxnSp>
          <p:nvCxnSpPr>
            <p:cNvPr id="37" name="肘形连接符 36"/>
            <p:cNvCxnSpPr>
              <a:stCxn id="32" idx="0"/>
            </p:cNvCxnSpPr>
            <p:nvPr>
              <p:custDataLst>
                <p:tags r:id="rId28"/>
              </p:custDataLst>
            </p:nvPr>
          </p:nvCxnSpPr>
          <p:spPr>
            <a:xfrm rot="16200000" flipV="1">
              <a:off x="11019" y="5559"/>
              <a:ext cx="391" cy="4670"/>
            </a:xfrm>
            <a:prstGeom prst="bentConnector2">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38" name="肘形连接符 37"/>
            <p:cNvCxnSpPr>
              <a:stCxn id="26" idx="2"/>
            </p:cNvCxnSpPr>
            <p:nvPr>
              <p:custDataLst>
                <p:tags r:id="rId29"/>
              </p:custDataLst>
            </p:nvPr>
          </p:nvCxnSpPr>
          <p:spPr>
            <a:xfrm rot="5400000">
              <a:off x="11045" y="3709"/>
              <a:ext cx="237" cy="4567"/>
            </a:xfrm>
            <a:prstGeom prst="bentConnector2">
              <a:avLst/>
            </a:prstGeom>
            <a:ln w="28575">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文本框 38"/>
                <p:cNvSpPr txBox="1"/>
                <p:nvPr>
                  <p:custDataLst>
                    <p:tags r:id="rId30"/>
                  </p:custDataLst>
                </p:nvPr>
              </p:nvSpPr>
              <p:spPr>
                <a:xfrm>
                  <a:off x="10581" y="6112"/>
                  <a:ext cx="1344" cy="5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m:t>
                        </m:r>
                      </m:oMath>
                    </m:oMathPara>
                  </a14:m>
                  <a:endParaRPr lang="zh-CN" altLang="en-US"/>
                </a:p>
              </p:txBody>
            </p:sp>
          </mc:Choice>
          <mc:Fallback xmlns="">
            <p:sp>
              <p:nvSpPr>
                <p:cNvPr id="39" name="文本框 38"/>
                <p:cNvSpPr txBox="1">
                  <a:spLocks noRot="1" noChangeAspect="1" noMove="1" noResize="1" noEditPoints="1" noAdjustHandles="1" noChangeArrowheads="1" noChangeShapeType="1" noTextEdit="1"/>
                </p:cNvSpPr>
                <p:nvPr>
                  <p:custDataLst>
                    <p:tags r:id="rId43"/>
                  </p:custDataLst>
                </p:nvPr>
              </p:nvSpPr>
              <p:spPr>
                <a:xfrm>
                  <a:off x="10581" y="6112"/>
                  <a:ext cx="1344" cy="580"/>
                </a:xfrm>
                <a:prstGeom prst="rect">
                  <a:avLst/>
                </a:prstGeom>
                <a:blipFill rotWithShape="1">
                  <a:blip r:embed="rId4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custDataLst>
                    <p:tags r:id="rId31"/>
                  </p:custDataLst>
                </p:nvPr>
              </p:nvSpPr>
              <p:spPr>
                <a:xfrm>
                  <a:off x="9714" y="7101"/>
                  <a:ext cx="3078" cy="5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𝑊</m:t>
                        </m:r>
                        <m:r>
                          <a:rPr lang="en-US" altLang="zh-CN" i="1">
                            <a:latin typeface="Cambria Math" panose="02040503050406030204" pitchFamily="18" charset="0"/>
                            <a:cs typeface="Cambria Math" panose="02040503050406030204" pitchFamily="18" charset="0"/>
                          </a:rPr>
                          <m:t>’</m:t>
                        </m:r>
                      </m:oMath>
                    </m:oMathPara>
                  </a14:m>
                  <a:endParaRPr lang="zh-CN" altLang="en-US"/>
                </a:p>
              </p:txBody>
            </p:sp>
          </mc:Choice>
          <mc:Fallback xmlns="">
            <p:sp>
              <p:nvSpPr>
                <p:cNvPr id="40" name="文本框 39"/>
                <p:cNvSpPr txBox="1">
                  <a:spLocks noRot="1" noChangeAspect="1" noMove="1" noResize="1" noEditPoints="1" noAdjustHandles="1" noChangeArrowheads="1" noChangeShapeType="1" noTextEdit="1"/>
                </p:cNvSpPr>
                <p:nvPr>
                  <p:custDataLst>
                    <p:tags r:id="rId45"/>
                  </p:custDataLst>
                </p:nvPr>
              </p:nvSpPr>
              <p:spPr>
                <a:xfrm>
                  <a:off x="9714" y="7101"/>
                  <a:ext cx="3078" cy="580"/>
                </a:xfrm>
                <a:prstGeom prst="rect">
                  <a:avLst/>
                </a:prstGeom>
                <a:blipFill rotWithShape="1">
                  <a:blip r:embed="rId46"/>
                </a:blipFill>
              </p:spPr>
              <p:txBody>
                <a:bodyPr/>
                <a:lstStyle/>
                <a:p>
                  <a:r>
                    <a:rPr lang="zh-CN" altLang="en-US">
                      <a:noFill/>
                    </a:rPr>
                    <a:t> </a:t>
                  </a:r>
                </a:p>
              </p:txBody>
            </p:sp>
          </mc:Fallback>
        </mc:AlternateContent>
        <p:cxnSp>
          <p:nvCxnSpPr>
            <p:cNvPr id="41" name="直接连接符 40"/>
            <p:cNvCxnSpPr>
              <a:stCxn id="39" idx="2"/>
              <a:endCxn id="40" idx="0"/>
            </p:cNvCxnSpPr>
            <p:nvPr>
              <p:custDataLst>
                <p:tags r:id="rId32"/>
              </p:custDataLst>
            </p:nvPr>
          </p:nvCxnSpPr>
          <p:spPr>
            <a:xfrm>
              <a:off x="11253" y="6692"/>
              <a:ext cx="0" cy="409"/>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custDataLst>
                    <p:tags r:id="rId33"/>
                  </p:custDataLst>
                </p:nvPr>
              </p:nvSpPr>
              <p:spPr>
                <a:xfrm>
                  <a:off x="9660" y="9514"/>
                  <a:ext cx="3187" cy="598"/>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cs typeface="Cambria Math" panose="02040503050406030204" pitchFamily="18" charset="0"/>
                          </a:rPr>
                          <m:t>𝐷</m:t>
                        </m:r>
                        <m:r>
                          <a:rPr lang="en-US" altLang="zh-CN" i="1">
                            <a:solidFill>
                              <a:srgbClr val="FF0000"/>
                            </a:solidFill>
                            <a:latin typeface="Cambria Math" panose="02040503050406030204" pitchFamily="18" charset="0"/>
                            <a:cs typeface="Cambria Math" panose="02040503050406030204" pitchFamily="18" charset="0"/>
                          </a:rPr>
                          <m:t>=</m:t>
                        </m:r>
                        <m:sSup>
                          <m:sSupPr>
                            <m:ctrlPr>
                              <a:rPr lang="en-US" altLang="zh-CN" i="1">
                                <a:solidFill>
                                  <a:srgbClr val="FF0000"/>
                                </a:solidFill>
                                <a:latin typeface="Cambria Math" panose="02040503050406030204" pitchFamily="18" charset="0"/>
                                <a:cs typeface="Cambria Math" panose="02040503050406030204" pitchFamily="18" charset="0"/>
                              </a:rPr>
                            </m:ctrlPr>
                          </m:sSupPr>
                          <m:e>
                            <m:d>
                              <m:dPr>
                                <m:begChr m:val="‖"/>
                                <m:endChr m:val="‖"/>
                                <m:ctrlPr>
                                  <a:rPr lang="en-US" altLang="zh-CN" i="1">
                                    <a:solidFill>
                                      <a:srgbClr val="FF0000"/>
                                    </a:solidFill>
                                    <a:latin typeface="Cambria Math" panose="02040503050406030204" pitchFamily="18" charset="0"/>
                                    <a:cs typeface="Cambria Math" panose="02040503050406030204" pitchFamily="18" charset="0"/>
                                  </a:rPr>
                                </m:ctrlPr>
                              </m:dPr>
                              <m:e>
                                <m:r>
                                  <a:rPr lang="en-US" altLang="zh-CN" i="1">
                                    <a:solidFill>
                                      <a:srgbClr val="FF0000"/>
                                    </a:solidFill>
                                    <a:latin typeface="Cambria Math" panose="02040503050406030204" pitchFamily="18" charset="0"/>
                                    <a:cs typeface="Cambria Math" panose="02040503050406030204" pitchFamily="18" charset="0"/>
                                  </a:rPr>
                                  <m:t>𝛻</m:t>
                                </m:r>
                                <m:r>
                                  <a:rPr lang="en-US" altLang="zh-CN" i="1">
                                    <a:solidFill>
                                      <a:srgbClr val="FF0000"/>
                                    </a:solidFill>
                                    <a:latin typeface="Cambria Math" panose="02040503050406030204" pitchFamily="18" charset="0"/>
                                    <a:cs typeface="Cambria Math" panose="02040503050406030204" pitchFamily="18" charset="0"/>
                                  </a:rPr>
                                  <m:t>𝑊</m:t>
                                </m:r>
                                <m:r>
                                  <a:rPr lang="en-US" altLang="zh-CN" i="1">
                                    <a:solidFill>
                                      <a:srgbClr val="FF0000"/>
                                    </a:solidFill>
                                    <a:latin typeface="Cambria Math" panose="02040503050406030204" pitchFamily="18" charset="0"/>
                                    <a:cs typeface="Cambria Math" panose="02040503050406030204" pitchFamily="18" charset="0"/>
                                  </a:rPr>
                                  <m:t>’−</m:t>
                                </m:r>
                                <m:r>
                                  <a:rPr lang="en-US" altLang="zh-CN" i="1">
                                    <a:solidFill>
                                      <a:srgbClr val="FF0000"/>
                                    </a:solidFill>
                                    <a:latin typeface="Cambria Math" panose="02040503050406030204" pitchFamily="18" charset="0"/>
                                    <a:cs typeface="Cambria Math" panose="02040503050406030204" pitchFamily="18" charset="0"/>
                                  </a:rPr>
                                  <m:t>𝛻</m:t>
                                </m:r>
                                <m:r>
                                  <a:rPr lang="en-US" altLang="zh-CN" i="1">
                                    <a:solidFill>
                                      <a:srgbClr val="FF0000"/>
                                    </a:solidFill>
                                    <a:latin typeface="Cambria Math" panose="02040503050406030204" pitchFamily="18" charset="0"/>
                                    <a:cs typeface="Cambria Math" panose="02040503050406030204" pitchFamily="18" charset="0"/>
                                  </a:rPr>
                                  <m:t>𝑊</m:t>
                                </m:r>
                              </m:e>
                            </m:d>
                          </m:e>
                          <m:sup>
                            <m:r>
                              <a:rPr lang="en-US" altLang="zh-CN" i="1">
                                <a:solidFill>
                                  <a:srgbClr val="FF0000"/>
                                </a:solidFill>
                                <a:latin typeface="Cambria Math" panose="02040503050406030204" pitchFamily="18" charset="0"/>
                                <a:cs typeface="Cambria Math" panose="02040503050406030204" pitchFamily="18" charset="0"/>
                              </a:rPr>
                              <m:t>2</m:t>
                            </m:r>
                          </m:sup>
                        </m:sSup>
                      </m:oMath>
                    </m:oMathPara>
                  </a14:m>
                  <a:endParaRPr lang="en-US" altLang="zh-CN" i="1">
                    <a:solidFill>
                      <a:srgbClr val="FF0000"/>
                    </a:solidFill>
                    <a:latin typeface="Cambria Math" panose="02040503050406030204" pitchFamily="18" charset="0"/>
                    <a:cs typeface="Cambria Math" panose="02040503050406030204" pitchFamily="18" charset="0"/>
                  </a:endParaRPr>
                </a:p>
              </p:txBody>
            </p:sp>
          </mc:Choice>
          <mc:Fallback xmlns="">
            <p:sp>
              <p:nvSpPr>
                <p:cNvPr id="42" name="文本框 41"/>
                <p:cNvSpPr txBox="1">
                  <a:spLocks noRot="1" noChangeAspect="1" noMove="1" noResize="1" noEditPoints="1" noAdjustHandles="1" noChangeArrowheads="1" noChangeShapeType="1" noTextEdit="1"/>
                </p:cNvSpPr>
                <p:nvPr>
                  <p:custDataLst>
                    <p:tags r:id="rId47"/>
                  </p:custDataLst>
                </p:nvPr>
              </p:nvSpPr>
              <p:spPr>
                <a:xfrm>
                  <a:off x="9660" y="9514"/>
                  <a:ext cx="3187" cy="598"/>
                </a:xfrm>
                <a:prstGeom prst="rect">
                  <a:avLst/>
                </a:prstGeom>
                <a:blipFill rotWithShape="1">
                  <a:blip r:embed="rId48"/>
                </a:blipFill>
              </p:spPr>
              <p:txBody>
                <a:bodyPr/>
                <a:lstStyle/>
                <a:p>
                  <a:r>
                    <a:rPr lang="zh-CN" altLang="en-US">
                      <a:noFill/>
                    </a:rPr>
                    <a:t> </a:t>
                  </a:r>
                </a:p>
              </p:txBody>
            </p:sp>
          </mc:Fallback>
        </mc:AlternateContent>
        <p:cxnSp>
          <p:nvCxnSpPr>
            <p:cNvPr id="43" name="直接箭头连接符 42"/>
            <p:cNvCxnSpPr>
              <a:stCxn id="42" idx="1"/>
              <a:endCxn id="16" idx="3"/>
            </p:cNvCxnSpPr>
            <p:nvPr>
              <p:custDataLst>
                <p:tags r:id="rId34"/>
              </p:custDataLst>
            </p:nvPr>
          </p:nvCxnSpPr>
          <p:spPr>
            <a:xfrm flipH="1" flipV="1">
              <a:off x="4891" y="9793"/>
              <a:ext cx="4769" cy="2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42" idx="3"/>
              <a:endCxn id="36" idx="1"/>
            </p:cNvCxnSpPr>
            <p:nvPr>
              <p:custDataLst>
                <p:tags r:id="rId35"/>
              </p:custDataLst>
            </p:nvPr>
          </p:nvCxnSpPr>
          <p:spPr>
            <a:xfrm flipV="1">
              <a:off x="12847" y="9793"/>
              <a:ext cx="2811" cy="2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文本框 44"/>
                <p:cNvSpPr txBox="1"/>
                <p:nvPr>
                  <p:custDataLst>
                    <p:tags r:id="rId36"/>
                  </p:custDataLst>
                </p:nvPr>
              </p:nvSpPr>
              <p:spPr>
                <a:xfrm>
                  <a:off x="5818" y="9793"/>
                  <a:ext cx="1305" cy="5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𝐷</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oMath>
                    </m:oMathPara>
                  </a14:m>
                  <a:endParaRPr lang="zh-CN" altLang="en-US"/>
                </a:p>
              </p:txBody>
            </p:sp>
          </mc:Choice>
          <mc:Fallback xmlns="">
            <p:sp>
              <p:nvSpPr>
                <p:cNvPr id="45" name="文本框 44"/>
                <p:cNvSpPr txBox="1">
                  <a:spLocks noRot="1" noChangeAspect="1" noMove="1" noResize="1" noEditPoints="1" noAdjustHandles="1" noChangeArrowheads="1" noChangeShapeType="1" noTextEdit="1"/>
                </p:cNvSpPr>
                <p:nvPr>
                  <p:custDataLst>
                    <p:tags r:id="rId49"/>
                  </p:custDataLst>
                </p:nvPr>
              </p:nvSpPr>
              <p:spPr>
                <a:xfrm>
                  <a:off x="5818" y="9793"/>
                  <a:ext cx="1305" cy="580"/>
                </a:xfrm>
                <a:prstGeom prst="rect">
                  <a:avLst/>
                </a:prstGeom>
                <a:blipFill rotWithShape="1">
                  <a:blip r:embed="rId5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custDataLst>
                    <p:tags r:id="rId37"/>
                  </p:custDataLst>
                </p:nvPr>
              </p:nvSpPr>
              <p:spPr>
                <a:xfrm>
                  <a:off x="13076" y="9813"/>
                  <a:ext cx="2902" cy="58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𝐷</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𝑦</m:t>
                        </m:r>
                      </m:oMath>
                    </m:oMathPara>
                  </a14:m>
                  <a:endParaRPr lang="zh-CN" altLang="en-US"/>
                </a:p>
              </p:txBody>
            </p:sp>
          </mc:Choice>
          <mc:Fallback xmlns="">
            <p:sp>
              <p:nvSpPr>
                <p:cNvPr id="47" name="文本框 46"/>
                <p:cNvSpPr txBox="1">
                  <a:spLocks noRot="1" noChangeAspect="1" noMove="1" noResize="1" noEditPoints="1" noAdjustHandles="1" noChangeArrowheads="1" noChangeShapeType="1" noTextEdit="1"/>
                </p:cNvSpPr>
                <p:nvPr>
                  <p:custDataLst>
                    <p:tags r:id="rId51"/>
                  </p:custDataLst>
                </p:nvPr>
              </p:nvSpPr>
              <p:spPr>
                <a:xfrm>
                  <a:off x="13076" y="9813"/>
                  <a:ext cx="2902" cy="580"/>
                </a:xfrm>
                <a:prstGeom prst="rect">
                  <a:avLst/>
                </a:prstGeom>
                <a:blipFill rotWithShape="1">
                  <a:blip r:embed="rId52"/>
                </a:blipFill>
              </p:spPr>
              <p:txBody>
                <a:bodyPr/>
                <a:lstStyle/>
                <a:p>
                  <a:r>
                    <a:rPr lang="zh-CN" altLang="en-US">
                      <a:noFill/>
                    </a:rPr>
                    <a:t> </a:t>
                  </a:r>
                </a:p>
              </p:txBody>
            </p:sp>
          </mc:Fallback>
        </mc:AlternateContent>
      </p:grpSp>
      <p:sp>
        <p:nvSpPr>
          <p:cNvPr id="20" name="文本框 19"/>
          <p:cNvSpPr txBox="1"/>
          <p:nvPr>
            <p:custDataLst>
              <p:tags r:id="rId4"/>
            </p:custDataLst>
          </p:nvPr>
        </p:nvSpPr>
        <p:spPr>
          <a:xfrm>
            <a:off x="248920" y="339725"/>
            <a:ext cx="6096000" cy="706755"/>
          </a:xfrm>
          <a:prstGeom prst="rect">
            <a:avLst/>
          </a:prstGeom>
          <a:noFill/>
        </p:spPr>
        <p:txBody>
          <a:bodyPr wrap="square" rtlCol="0" anchor="t">
            <a:spAutoFit/>
          </a:bodyPr>
          <a:lstStyle/>
          <a:p>
            <a:pPr algn="l"/>
            <a:r>
              <a:rPr lang="en-US" altLang="zh-CN" sz="4000" dirty="0">
                <a:latin typeface="Times New Roman" panose="02020603050405020304" pitchFamily="18" charset="0"/>
                <a:cs typeface="Times New Roman" panose="02020603050405020304" pitchFamily="18" charset="0"/>
                <a:sym typeface="+mn-ea"/>
              </a:rPr>
              <a:t>Attack Model</a:t>
            </a:r>
          </a:p>
        </p:txBody>
      </p:sp>
    </p:spTree>
  </p:cSld>
  <p:clrMapOvr>
    <a:masterClrMapping/>
  </p:clrMapOvr>
  <mc:AlternateContent xmlns:mc="http://schemas.openxmlformats.org/markup-compatibility/2006" xmlns:p14="http://schemas.microsoft.com/office/powerpoint/2010/main">
    <mc:Choice Requires="p14">
      <p:transition spd="slow" p14:dur="2000" advTm="25"/>
    </mc:Choice>
    <mc:Fallback xmlns="">
      <p:transition spd="slow" advTm="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090" y="418728"/>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rPr>
              <a:t>Why privacy is important on graph data?</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4" name="Slide Number Placeholder 3"/>
          <p:cNvSpPr>
            <a:spLocks noGrp="1"/>
          </p:cNvSpPr>
          <p:nvPr>
            <p:ph type="sldNum" sz="quarter" idx="12"/>
          </p:nvPr>
        </p:nvSpPr>
        <p:spPr/>
        <p:txBody>
          <a:bodyPr/>
          <a:lstStyle/>
          <a:p>
            <a:fld id="{996F11A3-02BC-4A90-BF0A-D2EBC45440AC}" type="slidenum">
              <a:rPr lang="en-US" smtClean="0"/>
              <a:t>3</a:t>
            </a:fld>
            <a:endParaRPr lang="en-US"/>
          </a:p>
        </p:txBody>
      </p:sp>
      <p:sp>
        <p:nvSpPr>
          <p:cNvPr id="3" name="文本框 2"/>
          <p:cNvSpPr txBox="1"/>
          <p:nvPr/>
        </p:nvSpPr>
        <p:spPr>
          <a:xfrm>
            <a:off x="4121150" y="6137910"/>
            <a:ext cx="3547745" cy="583565"/>
          </a:xfrm>
          <a:prstGeom prst="rect">
            <a:avLst/>
          </a:prstGeom>
          <a:noFill/>
        </p:spPr>
        <p:txBody>
          <a:bodyPr wrap="square" rtlCol="0" anchor="t">
            <a:spAutoFit/>
          </a:bodyPr>
          <a:lstStyle/>
          <a:p>
            <a:r>
              <a:rPr lang="zh-CN" altLang="en-US" sz="3200">
                <a:solidFill>
                  <a:srgbClr val="C00000"/>
                </a:solidFill>
                <a:latin typeface="Times New Roman" panose="02020603050405020304" pitchFamily="18" charset="0"/>
                <a:cs typeface="Times New Roman" panose="02020603050405020304" pitchFamily="18" charset="0"/>
              </a:rPr>
              <a:t>5 billion in penalties</a:t>
            </a:r>
          </a:p>
        </p:txBody>
      </p:sp>
      <p:pic>
        <p:nvPicPr>
          <p:cNvPr id="106" name="图片 105"/>
          <p:cNvPicPr/>
          <p:nvPr>
            <p:custDataLst>
              <p:tags r:id="rId3"/>
            </p:custDataLst>
          </p:nvPr>
        </p:nvPicPr>
        <p:blipFill>
          <a:blip r:embed="rId12"/>
          <a:stretch>
            <a:fillRect/>
          </a:stretch>
        </p:blipFill>
        <p:spPr>
          <a:xfrm>
            <a:off x="125095" y="1614805"/>
            <a:ext cx="2857500" cy="1600200"/>
          </a:xfrm>
          <a:prstGeom prst="rect">
            <a:avLst/>
          </a:prstGeom>
          <a:noFill/>
          <a:ln w="9525">
            <a:noFill/>
          </a:ln>
        </p:spPr>
      </p:pic>
      <p:pic>
        <p:nvPicPr>
          <p:cNvPr id="107" name="图片 106"/>
          <p:cNvPicPr/>
          <p:nvPr>
            <p:custDataLst>
              <p:tags r:id="rId4"/>
            </p:custDataLst>
          </p:nvPr>
        </p:nvPicPr>
        <p:blipFill>
          <a:blip r:embed="rId13"/>
          <a:stretch>
            <a:fillRect/>
          </a:stretch>
        </p:blipFill>
        <p:spPr>
          <a:xfrm>
            <a:off x="125730" y="3971290"/>
            <a:ext cx="2856865" cy="1600200"/>
          </a:xfrm>
          <a:prstGeom prst="rect">
            <a:avLst/>
          </a:prstGeom>
          <a:noFill/>
          <a:ln w="9525">
            <a:noFill/>
          </a:ln>
        </p:spPr>
      </p:pic>
      <p:pic>
        <p:nvPicPr>
          <p:cNvPr id="108" name="图片 107"/>
          <p:cNvPicPr/>
          <p:nvPr>
            <p:custDataLst>
              <p:tags r:id="rId5"/>
            </p:custDataLst>
          </p:nvPr>
        </p:nvPicPr>
        <p:blipFill>
          <a:blip r:embed="rId14"/>
          <a:stretch>
            <a:fillRect/>
          </a:stretch>
        </p:blipFill>
        <p:spPr>
          <a:xfrm>
            <a:off x="3765550" y="2546985"/>
            <a:ext cx="3262630" cy="2137410"/>
          </a:xfrm>
          <a:prstGeom prst="rect">
            <a:avLst/>
          </a:prstGeom>
          <a:noFill/>
          <a:ln w="9525">
            <a:noFill/>
          </a:ln>
        </p:spPr>
      </p:pic>
      <p:cxnSp>
        <p:nvCxnSpPr>
          <p:cNvPr id="5" name="直接箭头连接符 4"/>
          <p:cNvCxnSpPr>
            <a:stCxn id="106" idx="3"/>
            <a:endCxn id="108" idx="1"/>
          </p:cNvCxnSpPr>
          <p:nvPr/>
        </p:nvCxnSpPr>
        <p:spPr>
          <a:xfrm>
            <a:off x="2982595" y="2414905"/>
            <a:ext cx="782955" cy="120078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107" idx="3"/>
            <a:endCxn id="108" idx="1"/>
          </p:cNvCxnSpPr>
          <p:nvPr/>
        </p:nvCxnSpPr>
        <p:spPr>
          <a:xfrm flipV="1">
            <a:off x="2982595" y="3615690"/>
            <a:ext cx="782955" cy="11557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9" name="图片 108"/>
          <p:cNvPicPr/>
          <p:nvPr>
            <p:custDataLst>
              <p:tags r:id="rId6"/>
            </p:custDataLst>
          </p:nvPr>
        </p:nvPicPr>
        <p:blipFill>
          <a:blip r:embed="rId15"/>
          <a:stretch>
            <a:fillRect/>
          </a:stretch>
        </p:blipFill>
        <p:spPr>
          <a:xfrm>
            <a:off x="7668578" y="1687195"/>
            <a:ext cx="2847975" cy="1600200"/>
          </a:xfrm>
          <a:prstGeom prst="rect">
            <a:avLst/>
          </a:prstGeom>
          <a:noFill/>
          <a:ln w="9525">
            <a:noFill/>
          </a:ln>
        </p:spPr>
      </p:pic>
      <p:sp>
        <p:nvSpPr>
          <p:cNvPr id="8" name="文本框 7"/>
          <p:cNvSpPr txBox="1"/>
          <p:nvPr/>
        </p:nvSpPr>
        <p:spPr>
          <a:xfrm>
            <a:off x="3877945" y="2040890"/>
            <a:ext cx="3246120" cy="460375"/>
          </a:xfrm>
          <a:prstGeom prst="rect">
            <a:avLst/>
          </a:prstGeom>
          <a:noFill/>
        </p:spPr>
        <p:txBody>
          <a:bodyPr wrap="square" rtlCol="0" anchor="t">
            <a:spAutoFit/>
          </a:bodyPr>
          <a:lstStyle/>
          <a:p>
            <a:r>
              <a:rPr lang="zh-CN" altLang="en-US" sz="2400">
                <a:solidFill>
                  <a:srgbClr val="FF0000"/>
                </a:solidFill>
                <a:latin typeface="Times New Roman" panose="02020603050405020304" pitchFamily="18" charset="0"/>
                <a:cs typeface="Times New Roman" panose="02020603050405020304" pitchFamily="18" charset="0"/>
              </a:rPr>
              <a:t>87 million User Profile</a:t>
            </a:r>
          </a:p>
        </p:txBody>
      </p:sp>
      <p:cxnSp>
        <p:nvCxnSpPr>
          <p:cNvPr id="9" name="直接箭头连接符 8"/>
          <p:cNvCxnSpPr>
            <a:stCxn id="108" idx="3"/>
            <a:endCxn id="109" idx="1"/>
          </p:cNvCxnSpPr>
          <p:nvPr>
            <p:custDataLst>
              <p:tags r:id="rId7"/>
            </p:custDataLst>
          </p:nvPr>
        </p:nvCxnSpPr>
        <p:spPr>
          <a:xfrm flipV="1">
            <a:off x="7028180" y="2487295"/>
            <a:ext cx="640715" cy="112839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0" name="图片 109"/>
          <p:cNvPicPr/>
          <p:nvPr/>
        </p:nvPicPr>
        <p:blipFill>
          <a:blip r:embed="rId16"/>
          <a:stretch>
            <a:fillRect/>
          </a:stretch>
        </p:blipFill>
        <p:spPr>
          <a:xfrm>
            <a:off x="7686040" y="3933190"/>
            <a:ext cx="2830830" cy="1638300"/>
          </a:xfrm>
          <a:prstGeom prst="rect">
            <a:avLst/>
          </a:prstGeom>
          <a:noFill/>
          <a:ln w="9525">
            <a:noFill/>
          </a:ln>
        </p:spPr>
      </p:pic>
      <p:cxnSp>
        <p:nvCxnSpPr>
          <p:cNvPr id="10" name="直接箭头连接符 9"/>
          <p:cNvCxnSpPr>
            <a:stCxn id="108" idx="3"/>
            <a:endCxn id="110" idx="1"/>
          </p:cNvCxnSpPr>
          <p:nvPr>
            <p:custDataLst>
              <p:tags r:id="rId8"/>
            </p:custDataLst>
          </p:nvPr>
        </p:nvCxnSpPr>
        <p:spPr>
          <a:xfrm>
            <a:off x="7028180" y="3615690"/>
            <a:ext cx="657860" cy="113665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1" name="图片 110"/>
          <p:cNvPicPr/>
          <p:nvPr/>
        </p:nvPicPr>
        <p:blipFill>
          <a:blip r:embed="rId17"/>
          <a:stretch>
            <a:fillRect/>
          </a:stretch>
        </p:blipFill>
        <p:spPr>
          <a:xfrm>
            <a:off x="7685405" y="1614805"/>
            <a:ext cx="3120390" cy="4085590"/>
          </a:xfrm>
          <a:prstGeom prst="rect">
            <a:avLst/>
          </a:prstGeom>
          <a:noFill/>
          <a:ln w="9525">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239"/>
    </mc:Choice>
    <mc:Fallback>
      <p:transition spd="slow" advTm="22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30</a:t>
            </a:fld>
            <a:endParaRPr lang="en-US"/>
          </a:p>
        </p:txBody>
      </p:sp>
      <p:sp>
        <p:nvSpPr>
          <p:cNvPr id="2" name="文本框 1"/>
          <p:cNvSpPr txBox="1"/>
          <p:nvPr>
            <p:custDataLst>
              <p:tags r:id="rId1"/>
            </p:custDataLst>
          </p:nvPr>
        </p:nvSpPr>
        <p:spPr>
          <a:xfrm>
            <a:off x="121285" y="2565400"/>
            <a:ext cx="5768975" cy="460375"/>
          </a:xfrm>
          <a:prstGeom prst="rect">
            <a:avLst/>
          </a:prstGeom>
          <a:noFill/>
        </p:spPr>
        <p:txBody>
          <a:bodyPr wrap="none" rtlCol="0" anchor="t">
            <a:spAutoFit/>
          </a:bodyPr>
          <a:lstStyle/>
          <a:p>
            <a:r>
              <a:rPr lang="en-GB" altLang="zh-CN" sz="2400" b="1" dirty="0">
                <a:latin typeface="Times New Roman" panose="02020603050405020304" pitchFamily="18" charset="0"/>
                <a:cs typeface="Times New Roman" panose="02020603050405020304" pitchFamily="18" charset="0"/>
                <a:sym typeface="+mn-ea"/>
              </a:rPr>
              <a:t>Decentralized </a:t>
            </a:r>
            <a:r>
              <a:rPr lang="en-US" altLang="en-GB" sz="2400" b="1" dirty="0">
                <a:latin typeface="Times New Roman" panose="02020603050405020304" pitchFamily="18" charset="0"/>
                <a:cs typeface="Times New Roman" panose="02020603050405020304" pitchFamily="18" charset="0"/>
                <a:sym typeface="+mn-ea"/>
              </a:rPr>
              <a:t>F</a:t>
            </a:r>
            <a:r>
              <a:rPr lang="en-GB" altLang="zh-CN" sz="2400" b="1" dirty="0">
                <a:latin typeface="Times New Roman" panose="02020603050405020304" pitchFamily="18" charset="0"/>
                <a:cs typeface="Times New Roman" panose="02020603050405020304" pitchFamily="18" charset="0"/>
                <a:sym typeface="+mn-ea"/>
              </a:rPr>
              <a:t>ederated </a:t>
            </a:r>
            <a:r>
              <a:rPr lang="en-US" altLang="en-GB" sz="2400" b="1" dirty="0">
                <a:latin typeface="Times New Roman" panose="02020603050405020304" pitchFamily="18" charset="0"/>
                <a:cs typeface="Times New Roman" panose="02020603050405020304" pitchFamily="18" charset="0"/>
                <a:sym typeface="+mn-ea"/>
              </a:rPr>
              <a:t>L</a:t>
            </a:r>
            <a:r>
              <a:rPr lang="en-GB" altLang="zh-CN" sz="2400" b="1" dirty="0">
                <a:latin typeface="Times New Roman" panose="02020603050405020304" pitchFamily="18" charset="0"/>
                <a:cs typeface="Times New Roman" panose="02020603050405020304" pitchFamily="18" charset="0"/>
                <a:sym typeface="+mn-ea"/>
              </a:rPr>
              <a:t>earning</a:t>
            </a:r>
            <a:r>
              <a:rPr lang="en-US" altLang="en-GB" sz="2400" b="1" dirty="0">
                <a:latin typeface="Times New Roman" panose="02020603050405020304" pitchFamily="18" charset="0"/>
                <a:cs typeface="Times New Roman" panose="02020603050405020304" pitchFamily="18" charset="0"/>
                <a:sym typeface="+mn-ea"/>
              </a:rPr>
              <a:t>(DFL)</a:t>
            </a:r>
            <a:r>
              <a:rPr lang="zh-CN" altLang="en-GB" sz="2400" b="1" dirty="0">
                <a:latin typeface="Times New Roman" panose="02020603050405020304" pitchFamily="18" charset="0"/>
                <a:cs typeface="Times New Roman" panose="02020603050405020304" pitchFamily="18" charset="0"/>
                <a:sym typeface="+mn-ea"/>
              </a:rPr>
              <a:t>：</a:t>
            </a:r>
          </a:p>
        </p:txBody>
      </p:sp>
      <p:pic>
        <p:nvPicPr>
          <p:cNvPr id="3" name="图片 2" descr="f2_00"/>
          <p:cNvPicPr>
            <a:picLocks noChangeAspect="1"/>
          </p:cNvPicPr>
          <p:nvPr>
            <p:custDataLst>
              <p:tags r:id="rId2"/>
            </p:custDataLst>
          </p:nvPr>
        </p:nvPicPr>
        <p:blipFill>
          <a:blip r:embed="rId8"/>
          <a:stretch>
            <a:fillRect/>
          </a:stretch>
        </p:blipFill>
        <p:spPr>
          <a:xfrm>
            <a:off x="6049645" y="2035175"/>
            <a:ext cx="5855335" cy="3490595"/>
          </a:xfrm>
          <a:prstGeom prst="rect">
            <a:avLst/>
          </a:prstGeom>
        </p:spPr>
      </p:pic>
      <p:sp>
        <p:nvSpPr>
          <p:cNvPr id="4" name="文本框 3"/>
          <p:cNvSpPr txBox="1"/>
          <p:nvPr>
            <p:custDataLst>
              <p:tags r:id="rId3"/>
            </p:custDataLst>
          </p:nvPr>
        </p:nvSpPr>
        <p:spPr>
          <a:xfrm>
            <a:off x="121285" y="4665980"/>
            <a:ext cx="8309610" cy="193802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DFL removes the central server.</a:t>
            </a:r>
          </a:p>
          <a:p>
            <a:pPr marL="342900" indent="-342900">
              <a:buFont typeface="Arial" panose="020B0604020202020204" pitchFamily="34" charset="0"/>
              <a:buChar char="•"/>
            </a:pPr>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sym typeface="+mn-ea"/>
              </a:rPr>
              <a:t>The client only communicates with its neighbors.</a:t>
            </a:r>
            <a:endParaRPr lang="zh-CN" altLang="en-US" sz="2400">
              <a:latin typeface="Times New Roman" panose="02020603050405020304" pitchFamily="18" charset="0"/>
              <a:cs typeface="Times New Roman" panose="02020603050405020304" pitchFamily="18" charset="0"/>
            </a:endParaRPr>
          </a:p>
          <a:p>
            <a:pPr marL="342900" indent="-342900"/>
            <a:endParaRPr lang="zh-CN"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400">
                <a:latin typeface="Times New Roman" panose="02020603050405020304" pitchFamily="18" charset="0"/>
                <a:cs typeface="Times New Roman" panose="02020603050405020304" pitchFamily="18" charset="0"/>
              </a:rPr>
              <a:t>Use the peer to peer network to transfer the model</a:t>
            </a:r>
            <a:r>
              <a:rPr lang="en-US" altLang="zh-CN" sz="2400">
                <a:latin typeface="Times New Roman" panose="02020603050405020304" pitchFamily="18" charset="0"/>
                <a:cs typeface="Times New Roman" panose="02020603050405020304" pitchFamily="18" charset="0"/>
              </a:rPr>
              <a:t>.</a:t>
            </a:r>
            <a:endParaRPr lang="zh-CN" altLang="en-US" sz="2400">
              <a:latin typeface="Times New Roman" panose="02020603050405020304" pitchFamily="18" charset="0"/>
              <a:cs typeface="Times New Roman" panose="02020603050405020304" pitchFamily="18" charset="0"/>
            </a:endParaRPr>
          </a:p>
        </p:txBody>
      </p:sp>
      <p:sp>
        <p:nvSpPr>
          <p:cNvPr id="8" name="文本框 7"/>
          <p:cNvSpPr txBox="1"/>
          <p:nvPr>
            <p:custDataLst>
              <p:tags r:id="rId4"/>
            </p:custDataLst>
          </p:nvPr>
        </p:nvSpPr>
        <p:spPr>
          <a:xfrm>
            <a:off x="194945" y="594360"/>
            <a:ext cx="6096000" cy="706755"/>
          </a:xfrm>
          <a:prstGeom prst="rect">
            <a:avLst/>
          </a:prstGeom>
          <a:noFill/>
        </p:spPr>
        <p:txBody>
          <a:bodyPr wrap="square" rtlCol="0" anchor="t">
            <a:spAutoFit/>
          </a:bodyPr>
          <a:lstStyle/>
          <a:p>
            <a:pPr indent="0" algn="l">
              <a:buFont typeface="Wingdings" panose="05000000000000000000" pitchFamily="2" charset="2"/>
              <a:buNone/>
            </a:pPr>
            <a:r>
              <a:rPr lang="en-GB" altLang="zh-CN" sz="4000" dirty="0">
                <a:latin typeface="Times New Roman" panose="02020603050405020304" pitchFamily="18" charset="0"/>
                <a:cs typeface="Times New Roman" panose="02020603050405020304" pitchFamily="18" charset="0"/>
                <a:sym typeface="+mn-ea"/>
              </a:rPr>
              <a:t>Decentralized </a:t>
            </a:r>
            <a:r>
              <a:rPr lang="en-US" altLang="en-GB" sz="4000" dirty="0">
                <a:latin typeface="Times New Roman" panose="02020603050405020304" pitchFamily="18" charset="0"/>
                <a:cs typeface="Times New Roman" panose="02020603050405020304" pitchFamily="18" charset="0"/>
                <a:sym typeface="+mn-ea"/>
              </a:rPr>
              <a:t>Design</a:t>
            </a:r>
            <a:endParaRPr lang="en-US" altLang="zh-CN" sz="4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72"/>
    </mc:Choice>
    <mc:Fallback xmlns="">
      <p:transition spd="slow" advTm="7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31</a:t>
            </a:fld>
            <a:endParaRPr lang="en-US"/>
          </a:p>
        </p:txBody>
      </p:sp>
      <p:sp>
        <p:nvSpPr>
          <p:cNvPr id="2" name="立方体 1"/>
          <p:cNvSpPr/>
          <p:nvPr>
            <p:custDataLst>
              <p:tags r:id="rId2"/>
            </p:custDataLst>
          </p:nvPr>
        </p:nvSpPr>
        <p:spPr>
          <a:xfrm>
            <a:off x="5257800" y="2645410"/>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a:latin typeface="Times New Roman" panose="02020603050405020304" pitchFamily="18" charset="0"/>
                <a:cs typeface="Times New Roman" panose="02020603050405020304" pitchFamily="18" charset="0"/>
              </a:rPr>
              <a:t>Server</a:t>
            </a:r>
          </a:p>
        </p:txBody>
      </p:sp>
      <p:sp>
        <p:nvSpPr>
          <p:cNvPr id="3" name="立方体 2"/>
          <p:cNvSpPr/>
          <p:nvPr>
            <p:custDataLst>
              <p:tags r:id="rId3"/>
            </p:custDataLst>
          </p:nvPr>
        </p:nvSpPr>
        <p:spPr>
          <a:xfrm>
            <a:off x="1271270" y="4373880"/>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latin typeface="Times New Roman" panose="02020603050405020304" pitchFamily="18" charset="0"/>
                <a:cs typeface="Times New Roman" panose="02020603050405020304" pitchFamily="18" charset="0"/>
              </a:rPr>
              <a:t>Client 1</a:t>
            </a:r>
          </a:p>
        </p:txBody>
      </p:sp>
      <p:sp>
        <p:nvSpPr>
          <p:cNvPr id="4" name="立方体 3"/>
          <p:cNvSpPr/>
          <p:nvPr>
            <p:custDataLst>
              <p:tags r:id="rId4"/>
            </p:custDataLst>
          </p:nvPr>
        </p:nvSpPr>
        <p:spPr>
          <a:xfrm>
            <a:off x="3647440" y="5661025"/>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latin typeface="Times New Roman" panose="02020603050405020304" pitchFamily="18" charset="0"/>
                <a:cs typeface="Times New Roman" panose="02020603050405020304" pitchFamily="18" charset="0"/>
              </a:rPr>
              <a:t>Client 2</a:t>
            </a:r>
          </a:p>
        </p:txBody>
      </p:sp>
      <p:sp>
        <p:nvSpPr>
          <p:cNvPr id="7" name="立方体 6"/>
          <p:cNvSpPr/>
          <p:nvPr>
            <p:custDataLst>
              <p:tags r:id="rId5"/>
            </p:custDataLst>
          </p:nvPr>
        </p:nvSpPr>
        <p:spPr>
          <a:xfrm>
            <a:off x="7186930" y="5661025"/>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latin typeface="Times New Roman" panose="02020603050405020304" pitchFamily="18" charset="0"/>
                <a:cs typeface="Times New Roman" panose="02020603050405020304" pitchFamily="18" charset="0"/>
              </a:rPr>
              <a:t>Client 3</a:t>
            </a:r>
          </a:p>
        </p:txBody>
      </p:sp>
      <p:sp>
        <p:nvSpPr>
          <p:cNvPr id="19" name="立方体 18"/>
          <p:cNvSpPr/>
          <p:nvPr>
            <p:custDataLst>
              <p:tags r:id="rId6"/>
            </p:custDataLst>
          </p:nvPr>
        </p:nvSpPr>
        <p:spPr>
          <a:xfrm>
            <a:off x="8976360" y="4293235"/>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latin typeface="Times New Roman" panose="02020603050405020304" pitchFamily="18" charset="0"/>
                <a:cs typeface="Times New Roman" panose="02020603050405020304" pitchFamily="18" charset="0"/>
              </a:rPr>
              <a:t>Client 4</a:t>
            </a:r>
          </a:p>
        </p:txBody>
      </p:sp>
      <p:cxnSp>
        <p:nvCxnSpPr>
          <p:cNvPr id="20" name="直接箭头连接符 19"/>
          <p:cNvCxnSpPr>
            <a:stCxn id="2" idx="2"/>
          </p:cNvCxnSpPr>
          <p:nvPr>
            <p:custDataLst>
              <p:tags r:id="rId7"/>
            </p:custDataLst>
          </p:nvPr>
        </p:nvCxnSpPr>
        <p:spPr>
          <a:xfrm flipH="1">
            <a:off x="1865630" y="3095625"/>
            <a:ext cx="3392170" cy="128651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2" idx="5"/>
            <a:endCxn id="19" idx="0"/>
          </p:cNvCxnSpPr>
          <p:nvPr>
            <p:custDataLst>
              <p:tags r:id="rId8"/>
            </p:custDataLst>
          </p:nvPr>
        </p:nvCxnSpPr>
        <p:spPr>
          <a:xfrm>
            <a:off x="6266180" y="2915285"/>
            <a:ext cx="3304540" cy="137795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2" idx="3"/>
          </p:cNvCxnSpPr>
          <p:nvPr>
            <p:custDataLst>
              <p:tags r:id="rId9"/>
            </p:custDataLst>
          </p:nvPr>
        </p:nvCxnSpPr>
        <p:spPr>
          <a:xfrm flipH="1">
            <a:off x="4241800" y="3365500"/>
            <a:ext cx="1430020" cy="230378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p:nvPr>
            <p:custDataLst>
              <p:tags r:id="rId10"/>
            </p:custDataLst>
          </p:nvPr>
        </p:nvCxnSpPr>
        <p:spPr>
          <a:xfrm>
            <a:off x="5663565" y="3364865"/>
            <a:ext cx="2109470" cy="230378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custDataLst>
              <p:tags r:id="rId11"/>
            </p:custDataLst>
          </p:nvPr>
        </p:nvCxnSpPr>
        <p:spPr>
          <a:xfrm flipV="1">
            <a:off x="2271395" y="3086735"/>
            <a:ext cx="2978150" cy="155638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custDataLst>
              <p:tags r:id="rId12"/>
            </p:custDataLst>
          </p:nvPr>
        </p:nvCxnSpPr>
        <p:spPr>
          <a:xfrm flipV="1">
            <a:off x="4647565" y="3356610"/>
            <a:ext cx="1016000" cy="25736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7" idx="2"/>
            <a:endCxn id="2" idx="3"/>
          </p:cNvCxnSpPr>
          <p:nvPr>
            <p:custDataLst>
              <p:tags r:id="rId13"/>
            </p:custDataLst>
          </p:nvPr>
        </p:nvCxnSpPr>
        <p:spPr>
          <a:xfrm flipH="1" flipV="1">
            <a:off x="5671820" y="3365500"/>
            <a:ext cx="1515110" cy="274574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9" idx="2"/>
            <a:endCxn id="2" idx="5"/>
          </p:cNvCxnSpPr>
          <p:nvPr>
            <p:custDataLst>
              <p:tags r:id="rId14"/>
            </p:custDataLst>
          </p:nvPr>
        </p:nvCxnSpPr>
        <p:spPr>
          <a:xfrm flipH="1" flipV="1">
            <a:off x="6266180" y="2915285"/>
            <a:ext cx="2710180" cy="182816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6715760" y="1141730"/>
            <a:ext cx="1479550" cy="1398905"/>
            <a:chOff x="9146" y="2401"/>
            <a:chExt cx="2330" cy="2203"/>
          </a:xfrm>
        </p:grpSpPr>
        <p:sp>
          <p:nvSpPr>
            <p:cNvPr id="42" name="线形标注 2 41"/>
            <p:cNvSpPr/>
            <p:nvPr>
              <p:custDataLst>
                <p:tags r:id="rId23"/>
              </p:custDataLst>
            </p:nvPr>
          </p:nvSpPr>
          <p:spPr>
            <a:xfrm>
              <a:off x="9146" y="2401"/>
              <a:ext cx="2330" cy="2203"/>
            </a:xfrm>
            <a:prstGeom prst="borderCallout2">
              <a:avLst>
                <a:gd name="adj1" fmla="val 48419"/>
                <a:gd name="adj2" fmla="val -78"/>
                <a:gd name="adj3" fmla="val 48946"/>
                <a:gd name="adj4" fmla="val -25560"/>
                <a:gd name="adj5" fmla="val 114805"/>
                <a:gd name="adj6" fmla="val -63153"/>
              </a:avLst>
            </a:prstGeom>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3" name="图片 42" descr="f4_00"/>
            <p:cNvPicPr>
              <a:picLocks noChangeAspect="1"/>
            </p:cNvPicPr>
            <p:nvPr>
              <p:custDataLst>
                <p:tags r:id="rId24"/>
              </p:custDataLst>
            </p:nvPr>
          </p:nvPicPr>
          <p:blipFill>
            <a:blip r:embed="rId28"/>
            <a:stretch>
              <a:fillRect/>
            </a:stretch>
          </p:blipFill>
          <p:spPr>
            <a:xfrm>
              <a:off x="9190" y="2501"/>
              <a:ext cx="2243" cy="2002"/>
            </a:xfrm>
            <a:prstGeom prst="rect">
              <a:avLst/>
            </a:prstGeom>
          </p:spPr>
        </p:pic>
      </p:grpSp>
      <p:cxnSp>
        <p:nvCxnSpPr>
          <p:cNvPr id="44" name="直接箭头连接符 43"/>
          <p:cNvCxnSpPr>
            <a:stCxn id="3" idx="3"/>
            <a:endCxn id="4" idx="2"/>
          </p:cNvCxnSpPr>
          <p:nvPr>
            <p:custDataLst>
              <p:tags r:id="rId15"/>
            </p:custDataLst>
          </p:nvPr>
        </p:nvCxnSpPr>
        <p:spPr>
          <a:xfrm>
            <a:off x="1685290" y="5093970"/>
            <a:ext cx="1962150" cy="10172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7" idx="2"/>
          </p:cNvCxnSpPr>
          <p:nvPr>
            <p:custDataLst>
              <p:tags r:id="rId16"/>
            </p:custDataLst>
          </p:nvPr>
        </p:nvCxnSpPr>
        <p:spPr>
          <a:xfrm>
            <a:off x="4655820" y="6093460"/>
            <a:ext cx="2531110" cy="177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7" idx="5"/>
            <a:endCxn id="19" idx="3"/>
          </p:cNvCxnSpPr>
          <p:nvPr>
            <p:custDataLst>
              <p:tags r:id="rId17"/>
            </p:custDataLst>
          </p:nvPr>
        </p:nvCxnSpPr>
        <p:spPr>
          <a:xfrm flipV="1">
            <a:off x="8195310" y="5013325"/>
            <a:ext cx="1195070" cy="9175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19" idx="2"/>
          </p:cNvCxnSpPr>
          <p:nvPr>
            <p:custDataLst>
              <p:tags r:id="rId18"/>
            </p:custDataLst>
          </p:nvPr>
        </p:nvCxnSpPr>
        <p:spPr>
          <a:xfrm>
            <a:off x="2271395" y="4706620"/>
            <a:ext cx="6704965" cy="36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custDataLst>
              <p:tags r:id="rId19"/>
            </p:custDataLst>
          </p:nvPr>
        </p:nvSpPr>
        <p:spPr>
          <a:xfrm>
            <a:off x="3071495" y="3581400"/>
            <a:ext cx="447675" cy="368300"/>
          </a:xfrm>
          <a:prstGeom prst="rect">
            <a:avLst/>
          </a:prstGeom>
          <a:noFill/>
        </p:spPr>
        <p:txBody>
          <a:bodyPr wrap="none" rtlCol="0" anchor="t">
            <a:spAutoFit/>
          </a:bodyPr>
          <a:lstStyle/>
          <a:p>
            <a:r>
              <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t>
            </a:r>
            <a:r>
              <a:rPr lang="en-US" altLang="zh-CN" i="1" baseline="300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0</a:t>
            </a:r>
          </a:p>
        </p:txBody>
      </p:sp>
      <p:sp>
        <p:nvSpPr>
          <p:cNvPr id="49" name="文本框 48"/>
          <p:cNvSpPr txBox="1"/>
          <p:nvPr>
            <p:custDataLst>
              <p:tags r:id="rId20"/>
            </p:custDataLst>
          </p:nvPr>
        </p:nvSpPr>
        <p:spPr>
          <a:xfrm>
            <a:off x="4583430" y="4283075"/>
            <a:ext cx="447675" cy="368300"/>
          </a:xfrm>
          <a:prstGeom prst="rect">
            <a:avLst/>
          </a:prstGeom>
          <a:noFill/>
        </p:spPr>
        <p:txBody>
          <a:bodyPr wrap="none" rtlCol="0" anchor="t">
            <a:spAutoFit/>
          </a:bodyPr>
          <a:lstStyle/>
          <a:p>
            <a:r>
              <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t>
            </a:r>
            <a:r>
              <a:rPr lang="en-US" altLang="zh-CN" i="1" baseline="300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0</a:t>
            </a:r>
          </a:p>
        </p:txBody>
      </p:sp>
      <p:sp>
        <p:nvSpPr>
          <p:cNvPr id="50" name="文本框 49"/>
          <p:cNvSpPr txBox="1"/>
          <p:nvPr>
            <p:custDataLst>
              <p:tags r:id="rId21"/>
            </p:custDataLst>
          </p:nvPr>
        </p:nvSpPr>
        <p:spPr>
          <a:xfrm>
            <a:off x="6779895" y="4283075"/>
            <a:ext cx="447675" cy="368300"/>
          </a:xfrm>
          <a:prstGeom prst="rect">
            <a:avLst/>
          </a:prstGeom>
          <a:noFill/>
        </p:spPr>
        <p:txBody>
          <a:bodyPr wrap="none" rtlCol="0" anchor="t">
            <a:spAutoFit/>
          </a:bodyPr>
          <a:lstStyle/>
          <a:p>
            <a:r>
              <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t>
            </a:r>
            <a:r>
              <a:rPr lang="en-US" altLang="zh-CN" i="1" baseline="300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0</a:t>
            </a:r>
          </a:p>
        </p:txBody>
      </p:sp>
      <p:sp>
        <p:nvSpPr>
          <p:cNvPr id="51" name="文本框 50"/>
          <p:cNvSpPr txBox="1"/>
          <p:nvPr>
            <p:custDataLst>
              <p:tags r:id="rId22"/>
            </p:custDataLst>
          </p:nvPr>
        </p:nvSpPr>
        <p:spPr>
          <a:xfrm>
            <a:off x="8255635" y="3429000"/>
            <a:ext cx="447675" cy="368300"/>
          </a:xfrm>
          <a:prstGeom prst="rect">
            <a:avLst/>
          </a:prstGeom>
          <a:noFill/>
        </p:spPr>
        <p:txBody>
          <a:bodyPr wrap="none" rtlCol="0" anchor="t">
            <a:spAutoFit/>
          </a:bodyPr>
          <a:lstStyle/>
          <a:p>
            <a:r>
              <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t>
            </a:r>
            <a:r>
              <a:rPr lang="en-US" altLang="zh-CN" i="1" baseline="300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0</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71"/>
    </mc:Choice>
    <mc:Fallback xmlns="">
      <p:transition spd="slow" advTm="4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22" presetClass="entr" presetSubtype="1"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22" presetClass="entr" presetSubtype="1"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par>
                                <p:cTn id="56" presetID="22" presetClass="entr" presetSubtype="8"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par>
                                <p:cTn id="59" presetID="22" presetClass="entr" presetSubtype="8"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2"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right)">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bldLvl="0" animBg="1"/>
      <p:bldP spid="3" grpId="1" animBg="1"/>
      <p:bldP spid="4" grpId="1" animBg="1"/>
      <p:bldP spid="7" grpId="1" animBg="1"/>
      <p:bldP spid="19" grpId="1" animBg="1"/>
      <p:bldP spid="48" grpId="0"/>
      <p:bldP spid="48" grpId="1"/>
      <p:bldP spid="49" grpId="0"/>
      <p:bldP spid="49" grpId="1"/>
      <p:bldP spid="50" grpId="0"/>
      <p:bldP spid="50" grpId="1"/>
      <p:bldP spid="51" grpId="0"/>
      <p:bldP spid="51"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32</a:t>
            </a:fld>
            <a:endParaRPr lang="en-US"/>
          </a:p>
        </p:txBody>
      </p:sp>
      <mc:AlternateContent xmlns:mc="http://schemas.openxmlformats.org/markup-compatibility/2006" xmlns:a14="http://schemas.microsoft.com/office/drawing/2010/main">
        <mc:Choice Requires="a14">
          <p:sp>
            <p:nvSpPr>
              <p:cNvPr id="8" name="立方体 7"/>
              <p:cNvSpPr/>
              <p:nvPr>
                <p:custDataLst>
                  <p:tags r:id="rId2"/>
                </p:custDataLst>
              </p:nvPr>
            </p:nvSpPr>
            <p:spPr>
              <a:xfrm>
                <a:off x="1386840" y="1637665"/>
                <a:ext cx="1036955"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latin typeface="Times New Roman" panose="02020603050405020304" pitchFamily="18" charset="0"/>
                    <a:cs typeface="Times New Roman" panose="02020603050405020304" pitchFamily="18" charset="0"/>
                    <a:sym typeface="+mn-ea"/>
                  </a:rPr>
                  <a:t>Client Model </a:t>
                </a:r>
                <a14:m>
                  <m:oMath xmlns:m="http://schemas.openxmlformats.org/officeDocument/2006/math">
                    <m:sSubSup>
                      <m:sSubSupPr>
                        <m:ctrlP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b>
                      <m:sup>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oMath>
                </a14:m>
                <a:r>
                  <a:rPr lang="en-US" altLang="zh-CN" sz="1000">
                    <a:latin typeface="Times New Roman" panose="02020603050405020304" pitchFamily="18" charset="0"/>
                    <a:cs typeface="Times New Roman" panose="02020603050405020304" pitchFamily="18" charset="0"/>
                    <a:sym typeface="+mn-ea"/>
                  </a:rPr>
                  <a:t> </a:t>
                </a:r>
                <a:endParaRPr lang="en-US" altLang="zh-CN" sz="1000" i="1" baseline="-25000">
                  <a:latin typeface="Times New Roman" panose="02020603050405020304" pitchFamily="18" charset="0"/>
                  <a:cs typeface="Times New Roman" panose="02020603050405020304" pitchFamily="18" charset="0"/>
                  <a:sym typeface="+mn-ea"/>
                </a:endParaRPr>
              </a:p>
            </p:txBody>
          </p:sp>
        </mc:Choice>
        <mc:Fallback xmlns="">
          <p:sp>
            <p:nvSpPr>
              <p:cNvPr id="8" name="立方体 7"/>
              <p:cNvSpPr>
                <a:spLocks noRot="1" noChangeAspect="1" noMove="1" noResize="1" noEditPoints="1" noAdjustHandles="1" noChangeArrowheads="1" noChangeShapeType="1" noTextEdit="1"/>
              </p:cNvSpPr>
              <p:nvPr>
                <p:custDataLst>
                  <p:tags r:id="rId21"/>
                </p:custDataLst>
              </p:nvPr>
            </p:nvSpPr>
            <p:spPr>
              <a:xfrm>
                <a:off x="1386840" y="1637665"/>
                <a:ext cx="1036955" cy="720090"/>
              </a:xfrm>
              <a:prstGeom prst="cube">
                <a:avLst/>
              </a:prstGeom>
              <a:blipFill rotWithShape="1">
                <a:blip r:embed="rId22"/>
                <a:stretch>
                  <a:fillRect l="-612" t="-882" r="-612" b="-882"/>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立方体 12"/>
              <p:cNvSpPr/>
              <p:nvPr>
                <p:custDataLst>
                  <p:tags r:id="rId3"/>
                </p:custDataLst>
              </p:nvPr>
            </p:nvSpPr>
            <p:spPr>
              <a:xfrm>
                <a:off x="3431540" y="4214495"/>
                <a:ext cx="107696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latin typeface="Times New Roman" panose="02020603050405020304" pitchFamily="18" charset="0"/>
                    <a:cs typeface="Times New Roman" panose="02020603050405020304" pitchFamily="18" charset="0"/>
                    <a:sym typeface="+mn-ea"/>
                  </a:rPr>
                  <a:t>Client Model </a:t>
                </a:r>
                <a14:m>
                  <m:oMath xmlns:m="http://schemas.openxmlformats.org/officeDocument/2006/math">
                    <m:sSubSup>
                      <m:sSubSupPr>
                        <m:ctrlP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oMath>
                </a14:m>
                <a:r>
                  <a:rPr lang="en-US" altLang="zh-CN" sz="1200">
                    <a:latin typeface="Times New Roman" panose="02020603050405020304" pitchFamily="18" charset="0"/>
                    <a:cs typeface="Times New Roman" panose="02020603050405020304" pitchFamily="18" charset="0"/>
                    <a:sym typeface="+mn-ea"/>
                  </a:rPr>
                  <a:t> </a:t>
                </a:r>
                <a:endParaRPr lang="en-US" altLang="zh-CN" sz="1200" i="1" baseline="-25000">
                  <a:latin typeface="Times New Roman" panose="02020603050405020304" pitchFamily="18" charset="0"/>
                  <a:cs typeface="Times New Roman" panose="02020603050405020304" pitchFamily="18" charset="0"/>
                  <a:sym typeface="+mn-ea"/>
                </a:endParaRPr>
              </a:p>
            </p:txBody>
          </p:sp>
        </mc:Choice>
        <mc:Fallback xmlns="">
          <p:sp>
            <p:nvSpPr>
              <p:cNvPr id="13" name="立方体 12"/>
              <p:cNvSpPr>
                <a:spLocks noRot="1" noChangeAspect="1" noMove="1" noResize="1" noEditPoints="1" noAdjustHandles="1" noChangeArrowheads="1" noChangeShapeType="1" noTextEdit="1"/>
              </p:cNvSpPr>
              <p:nvPr>
                <p:custDataLst>
                  <p:tags r:id="rId23"/>
                </p:custDataLst>
              </p:nvPr>
            </p:nvSpPr>
            <p:spPr>
              <a:xfrm>
                <a:off x="3431540" y="4214495"/>
                <a:ext cx="1076960" cy="720090"/>
              </a:xfrm>
              <a:prstGeom prst="cube">
                <a:avLst/>
              </a:prstGeom>
              <a:blipFill rotWithShape="1">
                <a:blip r:embed="rId24"/>
                <a:stretch>
                  <a:fillRect l="-590" t="-882" r="-590" b="-882"/>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立方体 13"/>
              <p:cNvSpPr/>
              <p:nvPr>
                <p:custDataLst>
                  <p:tags r:id="rId4"/>
                </p:custDataLst>
              </p:nvPr>
            </p:nvSpPr>
            <p:spPr>
              <a:xfrm>
                <a:off x="7320280" y="4214495"/>
                <a:ext cx="1036955"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latin typeface="Times New Roman" panose="02020603050405020304" pitchFamily="18" charset="0"/>
                    <a:cs typeface="Times New Roman" panose="02020603050405020304" pitchFamily="18" charset="0"/>
                    <a:sym typeface="+mn-ea"/>
                  </a:rPr>
                  <a:t>Client Model </a:t>
                </a:r>
                <a14:m>
                  <m:oMath xmlns:m="http://schemas.openxmlformats.org/officeDocument/2006/math">
                    <m:sSubSup>
                      <m:sSubSupPr>
                        <m:ctrlP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3</m:t>
                        </m:r>
                      </m:sub>
                      <m:sup>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oMath>
                </a14:m>
                <a:r>
                  <a:rPr lang="en-US" altLang="zh-CN" sz="1000">
                    <a:latin typeface="Times New Roman" panose="02020603050405020304" pitchFamily="18" charset="0"/>
                    <a:cs typeface="Times New Roman" panose="02020603050405020304" pitchFamily="18" charset="0"/>
                    <a:sym typeface="+mn-ea"/>
                  </a:rPr>
                  <a:t> </a:t>
                </a:r>
                <a:endParaRPr lang="en-US" altLang="zh-CN" sz="1000" i="1" baseline="-25000">
                  <a:latin typeface="Times New Roman" panose="02020603050405020304" pitchFamily="18" charset="0"/>
                  <a:cs typeface="Times New Roman" panose="02020603050405020304" pitchFamily="18" charset="0"/>
                  <a:sym typeface="+mn-ea"/>
                </a:endParaRPr>
              </a:p>
            </p:txBody>
          </p:sp>
        </mc:Choice>
        <mc:Fallback xmlns="">
          <p:sp>
            <p:nvSpPr>
              <p:cNvPr id="14" name="立方体 13"/>
              <p:cNvSpPr>
                <a:spLocks noRot="1" noChangeAspect="1" noMove="1" noResize="1" noEditPoints="1" noAdjustHandles="1" noChangeArrowheads="1" noChangeShapeType="1" noTextEdit="1"/>
              </p:cNvSpPr>
              <p:nvPr>
                <p:custDataLst>
                  <p:tags r:id="rId25"/>
                </p:custDataLst>
              </p:nvPr>
            </p:nvSpPr>
            <p:spPr>
              <a:xfrm>
                <a:off x="7320280" y="4214495"/>
                <a:ext cx="1036955" cy="720090"/>
              </a:xfrm>
              <a:prstGeom prst="cube">
                <a:avLst/>
              </a:prstGeom>
              <a:blipFill rotWithShape="1">
                <a:blip r:embed="rId26"/>
                <a:stretch>
                  <a:fillRect l="-612" t="-882" r="-612" b="-882"/>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立方体 14"/>
              <p:cNvSpPr/>
              <p:nvPr>
                <p:custDataLst>
                  <p:tags r:id="rId5"/>
                </p:custDataLst>
              </p:nvPr>
            </p:nvSpPr>
            <p:spPr>
              <a:xfrm>
                <a:off x="9120505" y="1557020"/>
                <a:ext cx="1008380" cy="720090"/>
              </a:xfrm>
              <a:prstGeom prst="cub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latin typeface="Times New Roman" panose="02020603050405020304" pitchFamily="18" charset="0"/>
                    <a:cs typeface="Times New Roman" panose="02020603050405020304" pitchFamily="18" charset="0"/>
                    <a:sym typeface="+mn-ea"/>
                  </a:rPr>
                  <a:t>Client Model </a:t>
                </a:r>
                <a14:m>
                  <m:oMath xmlns:m="http://schemas.openxmlformats.org/officeDocument/2006/math">
                    <m:sSubSup>
                      <m:sSubSupPr>
                        <m:ctrlP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4</m:t>
                        </m:r>
                      </m:sub>
                      <m:sup>
                        <m:r>
                          <a:rPr lang="en-US" altLang="zh-CN" sz="1200"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oMath>
                </a14:m>
                <a:endParaRPr lang="en-US" altLang="zh-CN" sz="1200" i="1" baseline="-25000">
                  <a:latin typeface="Times New Roman" panose="02020603050405020304" pitchFamily="18" charset="0"/>
                  <a:cs typeface="Times New Roman" panose="02020603050405020304" pitchFamily="18" charset="0"/>
                  <a:sym typeface="+mn-ea"/>
                </a:endParaRPr>
              </a:p>
            </p:txBody>
          </p:sp>
        </mc:Choice>
        <mc:Fallback xmlns="">
          <p:sp>
            <p:nvSpPr>
              <p:cNvPr id="15" name="立方体 14"/>
              <p:cNvSpPr>
                <a:spLocks noRot="1" noChangeAspect="1" noMove="1" noResize="1" noEditPoints="1" noAdjustHandles="1" noChangeArrowheads="1" noChangeShapeType="1" noTextEdit="1"/>
              </p:cNvSpPr>
              <p:nvPr>
                <p:custDataLst>
                  <p:tags r:id="rId27"/>
                </p:custDataLst>
              </p:nvPr>
            </p:nvSpPr>
            <p:spPr>
              <a:xfrm>
                <a:off x="9120505" y="1557020"/>
                <a:ext cx="1008380" cy="720090"/>
              </a:xfrm>
              <a:prstGeom prst="cube">
                <a:avLst/>
              </a:prstGeom>
              <a:blipFill rotWithShape="1">
                <a:blip r:embed="rId28"/>
                <a:stretch>
                  <a:fillRect l="-630" t="-882" r="-630" b="-2293"/>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cxnSp>
        <p:nvCxnSpPr>
          <p:cNvPr id="16" name="直接箭头连接符 15"/>
          <p:cNvCxnSpPr>
            <a:stCxn id="8" idx="3"/>
            <a:endCxn id="13" idx="2"/>
          </p:cNvCxnSpPr>
          <p:nvPr>
            <p:custDataLst>
              <p:tags r:id="rId6"/>
            </p:custDataLst>
          </p:nvPr>
        </p:nvCxnSpPr>
        <p:spPr>
          <a:xfrm>
            <a:off x="1815465" y="2357755"/>
            <a:ext cx="1616075" cy="2306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7"/>
            </p:custDataLst>
          </p:nvPr>
        </p:nvCxnSpPr>
        <p:spPr>
          <a:xfrm>
            <a:off x="4439920" y="4580890"/>
            <a:ext cx="2880360" cy="82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5"/>
            <a:endCxn id="15" idx="3"/>
          </p:cNvCxnSpPr>
          <p:nvPr>
            <p:custDataLst>
              <p:tags r:id="rId8"/>
            </p:custDataLst>
          </p:nvPr>
        </p:nvCxnSpPr>
        <p:spPr>
          <a:xfrm flipV="1">
            <a:off x="8357235" y="2277110"/>
            <a:ext cx="1177290" cy="22072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5" idx="2"/>
          </p:cNvCxnSpPr>
          <p:nvPr>
            <p:custDataLst>
              <p:tags r:id="rId9"/>
            </p:custDataLst>
          </p:nvPr>
        </p:nvCxnSpPr>
        <p:spPr>
          <a:xfrm>
            <a:off x="2415540" y="1970405"/>
            <a:ext cx="6704965" cy="36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 name="流程图: 磁盘 19"/>
          <p:cNvSpPr/>
          <p:nvPr>
            <p:custDataLst>
              <p:tags r:id="rId10"/>
            </p:custDataLst>
          </p:nvPr>
        </p:nvSpPr>
        <p:spPr>
          <a:xfrm>
            <a:off x="3451860" y="5589270"/>
            <a:ext cx="843280" cy="914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latin typeface="Times New Roman" panose="02020603050405020304" pitchFamily="18" charset="0"/>
                <a:cs typeface="Times New Roman" panose="02020603050405020304" pitchFamily="18" charset="0"/>
              </a:rPr>
              <a:t>Local</a:t>
            </a:r>
          </a:p>
          <a:p>
            <a:pPr algn="ctr"/>
            <a:r>
              <a:rPr lang="en-US" altLang="zh-CN" sz="1400">
                <a:latin typeface="Times New Roman" panose="02020603050405020304" pitchFamily="18" charset="0"/>
                <a:cs typeface="Times New Roman" panose="02020603050405020304" pitchFamily="18" charset="0"/>
              </a:rPr>
              <a:t>Data P</a:t>
            </a:r>
            <a:r>
              <a:rPr lang="en-US" altLang="zh-CN" sz="1400" baseline="-25000">
                <a:latin typeface="Times New Roman" panose="02020603050405020304" pitchFamily="18" charset="0"/>
                <a:cs typeface="Times New Roman" panose="02020603050405020304" pitchFamily="18" charset="0"/>
              </a:rPr>
              <a:t>2</a:t>
            </a:r>
          </a:p>
        </p:txBody>
      </p:sp>
      <p:cxnSp>
        <p:nvCxnSpPr>
          <p:cNvPr id="21" name="直接箭头连接符 20"/>
          <p:cNvCxnSpPr>
            <a:stCxn id="20" idx="1"/>
            <a:endCxn id="13" idx="3"/>
          </p:cNvCxnSpPr>
          <p:nvPr>
            <p:custDataLst>
              <p:tags r:id="rId11"/>
            </p:custDataLst>
          </p:nvPr>
        </p:nvCxnSpPr>
        <p:spPr>
          <a:xfrm flipV="1">
            <a:off x="3873500" y="4934585"/>
            <a:ext cx="6350" cy="65468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custDataLst>
                  <p:tags r:id="rId12"/>
                </p:custDataLst>
              </p:nvPr>
            </p:nvSpPr>
            <p:spPr>
              <a:xfrm>
                <a:off x="3935730" y="5156835"/>
                <a:ext cx="2078355" cy="385445"/>
              </a:xfrm>
              <a:prstGeom prst="rect">
                <a:avLst/>
              </a:prstGeom>
              <a:noFill/>
            </p:spPr>
            <p:txBody>
              <a:bodyPr wrap="none" rtlCol="0" anchor="t">
                <a:spAutoFit/>
              </a:bodyPr>
              <a:lstStyle/>
              <a:p>
                <a:pPr algn="l"/>
                <a14:m>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a14:m>
                <a:r>
                  <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14:m>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𝜂𝛻</m:t>
                    </m:r>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sup>
                    </m:sSubSup>
                  </m:oMath>
                </a14:m>
                <a:endParaRPr lang="en-US" altLang="zh-CN" i="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mc:Choice>
        <mc:Fallback xmlns="">
          <p:sp>
            <p:nvSpPr>
              <p:cNvPr id="22" name="文本框 21"/>
              <p:cNvSpPr txBox="1">
                <a:spLocks noRot="1" noChangeAspect="1" noMove="1" noResize="1" noEditPoints="1" noAdjustHandles="1" noChangeArrowheads="1" noChangeShapeType="1" noTextEdit="1"/>
              </p:cNvSpPr>
              <p:nvPr>
                <p:custDataLst>
                  <p:tags r:id="rId29"/>
                </p:custDataLst>
              </p:nvPr>
            </p:nvSpPr>
            <p:spPr>
              <a:xfrm>
                <a:off x="3935730" y="5156835"/>
                <a:ext cx="2078355" cy="385445"/>
              </a:xfrm>
              <a:prstGeom prst="rect">
                <a:avLst/>
              </a:prstGeom>
              <a:blipFill rotWithShape="1">
                <a:blip r:embed="rId3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custDataLst>
                  <p:tags r:id="rId13"/>
                </p:custDataLst>
              </p:nvPr>
            </p:nvSpPr>
            <p:spPr>
              <a:xfrm>
                <a:off x="1919605" y="2357755"/>
                <a:ext cx="853440" cy="366395"/>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m:oMathPara>
                </a14:m>
                <a:endParaRPr lang="zh-CN" altLang="en-US"/>
              </a:p>
            </p:txBody>
          </p:sp>
        </mc:Choice>
        <mc:Fallback xmlns="">
          <p:sp>
            <p:nvSpPr>
              <p:cNvPr id="23" name="文本框 22"/>
              <p:cNvSpPr txBox="1">
                <a:spLocks noRot="1" noChangeAspect="1" noMove="1" noResize="1" noEditPoints="1" noAdjustHandles="1" noChangeArrowheads="1" noChangeShapeType="1" noTextEdit="1"/>
              </p:cNvSpPr>
              <p:nvPr>
                <p:custDataLst>
                  <p:tags r:id="rId31"/>
                </p:custDataLst>
              </p:nvPr>
            </p:nvSpPr>
            <p:spPr>
              <a:xfrm>
                <a:off x="1919605" y="2357755"/>
                <a:ext cx="853440" cy="366395"/>
              </a:xfrm>
              <a:prstGeom prst="rect">
                <a:avLst/>
              </a:prstGeom>
              <a:blipFill rotWithShape="1">
                <a:blip r:embed="rId3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custDataLst>
                  <p:tags r:id="rId14"/>
                </p:custDataLst>
              </p:nvPr>
            </p:nvSpPr>
            <p:spPr>
              <a:xfrm>
                <a:off x="6456045" y="4222750"/>
                <a:ext cx="1134110" cy="366395"/>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m:oMathPara>
                </a14:m>
                <a:endParaRPr lang="zh-CN" altLang="en-US"/>
              </a:p>
            </p:txBody>
          </p:sp>
        </mc:Choice>
        <mc:Fallback xmlns="">
          <p:sp>
            <p:nvSpPr>
              <p:cNvPr id="24" name="文本框 23"/>
              <p:cNvSpPr txBox="1">
                <a:spLocks noRot="1" noChangeAspect="1" noMove="1" noResize="1" noEditPoints="1" noAdjustHandles="1" noChangeArrowheads="1" noChangeShapeType="1" noTextEdit="1"/>
              </p:cNvSpPr>
              <p:nvPr>
                <p:custDataLst>
                  <p:tags r:id="rId33"/>
                </p:custDataLst>
              </p:nvPr>
            </p:nvSpPr>
            <p:spPr>
              <a:xfrm>
                <a:off x="6456045" y="4222750"/>
                <a:ext cx="1134110" cy="366395"/>
              </a:xfrm>
              <a:prstGeom prst="rect">
                <a:avLst/>
              </a:prstGeom>
              <a:blipFill rotWithShape="1">
                <a:blip r:embed="rId3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custDataLst>
                  <p:tags r:id="rId15"/>
                </p:custDataLst>
              </p:nvPr>
            </p:nvSpPr>
            <p:spPr>
              <a:xfrm>
                <a:off x="4224020" y="4566920"/>
                <a:ext cx="1059815" cy="36766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3</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m:oMathPara>
                </a14:m>
                <a:endParaRPr lang="zh-CN" altLang="en-US"/>
              </a:p>
            </p:txBody>
          </p:sp>
        </mc:Choice>
        <mc:Fallback xmlns="">
          <p:sp>
            <p:nvSpPr>
              <p:cNvPr id="25" name="文本框 24"/>
              <p:cNvSpPr txBox="1">
                <a:spLocks noRot="1" noChangeAspect="1" noMove="1" noResize="1" noEditPoints="1" noAdjustHandles="1" noChangeArrowheads="1" noChangeShapeType="1" noTextEdit="1"/>
              </p:cNvSpPr>
              <p:nvPr>
                <p:custDataLst>
                  <p:tags r:id="rId35"/>
                </p:custDataLst>
              </p:nvPr>
            </p:nvSpPr>
            <p:spPr>
              <a:xfrm>
                <a:off x="4224020" y="4566920"/>
                <a:ext cx="1059815" cy="367665"/>
              </a:xfrm>
              <a:prstGeom prst="rect">
                <a:avLst/>
              </a:prstGeom>
              <a:blipFill rotWithShape="1">
                <a:blip r:embed="rId3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custDataLst>
                  <p:tags r:id="rId16"/>
                </p:custDataLst>
              </p:nvPr>
            </p:nvSpPr>
            <p:spPr>
              <a:xfrm>
                <a:off x="2279650" y="4350385"/>
                <a:ext cx="1340485" cy="36576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m:oMathPara>
                </a14:m>
                <a:endParaRPr lang="zh-CN" altLang="en-US"/>
              </a:p>
            </p:txBody>
          </p:sp>
        </mc:Choice>
        <mc:Fallback xmlns="">
          <p:sp>
            <p:nvSpPr>
              <p:cNvPr id="27" name="文本框 26"/>
              <p:cNvSpPr txBox="1">
                <a:spLocks noRot="1" noChangeAspect="1" noMove="1" noResize="1" noEditPoints="1" noAdjustHandles="1" noChangeArrowheads="1" noChangeShapeType="1" noTextEdit="1"/>
              </p:cNvSpPr>
              <p:nvPr>
                <p:custDataLst>
                  <p:tags r:id="rId37"/>
                </p:custDataLst>
              </p:nvPr>
            </p:nvSpPr>
            <p:spPr>
              <a:xfrm>
                <a:off x="2279650" y="4350385"/>
                <a:ext cx="1340485" cy="365760"/>
              </a:xfrm>
              <a:prstGeom prst="rect">
                <a:avLst/>
              </a:prstGeom>
              <a:blipFill rotWithShape="1">
                <a:blip r:embed="rId3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custDataLst>
                  <p:tags r:id="rId17"/>
                </p:custDataLst>
              </p:nvPr>
            </p:nvSpPr>
            <p:spPr>
              <a:xfrm>
                <a:off x="3071495" y="3118485"/>
                <a:ext cx="2137410" cy="87503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2</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nary>
                        <m:naryPr>
                          <m:chr m:val="∑"/>
                          <m:limLoc m:val="undOv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naryPr>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𝑖</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𝐾</m:t>
                          </m:r>
                        </m:sup>
                        <m:e>
                          <m:f>
                            <m:f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fPr>
                            <m:num>
                              <m:sSub>
                                <m:sSub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𝑛</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𝑖</m:t>
                                  </m:r>
                                </m:sub>
                              </m:sSub>
                            </m:num>
                            <m:den>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𝑛</m:t>
                              </m:r>
                            </m:den>
                          </m:f>
                        </m:e>
                      </m:nary>
                      <m:sSubSup>
                        <m:sSubSupPr>
                          <m:ctrlP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ctrlPr>
                        </m:sSubSupPr>
                        <m:e>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𝑊</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m:t>
                          </m:r>
                        </m:e>
                        <m:sub>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𝑖</m:t>
                          </m:r>
                        </m:sub>
                        <m:sup>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𝑡</m:t>
                          </m:r>
                          <m:r>
                            <a:rPr lang="en-US" altLang="zh-CN" i="1">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sym typeface="+mn-ea"/>
                            </a:rPr>
                            <m:t>+1</m:t>
                          </m:r>
                        </m:sup>
                      </m:sSubSup>
                    </m:oMath>
                  </m:oMathPara>
                </a14:m>
                <a:endParaRPr lang="zh-CN" altLang="en-US"/>
              </a:p>
            </p:txBody>
          </p:sp>
        </mc:Choice>
        <mc:Fallback xmlns="">
          <p:sp>
            <p:nvSpPr>
              <p:cNvPr id="28" name="文本框 27"/>
              <p:cNvSpPr txBox="1">
                <a:spLocks noRot="1" noChangeAspect="1" noMove="1" noResize="1" noEditPoints="1" noAdjustHandles="1" noChangeArrowheads="1" noChangeShapeType="1" noTextEdit="1"/>
              </p:cNvSpPr>
              <p:nvPr>
                <p:custDataLst>
                  <p:tags r:id="rId39"/>
                </p:custDataLst>
              </p:nvPr>
            </p:nvSpPr>
            <p:spPr>
              <a:xfrm>
                <a:off x="3071495" y="3118485"/>
                <a:ext cx="2137410" cy="875030"/>
              </a:xfrm>
              <a:prstGeom prst="rect">
                <a:avLst/>
              </a:prstGeom>
              <a:blipFill rotWithShape="1">
                <a:blip r:embed="rId40"/>
                <a:stretch>
                  <a:fillRect/>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5"/>
    </mc:Choice>
    <mc:Fallback xmlns="">
      <p:transition spd="slow" advTm="2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13" grpId="1" animBg="1"/>
      <p:bldP spid="14" grpId="1" animBg="1"/>
      <p:bldP spid="15" grpId="1" animBg="1"/>
      <p:bldP spid="2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33</a:t>
            </a:fld>
            <a:endParaRPr lang="en-US"/>
          </a:p>
        </p:txBody>
      </p:sp>
      <p:pic>
        <p:nvPicPr>
          <p:cNvPr id="2" name="图片 1" descr="f7_00"/>
          <p:cNvPicPr>
            <a:picLocks noChangeAspect="1"/>
          </p:cNvPicPr>
          <p:nvPr>
            <p:custDataLst>
              <p:tags r:id="rId1"/>
            </p:custDataLst>
          </p:nvPr>
        </p:nvPicPr>
        <p:blipFill>
          <a:blip r:embed="rId9"/>
          <a:stretch>
            <a:fillRect/>
          </a:stretch>
        </p:blipFill>
        <p:spPr>
          <a:xfrm>
            <a:off x="1127125" y="1268730"/>
            <a:ext cx="3959225" cy="3904615"/>
          </a:xfrm>
          <a:prstGeom prst="rect">
            <a:avLst/>
          </a:prstGeom>
        </p:spPr>
      </p:pic>
      <p:pic>
        <p:nvPicPr>
          <p:cNvPr id="8" name="图片 7" descr="f8_00"/>
          <p:cNvPicPr>
            <a:picLocks noChangeAspect="1"/>
          </p:cNvPicPr>
          <p:nvPr>
            <p:custDataLst>
              <p:tags r:id="rId2"/>
            </p:custDataLst>
          </p:nvPr>
        </p:nvPicPr>
        <p:blipFill>
          <a:blip r:embed="rId10"/>
          <a:stretch>
            <a:fillRect/>
          </a:stretch>
        </p:blipFill>
        <p:spPr>
          <a:xfrm>
            <a:off x="6440170" y="1340485"/>
            <a:ext cx="5079365" cy="3909060"/>
          </a:xfrm>
          <a:prstGeom prst="rect">
            <a:avLst/>
          </a:prstGeom>
        </p:spPr>
      </p:pic>
      <p:sp>
        <p:nvSpPr>
          <p:cNvPr id="13" name="文本框 12"/>
          <p:cNvSpPr txBox="1"/>
          <p:nvPr>
            <p:custDataLst>
              <p:tags r:id="rId3"/>
            </p:custDataLst>
          </p:nvPr>
        </p:nvSpPr>
        <p:spPr>
          <a:xfrm>
            <a:off x="2567305" y="5373370"/>
            <a:ext cx="1168400" cy="46037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rPr>
              <a:t>DFL-I</a:t>
            </a:r>
          </a:p>
        </p:txBody>
      </p:sp>
      <p:sp>
        <p:nvSpPr>
          <p:cNvPr id="14" name="文本框 13"/>
          <p:cNvSpPr txBox="1"/>
          <p:nvPr>
            <p:custDataLst>
              <p:tags r:id="rId4"/>
            </p:custDataLst>
          </p:nvPr>
        </p:nvSpPr>
        <p:spPr>
          <a:xfrm>
            <a:off x="8543925" y="5373370"/>
            <a:ext cx="1194435" cy="46037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rPr>
              <a:t>DFL-G</a:t>
            </a:r>
          </a:p>
        </p:txBody>
      </p:sp>
      <p:sp>
        <p:nvSpPr>
          <p:cNvPr id="3" name="文本框 2"/>
          <p:cNvSpPr txBox="1"/>
          <p:nvPr>
            <p:custDataLst>
              <p:tags r:id="rId5"/>
            </p:custDataLst>
          </p:nvPr>
        </p:nvSpPr>
        <p:spPr>
          <a:xfrm>
            <a:off x="265430" y="365760"/>
            <a:ext cx="6096000" cy="706755"/>
          </a:xfrm>
          <a:prstGeom prst="rect">
            <a:avLst/>
          </a:prstGeom>
          <a:noFill/>
        </p:spPr>
        <p:txBody>
          <a:bodyPr wrap="square" rtlCol="0" anchor="t">
            <a:spAutoFit/>
          </a:bodyPr>
          <a:lstStyle/>
          <a:p>
            <a:pPr indent="0" algn="l">
              <a:buFont typeface="Wingdings" panose="05000000000000000000" pitchFamily="2" charset="2"/>
              <a:buNone/>
            </a:pPr>
            <a:r>
              <a:rPr lang="en-US" altLang="en-GB" sz="4000" dirty="0">
                <a:latin typeface="Times New Roman" panose="02020603050405020304" pitchFamily="18" charset="0"/>
                <a:cs typeface="Times New Roman" panose="02020603050405020304" pitchFamily="18" charset="0"/>
                <a:sym typeface="+mn-ea"/>
              </a:rPr>
              <a:t>Training Design</a:t>
            </a:r>
            <a:endParaRPr lang="en-US" altLang="zh-CN" sz="4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42"/>
    </mc:Choice>
    <mc:Fallback xmlns="">
      <p:transition spd="slow" advTm="4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34</a:t>
            </a:fld>
            <a:endParaRPr lang="en-US"/>
          </a:p>
        </p:txBody>
      </p:sp>
      <p:pic>
        <p:nvPicPr>
          <p:cNvPr id="2" name="图片 1"/>
          <p:cNvPicPr>
            <a:picLocks noChangeAspect="1"/>
          </p:cNvPicPr>
          <p:nvPr>
            <p:custDataLst>
              <p:tags r:id="rId1"/>
            </p:custDataLst>
          </p:nvPr>
        </p:nvPicPr>
        <p:blipFill>
          <a:blip r:embed="rId9"/>
          <a:stretch>
            <a:fillRect/>
          </a:stretch>
        </p:blipFill>
        <p:spPr>
          <a:xfrm>
            <a:off x="1127125" y="2348865"/>
            <a:ext cx="4859655" cy="2778125"/>
          </a:xfrm>
          <a:prstGeom prst="rect">
            <a:avLst/>
          </a:prstGeom>
        </p:spPr>
      </p:pic>
      <p:sp>
        <p:nvSpPr>
          <p:cNvPr id="3" name="文本框 2"/>
          <p:cNvSpPr txBox="1"/>
          <p:nvPr>
            <p:custDataLst>
              <p:tags r:id="rId2"/>
            </p:custDataLst>
          </p:nvPr>
        </p:nvSpPr>
        <p:spPr>
          <a:xfrm>
            <a:off x="1353185" y="5229225"/>
            <a:ext cx="4407535" cy="368300"/>
          </a:xfrm>
          <a:prstGeom prst="rect">
            <a:avLst/>
          </a:prstGeom>
          <a:noFill/>
        </p:spPr>
        <p:txBody>
          <a:bodyPr wrap="square" rtlCol="0" anchor="t">
            <a:spAutoFit/>
          </a:bodyPr>
          <a:lstStyle/>
          <a:p>
            <a:r>
              <a:rPr lang="en-US" altLang="zh-CN">
                <a:latin typeface="Times New Roman" panose="02020603050405020304" pitchFamily="18" charset="0"/>
                <a:cs typeface="Times New Roman" panose="02020603050405020304" pitchFamily="18" charset="0"/>
              </a:rPr>
              <a:t>Table 1. </a:t>
            </a:r>
            <a:r>
              <a:rPr lang="zh-CN" altLang="en-US">
                <a:latin typeface="Times New Roman" panose="02020603050405020304" pitchFamily="18" charset="0"/>
                <a:cs typeface="Times New Roman" panose="02020603050405020304" pitchFamily="18" charset="0"/>
              </a:rPr>
              <a:t>The accuracy of image classification</a:t>
            </a:r>
          </a:p>
        </p:txBody>
      </p:sp>
      <p:pic>
        <p:nvPicPr>
          <p:cNvPr id="4" name="图片 3"/>
          <p:cNvPicPr>
            <a:picLocks noChangeAspect="1"/>
          </p:cNvPicPr>
          <p:nvPr>
            <p:custDataLst>
              <p:tags r:id="rId3"/>
            </p:custDataLst>
          </p:nvPr>
        </p:nvPicPr>
        <p:blipFill>
          <a:blip r:embed="rId10"/>
          <a:stretch>
            <a:fillRect/>
          </a:stretch>
        </p:blipFill>
        <p:spPr>
          <a:xfrm>
            <a:off x="6704965" y="2482850"/>
            <a:ext cx="4896485" cy="2510155"/>
          </a:xfrm>
          <a:prstGeom prst="rect">
            <a:avLst/>
          </a:prstGeom>
        </p:spPr>
      </p:pic>
      <p:sp>
        <p:nvSpPr>
          <p:cNvPr id="7" name="文本框 6"/>
          <p:cNvSpPr txBox="1"/>
          <p:nvPr>
            <p:custDataLst>
              <p:tags r:id="rId4"/>
            </p:custDataLst>
          </p:nvPr>
        </p:nvSpPr>
        <p:spPr>
          <a:xfrm>
            <a:off x="6704965" y="5229225"/>
            <a:ext cx="4719320" cy="368300"/>
          </a:xfrm>
          <a:prstGeom prst="rect">
            <a:avLst/>
          </a:prstGeom>
          <a:noFill/>
        </p:spPr>
        <p:txBody>
          <a:bodyPr wrap="none" rtlCol="0" anchor="t">
            <a:spAutoFit/>
          </a:bodyPr>
          <a:lstStyle/>
          <a:p>
            <a:pPr algn="l"/>
            <a:r>
              <a:rPr lang="zh-CN" altLang="en-US">
                <a:latin typeface="Times New Roman" panose="02020603050405020304" pitchFamily="18" charset="0"/>
                <a:cs typeface="Times New Roman" panose="02020603050405020304" pitchFamily="18" charset="0"/>
                <a:sym typeface="+mn-ea"/>
              </a:rPr>
              <a:t>Table </a:t>
            </a:r>
            <a:r>
              <a:rPr lang="en-US" altLang="zh-CN">
                <a:latin typeface="Times New Roman" panose="02020603050405020304" pitchFamily="18" charset="0"/>
                <a:cs typeface="Times New Roman" panose="02020603050405020304" pitchFamily="18" charset="0"/>
                <a:sym typeface="+mn-ea"/>
              </a:rPr>
              <a:t>2</a:t>
            </a:r>
            <a:r>
              <a:rPr lang="zh-CN" altLang="en-US">
                <a:latin typeface="Times New Roman" panose="02020603050405020304" pitchFamily="18" charset="0"/>
                <a:cs typeface="Times New Roman" panose="02020603050405020304" pitchFamily="18" charset="0"/>
                <a:sym typeface="+mn-ea"/>
              </a:rPr>
              <a:t>.Communication round of each </a:t>
            </a:r>
            <a:r>
              <a:rPr lang="en-US" altLang="zh-CN">
                <a:latin typeface="Times New Roman" panose="02020603050405020304" pitchFamily="18" charset="0"/>
                <a:cs typeface="Times New Roman" panose="02020603050405020304" pitchFamily="18" charset="0"/>
                <a:sym typeface="+mn-ea"/>
              </a:rPr>
              <a:t>framwork</a:t>
            </a:r>
            <a:r>
              <a:rPr lang="zh-CN" altLang="en-US">
                <a:latin typeface="Times New Roman" panose="02020603050405020304" pitchFamily="18" charset="0"/>
                <a:cs typeface="Times New Roman" panose="02020603050405020304" pitchFamily="18" charset="0"/>
                <a:sym typeface="+mn-ea"/>
              </a:rPr>
              <a:t>.</a:t>
            </a:r>
          </a:p>
        </p:txBody>
      </p:sp>
      <p:sp>
        <p:nvSpPr>
          <p:cNvPr id="8" name="文本框 7"/>
          <p:cNvSpPr txBox="1"/>
          <p:nvPr>
            <p:custDataLst>
              <p:tags r:id="rId5"/>
            </p:custDataLst>
          </p:nvPr>
        </p:nvSpPr>
        <p:spPr>
          <a:xfrm>
            <a:off x="372110" y="345440"/>
            <a:ext cx="6096000" cy="706755"/>
          </a:xfrm>
          <a:prstGeom prst="rect">
            <a:avLst/>
          </a:prstGeom>
          <a:noFill/>
        </p:spPr>
        <p:txBody>
          <a:bodyPr wrap="square" rtlCol="0" anchor="t">
            <a:spAutoFit/>
          </a:bodyPr>
          <a:lstStyle/>
          <a:p>
            <a:pPr indent="0" algn="l">
              <a:buFont typeface="Wingdings" panose="05000000000000000000" pitchFamily="2" charset="2"/>
              <a:buNone/>
            </a:pPr>
            <a:r>
              <a:rPr lang="en-US" sz="4000" dirty="0">
                <a:latin typeface="Times New Roman" panose="02020603050405020304" pitchFamily="18" charset="0"/>
                <a:cs typeface="Times New Roman" panose="02020603050405020304" pitchFamily="18" charset="0"/>
                <a:sym typeface="+mn-ea"/>
              </a:rPr>
              <a:t>Experimental Results</a:t>
            </a:r>
            <a:endParaRPr lang="en-US" altLang="zh-CN" sz="40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52"/>
    </mc:Choice>
    <mc:Fallback xmlns="">
      <p:transition spd="slow" advTm="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35</a:t>
            </a:fld>
            <a:endParaRPr lang="en-US"/>
          </a:p>
        </p:txBody>
      </p:sp>
      <p:pic>
        <p:nvPicPr>
          <p:cNvPr id="8" name="图片 7"/>
          <p:cNvPicPr>
            <a:picLocks noChangeAspect="1"/>
          </p:cNvPicPr>
          <p:nvPr>
            <p:custDataLst>
              <p:tags r:id="rId1"/>
            </p:custDataLst>
          </p:nvPr>
        </p:nvPicPr>
        <p:blipFill>
          <a:blip r:embed="rId8"/>
          <a:stretch>
            <a:fillRect/>
          </a:stretch>
        </p:blipFill>
        <p:spPr>
          <a:xfrm>
            <a:off x="839470" y="2708910"/>
            <a:ext cx="5894705" cy="2172970"/>
          </a:xfrm>
          <a:prstGeom prst="rect">
            <a:avLst/>
          </a:prstGeom>
        </p:spPr>
      </p:pic>
      <p:pic>
        <p:nvPicPr>
          <p:cNvPr id="13" name="图片 12"/>
          <p:cNvPicPr>
            <a:picLocks noChangeAspect="1"/>
          </p:cNvPicPr>
          <p:nvPr>
            <p:custDataLst>
              <p:tags r:id="rId2"/>
            </p:custDataLst>
          </p:nvPr>
        </p:nvPicPr>
        <p:blipFill>
          <a:blip r:embed="rId9"/>
          <a:stretch>
            <a:fillRect/>
          </a:stretch>
        </p:blipFill>
        <p:spPr>
          <a:xfrm>
            <a:off x="8004810" y="2708910"/>
            <a:ext cx="2392680" cy="2075815"/>
          </a:xfrm>
          <a:prstGeom prst="rect">
            <a:avLst/>
          </a:prstGeom>
        </p:spPr>
      </p:pic>
      <p:sp>
        <p:nvSpPr>
          <p:cNvPr id="14" name="文本框 13"/>
          <p:cNvSpPr txBox="1"/>
          <p:nvPr>
            <p:custDataLst>
              <p:tags r:id="rId3"/>
            </p:custDataLst>
          </p:nvPr>
        </p:nvSpPr>
        <p:spPr>
          <a:xfrm>
            <a:off x="1388110" y="4940935"/>
            <a:ext cx="4797425" cy="36830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Table </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.The accuracy of label restoration</a:t>
            </a:r>
          </a:p>
        </p:txBody>
      </p:sp>
      <p:sp>
        <p:nvSpPr>
          <p:cNvPr id="15" name="文本框 14"/>
          <p:cNvSpPr txBox="1"/>
          <p:nvPr>
            <p:custDataLst>
              <p:tags r:id="rId4"/>
            </p:custDataLst>
          </p:nvPr>
        </p:nvSpPr>
        <p:spPr>
          <a:xfrm>
            <a:off x="7320280" y="4940935"/>
            <a:ext cx="4139565" cy="36830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sym typeface="+mn-ea"/>
              </a:rPr>
              <a:t>Table </a:t>
            </a:r>
            <a:r>
              <a:rPr lang="en-US" altLang="zh-CN">
                <a:latin typeface="Times New Roman" panose="02020603050405020304" pitchFamily="18" charset="0"/>
                <a:cs typeface="Times New Roman" panose="02020603050405020304" pitchFamily="18" charset="0"/>
                <a:sym typeface="+mn-ea"/>
              </a:rPr>
              <a:t>4</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The results of image restoration</a:t>
            </a:r>
          </a:p>
        </p:txBody>
      </p:sp>
    </p:spTree>
  </p:cSld>
  <p:clrMapOvr>
    <a:masterClrMapping/>
  </p:clrMapOvr>
  <mc:AlternateContent xmlns:mc="http://schemas.openxmlformats.org/markup-compatibility/2006" xmlns:p14="http://schemas.microsoft.com/office/powerpoint/2010/main">
    <mc:Choice Requires="p14">
      <p:transition spd="slow" p14:dur="2000" advTm="68"/>
    </mc:Choice>
    <mc:Fallback xmlns="">
      <p:transition spd="slow" advTm="6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36</a:t>
            </a:fld>
            <a:endParaRPr lang="en-US"/>
          </a:p>
        </p:txBody>
      </p:sp>
      <p:pic>
        <p:nvPicPr>
          <p:cNvPr id="17" name="图片 16"/>
          <p:cNvPicPr>
            <a:picLocks noChangeAspect="1"/>
          </p:cNvPicPr>
          <p:nvPr>
            <p:custDataLst>
              <p:tags r:id="rId1"/>
            </p:custDataLst>
          </p:nvPr>
        </p:nvPicPr>
        <p:blipFill>
          <a:blip r:embed="rId7"/>
          <a:stretch>
            <a:fillRect/>
          </a:stretch>
        </p:blipFill>
        <p:spPr>
          <a:xfrm>
            <a:off x="1631315" y="1511300"/>
            <a:ext cx="8717915" cy="3257550"/>
          </a:xfrm>
          <a:prstGeom prst="rect">
            <a:avLst/>
          </a:prstGeom>
        </p:spPr>
      </p:pic>
      <p:sp>
        <p:nvSpPr>
          <p:cNvPr id="2" name="文本框 1"/>
          <p:cNvSpPr txBox="1"/>
          <p:nvPr>
            <p:custDataLst>
              <p:tags r:id="rId2"/>
            </p:custDataLst>
          </p:nvPr>
        </p:nvSpPr>
        <p:spPr>
          <a:xfrm>
            <a:off x="1559560" y="4869180"/>
            <a:ext cx="3051810" cy="36830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Fig 1.A</a:t>
            </a:r>
            <a:r>
              <a:rPr lang="zh-CN" altLang="en-US">
                <a:latin typeface="Times New Roman" panose="02020603050405020304" pitchFamily="18" charset="0"/>
                <a:cs typeface="Times New Roman" panose="02020603050405020304" pitchFamily="18" charset="0"/>
              </a:rPr>
              <a:t>ttack retults on CFL</a:t>
            </a:r>
          </a:p>
        </p:txBody>
      </p:sp>
      <p:sp>
        <p:nvSpPr>
          <p:cNvPr id="3" name="文本框 2"/>
          <p:cNvSpPr txBox="1"/>
          <p:nvPr>
            <p:custDataLst>
              <p:tags r:id="rId3"/>
            </p:custDataLst>
          </p:nvPr>
        </p:nvSpPr>
        <p:spPr>
          <a:xfrm>
            <a:off x="6456045" y="4796790"/>
            <a:ext cx="2843530" cy="368300"/>
          </a:xfrm>
          <a:prstGeom prst="rect">
            <a:avLst/>
          </a:prstGeom>
          <a:noFill/>
        </p:spPr>
        <p:txBody>
          <a:bodyPr wrap="none" rtlCol="0" anchor="t">
            <a:spAutoFit/>
          </a:bodyPr>
          <a:lstStyle/>
          <a:p>
            <a:pPr algn="l"/>
            <a:r>
              <a:rPr lang="zh-CN" altLang="en-US">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sym typeface="+mn-ea"/>
              </a:rPr>
              <a:t>Fig 2.A</a:t>
            </a:r>
            <a:r>
              <a:rPr lang="zh-CN" altLang="en-US">
                <a:latin typeface="Times New Roman" panose="02020603050405020304" pitchFamily="18" charset="0"/>
                <a:cs typeface="Times New Roman" panose="02020603050405020304" pitchFamily="18" charset="0"/>
                <a:sym typeface="+mn-ea"/>
              </a:rPr>
              <a:t>ttack retults on </a:t>
            </a:r>
            <a:r>
              <a:rPr lang="en-US" altLang="zh-CN">
                <a:latin typeface="Times New Roman" panose="02020603050405020304" pitchFamily="18" charset="0"/>
                <a:cs typeface="Times New Roman" panose="02020603050405020304" pitchFamily="18" charset="0"/>
                <a:sym typeface="+mn-ea"/>
              </a:rPr>
              <a:t>DFL</a:t>
            </a:r>
          </a:p>
        </p:txBody>
      </p:sp>
    </p:spTree>
  </p:cSld>
  <p:clrMapOvr>
    <a:masterClrMapping/>
  </p:clrMapOvr>
  <mc:AlternateContent xmlns:mc="http://schemas.openxmlformats.org/markup-compatibility/2006" xmlns:p14="http://schemas.microsoft.com/office/powerpoint/2010/main">
    <mc:Choice Requires="p14">
      <p:transition spd="slow" p14:dur="2000" advTm="56"/>
    </mc:Choice>
    <mc:Fallback xmlns="">
      <p:transition spd="slow" advTm="5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3" name="Slide Number Placeholder 2"/>
          <p:cNvSpPr>
            <a:spLocks noGrp="1"/>
          </p:cNvSpPr>
          <p:nvPr>
            <p:ph type="sldNum" sz="quarter" idx="12"/>
          </p:nvPr>
        </p:nvSpPr>
        <p:spPr/>
        <p:txBody>
          <a:bodyPr/>
          <a:lstStyle/>
          <a:p>
            <a:fld id="{996F11A3-02BC-4A90-BF0A-D2EBC45440AC}" type="slidenum">
              <a:rPr lang="en-US" smtClean="0"/>
              <a:t>37</a:t>
            </a:fld>
            <a:endParaRPr lang="en-US"/>
          </a:p>
        </p:txBody>
      </p:sp>
      <p:sp>
        <p:nvSpPr>
          <p:cNvPr id="2" name="文本框 1"/>
          <p:cNvSpPr txBox="1"/>
          <p:nvPr/>
        </p:nvSpPr>
        <p:spPr>
          <a:xfrm>
            <a:off x="429260" y="340995"/>
            <a:ext cx="6096000" cy="706755"/>
          </a:xfrm>
          <a:prstGeom prst="rect">
            <a:avLst/>
          </a:prstGeom>
          <a:noFill/>
        </p:spPr>
        <p:txBody>
          <a:bodyPr wrap="square" rtlCol="0" anchor="t">
            <a:spAutoFit/>
          </a:bodyPr>
          <a:lstStyle/>
          <a:p>
            <a:r>
              <a:rPr lang="en-US" altLang="zh-CN" sz="4000" dirty="0">
                <a:latin typeface="Times New Roman" panose="02020603050405020304" pitchFamily="18" charset="0"/>
                <a:cs typeface="Times New Roman" panose="02020603050405020304" pitchFamily="18" charset="0"/>
                <a:sym typeface="+mn-ea"/>
              </a:rPr>
              <a:t>Conclusion</a:t>
            </a:r>
          </a:p>
        </p:txBody>
      </p:sp>
      <p:sp>
        <p:nvSpPr>
          <p:cNvPr id="67" name="文本框 66"/>
          <p:cNvSpPr txBox="1"/>
          <p:nvPr/>
        </p:nvSpPr>
        <p:spPr>
          <a:xfrm>
            <a:off x="5934710" y="2205990"/>
            <a:ext cx="5883910" cy="3046095"/>
          </a:xfrm>
          <a:prstGeom prst="rect">
            <a:avLst/>
          </a:prstGeom>
          <a:noFill/>
        </p:spPr>
        <p:txBody>
          <a:bodyPr wrap="square" rtlCol="0" anchor="t">
            <a:spAutoFit/>
          </a:bodyPr>
          <a:lstStyle/>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Protected graph models enhance the security of graph data embedding.</a:t>
            </a:r>
          </a:p>
          <a:p>
            <a:pPr marL="285750" indent="-285750" algn="l">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Protected graph data further improves the privacy in distributed training.</a:t>
            </a:r>
          </a:p>
          <a:p>
            <a:pPr marL="285750"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Secure distributed training provides a secure method for training a graph models.</a:t>
            </a:r>
          </a:p>
        </p:txBody>
      </p:sp>
      <p:grpSp>
        <p:nvGrpSpPr>
          <p:cNvPr id="70" name="组合 69"/>
          <p:cNvGrpSpPr/>
          <p:nvPr/>
        </p:nvGrpSpPr>
        <p:grpSpPr>
          <a:xfrm>
            <a:off x="344170" y="1687195"/>
            <a:ext cx="4586605" cy="4354195"/>
            <a:chOff x="542" y="2657"/>
            <a:chExt cx="7223" cy="6857"/>
          </a:xfrm>
        </p:grpSpPr>
        <p:grpSp>
          <p:nvGrpSpPr>
            <p:cNvPr id="25" name="组合 24"/>
            <p:cNvGrpSpPr/>
            <p:nvPr/>
          </p:nvGrpSpPr>
          <p:grpSpPr>
            <a:xfrm>
              <a:off x="542" y="2657"/>
              <a:ext cx="7223" cy="6857"/>
              <a:chOff x="3174" y="5222"/>
              <a:chExt cx="13695" cy="13000"/>
            </a:xfrm>
          </p:grpSpPr>
          <p:sp>
            <p:nvSpPr>
              <p:cNvPr id="31" name="AutoShape 2"/>
              <p:cNvSpPr/>
              <p:nvPr>
                <p:custDataLst>
                  <p:tags r:id="rId2"/>
                </p:custDataLst>
              </p:nvPr>
            </p:nvSpPr>
            <p:spPr bwMode="auto">
              <a:xfrm>
                <a:off x="4711" y="5222"/>
                <a:ext cx="8331" cy="9210"/>
              </a:xfrm>
              <a:custGeom>
                <a:avLst/>
                <a:gdLst>
                  <a:gd name="T0" fmla="*/ 21600 w 21600"/>
                  <a:gd name="T1" fmla="*/ 5390 h 21600"/>
                  <a:gd name="T2" fmla="*/ 21511 w 21600"/>
                  <a:gd name="T3" fmla="*/ 5390 h 21600"/>
                  <a:gd name="T4" fmla="*/ 18195 w 21600"/>
                  <a:gd name="T5" fmla="*/ 2145 h 21600"/>
                  <a:gd name="T6" fmla="*/ 16003 w 21600"/>
                  <a:gd name="T7" fmla="*/ 0 h 21600"/>
                  <a:gd name="T8" fmla="*/ 16003 w 21600"/>
                  <a:gd name="T9" fmla="*/ 1912 h 21600"/>
                  <a:gd name="T10" fmla="*/ 15859 w 21600"/>
                  <a:gd name="T11" fmla="*/ 1910 h 21600"/>
                  <a:gd name="T12" fmla="*/ 0 w 21600"/>
                  <a:gd name="T13" fmla="*/ 16250 h 21600"/>
                  <a:gd name="T14" fmla="*/ 1143 w 21600"/>
                  <a:gd name="T15" fmla="*/ 21600 h 21600"/>
                  <a:gd name="T16" fmla="*/ 2504 w 21600"/>
                  <a:gd name="T17" fmla="*/ 17388 h 21600"/>
                  <a:gd name="T18" fmla="*/ 2459 w 21600"/>
                  <a:gd name="T19" fmla="*/ 17320 h 21600"/>
                  <a:gd name="T20" fmla="*/ 2523 w 21600"/>
                  <a:gd name="T21" fmla="*/ 17332 h 21600"/>
                  <a:gd name="T22" fmla="*/ 2541 w 21600"/>
                  <a:gd name="T23" fmla="*/ 17275 h 21600"/>
                  <a:gd name="T24" fmla="*/ 2586 w 21600"/>
                  <a:gd name="T25" fmla="*/ 17344 h 21600"/>
                  <a:gd name="T26" fmla="*/ 8302 w 21600"/>
                  <a:gd name="T27" fmla="*/ 18421 h 21600"/>
                  <a:gd name="T28" fmla="*/ 7929 w 21600"/>
                  <a:gd name="T29" fmla="*/ 16250 h 21600"/>
                  <a:gd name="T30" fmla="*/ 15859 w 21600"/>
                  <a:gd name="T31" fmla="*/ 9080 h 21600"/>
                  <a:gd name="T32" fmla="*/ 15935 w 21600"/>
                  <a:gd name="T33" fmla="*/ 9082 h 21600"/>
                  <a:gd name="T34" fmla="*/ 16003 w 21600"/>
                  <a:gd name="T35" fmla="*/ 9083 h 21600"/>
                  <a:gd name="T36" fmla="*/ 16003 w 21600"/>
                  <a:gd name="T37" fmla="*/ 9153 h 21600"/>
                  <a:gd name="T38" fmla="*/ 16003 w 21600"/>
                  <a:gd name="T39" fmla="*/ 10866 h 21600"/>
                  <a:gd name="T40" fmla="*/ 17568 w 21600"/>
                  <a:gd name="T41" fmla="*/ 9335 h 21600"/>
                  <a:gd name="T42" fmla="*/ 21511 w 21600"/>
                  <a:gd name="T43" fmla="*/ 5477 h 21600"/>
                  <a:gd name="T44" fmla="*/ 21600 w 21600"/>
                  <a:gd name="T45" fmla="*/ 5477 h 21600"/>
                  <a:gd name="T46" fmla="*/ 21556 w 21600"/>
                  <a:gd name="T47" fmla="*/ 5433 h 21600"/>
                  <a:gd name="T48" fmla="*/ 21600 w 21600"/>
                  <a:gd name="T49" fmla="*/ 5390 h 21600"/>
                  <a:gd name="T50" fmla="*/ 21600 w 21600"/>
                  <a:gd name="T51" fmla="*/ 539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21600">
                    <a:moveTo>
                      <a:pt x="21600" y="5390"/>
                    </a:moveTo>
                    <a:lnTo>
                      <a:pt x="21511" y="5390"/>
                    </a:lnTo>
                    <a:lnTo>
                      <a:pt x="18195" y="2145"/>
                    </a:lnTo>
                    <a:lnTo>
                      <a:pt x="16003" y="0"/>
                    </a:lnTo>
                    <a:lnTo>
                      <a:pt x="16003" y="1912"/>
                    </a:lnTo>
                    <a:cubicBezTo>
                      <a:pt x="15955" y="1912"/>
                      <a:pt x="15907" y="1910"/>
                      <a:pt x="15859" y="1910"/>
                    </a:cubicBezTo>
                    <a:cubicBezTo>
                      <a:pt x="7100" y="1910"/>
                      <a:pt x="0" y="8330"/>
                      <a:pt x="0" y="16250"/>
                    </a:cubicBezTo>
                    <a:cubicBezTo>
                      <a:pt x="0" y="18142"/>
                      <a:pt x="407" y="19947"/>
                      <a:pt x="1143" y="21600"/>
                    </a:cubicBezTo>
                    <a:lnTo>
                      <a:pt x="2504" y="17388"/>
                    </a:lnTo>
                    <a:lnTo>
                      <a:pt x="2459" y="17320"/>
                    </a:lnTo>
                    <a:lnTo>
                      <a:pt x="2523" y="17332"/>
                    </a:lnTo>
                    <a:lnTo>
                      <a:pt x="2541" y="17275"/>
                    </a:lnTo>
                    <a:lnTo>
                      <a:pt x="2586" y="17344"/>
                    </a:lnTo>
                    <a:lnTo>
                      <a:pt x="8302" y="18421"/>
                    </a:lnTo>
                    <a:cubicBezTo>
                      <a:pt x="8061" y="17736"/>
                      <a:pt x="7929" y="17007"/>
                      <a:pt x="7929" y="16250"/>
                    </a:cubicBezTo>
                    <a:cubicBezTo>
                      <a:pt x="7929" y="12290"/>
                      <a:pt x="11480" y="9080"/>
                      <a:pt x="15859" y="9080"/>
                    </a:cubicBezTo>
                    <a:cubicBezTo>
                      <a:pt x="15884" y="9080"/>
                      <a:pt x="15910" y="9081"/>
                      <a:pt x="15935" y="9082"/>
                    </a:cubicBezTo>
                    <a:cubicBezTo>
                      <a:pt x="15958" y="9082"/>
                      <a:pt x="15980" y="9083"/>
                      <a:pt x="16003" y="9083"/>
                    </a:cubicBezTo>
                    <a:lnTo>
                      <a:pt x="16003" y="9153"/>
                    </a:lnTo>
                    <a:lnTo>
                      <a:pt x="16003" y="10866"/>
                    </a:lnTo>
                    <a:lnTo>
                      <a:pt x="17568" y="9335"/>
                    </a:lnTo>
                    <a:lnTo>
                      <a:pt x="21511" y="5477"/>
                    </a:lnTo>
                    <a:lnTo>
                      <a:pt x="21600" y="5477"/>
                    </a:lnTo>
                    <a:lnTo>
                      <a:pt x="21556" y="5433"/>
                    </a:lnTo>
                    <a:cubicBezTo>
                      <a:pt x="21556" y="5433"/>
                      <a:pt x="21600" y="5390"/>
                      <a:pt x="21600" y="5390"/>
                    </a:cubicBezTo>
                    <a:close/>
                    <a:moveTo>
                      <a:pt x="21600" y="5390"/>
                    </a:moveTo>
                  </a:path>
                </a:pathLst>
              </a:custGeom>
              <a:solidFill>
                <a:schemeClr val="accent1"/>
              </a:solidFill>
              <a:ln>
                <a:noFill/>
              </a:ln>
            </p:spPr>
            <p:txBody>
              <a:bodyPr lIns="0" tIns="0" rIns="0" bIns="0"/>
              <a:lstStyle/>
              <a:p>
                <a:endParaRPr lang="en-US"/>
              </a:p>
            </p:txBody>
          </p:sp>
          <p:sp>
            <p:nvSpPr>
              <p:cNvPr id="32" name="AutoShape 3"/>
              <p:cNvSpPr/>
              <p:nvPr>
                <p:custDataLst>
                  <p:tags r:id="rId3"/>
                </p:custDataLst>
              </p:nvPr>
            </p:nvSpPr>
            <p:spPr bwMode="auto">
              <a:xfrm>
                <a:off x="4791" y="12574"/>
                <a:ext cx="10664" cy="5648"/>
              </a:xfrm>
              <a:custGeom>
                <a:avLst/>
                <a:gdLst>
                  <a:gd name="T0" fmla="*/ 17925 w 21600"/>
                  <a:gd name="T1" fmla="*/ 12734 h 18732"/>
                  <a:gd name="T2" fmla="*/ 17889 w 21600"/>
                  <a:gd name="T3" fmla="*/ 12831 h 18732"/>
                  <a:gd name="T4" fmla="*/ 17875 w 21600"/>
                  <a:gd name="T5" fmla="*/ 12751 h 18732"/>
                  <a:gd name="T6" fmla="*/ 17825 w 21600"/>
                  <a:gd name="T7" fmla="*/ 12768 h 18732"/>
                  <a:gd name="T8" fmla="*/ 17861 w 21600"/>
                  <a:gd name="T9" fmla="*/ 12671 h 18732"/>
                  <a:gd name="T10" fmla="*/ 16570 w 21600"/>
                  <a:gd name="T11" fmla="*/ 5472 h 18732"/>
                  <a:gd name="T12" fmla="*/ 15286 w 21600"/>
                  <a:gd name="T13" fmla="*/ 7147 h 18732"/>
                  <a:gd name="T14" fmla="*/ 6786 w 21600"/>
                  <a:gd name="T15" fmla="*/ 3671 h 18732"/>
                  <a:gd name="T16" fmla="*/ 6773 w 21600"/>
                  <a:gd name="T17" fmla="*/ 3633 h 18732"/>
                  <a:gd name="T18" fmla="*/ 6730 w 21600"/>
                  <a:gd name="T19" fmla="*/ 3511 h 18732"/>
                  <a:gd name="T20" fmla="*/ 6792 w 21600"/>
                  <a:gd name="T21" fmla="*/ 3451 h 18732"/>
                  <a:gd name="T22" fmla="*/ 8051 w 21600"/>
                  <a:gd name="T23" fmla="*/ 2213 h 18732"/>
                  <a:gd name="T24" fmla="*/ 6309 w 21600"/>
                  <a:gd name="T25" fmla="*/ 1619 h 18732"/>
                  <a:gd name="T26" fmla="*/ 1843 w 21600"/>
                  <a:gd name="T27" fmla="*/ 97 h 18732"/>
                  <a:gd name="T28" fmla="*/ 1808 w 21600"/>
                  <a:gd name="T29" fmla="*/ 0 h 18732"/>
                  <a:gd name="T30" fmla="*/ 1794 w 21600"/>
                  <a:gd name="T31" fmla="*/ 80 h 18732"/>
                  <a:gd name="T32" fmla="*/ 1743 w 21600"/>
                  <a:gd name="T33" fmla="*/ 63 h 18732"/>
                  <a:gd name="T34" fmla="*/ 1779 w 21600"/>
                  <a:gd name="T35" fmla="*/ 160 h 18732"/>
                  <a:gd name="T36" fmla="*/ 715 w 21600"/>
                  <a:gd name="T37" fmla="*/ 6114 h 18732"/>
                  <a:gd name="T38" fmla="*/ 0 w 21600"/>
                  <a:gd name="T39" fmla="*/ 10118 h 18732"/>
                  <a:gd name="T40" fmla="*/ 1417 w 21600"/>
                  <a:gd name="T41" fmla="*/ 8727 h 18732"/>
                  <a:gd name="T42" fmla="*/ 1474 w 21600"/>
                  <a:gd name="T43" fmla="*/ 8887 h 18732"/>
                  <a:gd name="T44" fmla="*/ 18474 w 21600"/>
                  <a:gd name="T45" fmla="*/ 15839 h 18732"/>
                  <a:gd name="T46" fmla="*/ 21600 w 21600"/>
                  <a:gd name="T47" fmla="*/ 11475 h 18732"/>
                  <a:gd name="T48" fmla="*/ 17925 w 21600"/>
                  <a:gd name="T49" fmla="*/ 12734 h 18732"/>
                  <a:gd name="T50" fmla="*/ 17925 w 21600"/>
                  <a:gd name="T51" fmla="*/ 12734 h 18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18732">
                    <a:moveTo>
                      <a:pt x="17925" y="12734"/>
                    </a:moveTo>
                    <a:lnTo>
                      <a:pt x="17889" y="12831"/>
                    </a:lnTo>
                    <a:lnTo>
                      <a:pt x="17875" y="12751"/>
                    </a:lnTo>
                    <a:lnTo>
                      <a:pt x="17825" y="12768"/>
                    </a:lnTo>
                    <a:lnTo>
                      <a:pt x="17861" y="12671"/>
                    </a:lnTo>
                    <a:lnTo>
                      <a:pt x="16570" y="5472"/>
                    </a:lnTo>
                    <a:cubicBezTo>
                      <a:pt x="16198" y="6107"/>
                      <a:pt x="15769" y="6673"/>
                      <a:pt x="15286" y="7147"/>
                    </a:cubicBezTo>
                    <a:cubicBezTo>
                      <a:pt x="12352" y="10028"/>
                      <a:pt x="8546" y="8472"/>
                      <a:pt x="6786" y="3671"/>
                    </a:cubicBezTo>
                    <a:cubicBezTo>
                      <a:pt x="6781" y="3659"/>
                      <a:pt x="6777" y="3646"/>
                      <a:pt x="6773" y="3633"/>
                    </a:cubicBezTo>
                    <a:cubicBezTo>
                      <a:pt x="6758" y="3592"/>
                      <a:pt x="6744" y="3552"/>
                      <a:pt x="6730" y="3511"/>
                    </a:cubicBezTo>
                    <a:lnTo>
                      <a:pt x="6792" y="3451"/>
                    </a:lnTo>
                    <a:lnTo>
                      <a:pt x="8051" y="2213"/>
                    </a:lnTo>
                    <a:lnTo>
                      <a:pt x="6309" y="1619"/>
                    </a:lnTo>
                    <a:lnTo>
                      <a:pt x="1843" y="97"/>
                    </a:lnTo>
                    <a:lnTo>
                      <a:pt x="1808" y="0"/>
                    </a:lnTo>
                    <a:lnTo>
                      <a:pt x="1794" y="80"/>
                    </a:lnTo>
                    <a:lnTo>
                      <a:pt x="1743" y="63"/>
                    </a:lnTo>
                    <a:lnTo>
                      <a:pt x="1779" y="160"/>
                    </a:lnTo>
                    <a:lnTo>
                      <a:pt x="715" y="6114"/>
                    </a:lnTo>
                    <a:lnTo>
                      <a:pt x="0" y="10118"/>
                    </a:lnTo>
                    <a:lnTo>
                      <a:pt x="1417" y="8727"/>
                    </a:lnTo>
                    <a:cubicBezTo>
                      <a:pt x="1436" y="8781"/>
                      <a:pt x="1454" y="8834"/>
                      <a:pt x="1474" y="8887"/>
                    </a:cubicBezTo>
                    <a:cubicBezTo>
                      <a:pt x="4995" y="18487"/>
                      <a:pt x="12606" y="21600"/>
                      <a:pt x="18474" y="15839"/>
                    </a:cubicBezTo>
                    <a:cubicBezTo>
                      <a:pt x="19691" y="14644"/>
                      <a:pt x="20737" y="13161"/>
                      <a:pt x="21600" y="11475"/>
                    </a:cubicBezTo>
                    <a:cubicBezTo>
                      <a:pt x="21600" y="11475"/>
                      <a:pt x="17925" y="12734"/>
                      <a:pt x="17925" y="12734"/>
                    </a:cubicBezTo>
                    <a:close/>
                    <a:moveTo>
                      <a:pt x="17925" y="12734"/>
                    </a:moveTo>
                  </a:path>
                </a:pathLst>
              </a:custGeom>
              <a:solidFill>
                <a:schemeClr val="accent4">
                  <a:lumMod val="75000"/>
                </a:schemeClr>
              </a:solidFill>
              <a:ln>
                <a:noFill/>
              </a:ln>
            </p:spPr>
            <p:txBody>
              <a:bodyPr lIns="0" tIns="0" rIns="0" bIns="0"/>
              <a:lstStyle/>
              <a:p>
                <a:endParaRPr lang="en-US"/>
              </a:p>
            </p:txBody>
          </p:sp>
          <p:sp>
            <p:nvSpPr>
              <p:cNvPr id="35" name="AutoShape 4"/>
              <p:cNvSpPr/>
              <p:nvPr>
                <p:custDataLst>
                  <p:tags r:id="rId4"/>
                </p:custDataLst>
              </p:nvPr>
            </p:nvSpPr>
            <p:spPr bwMode="auto">
              <a:xfrm>
                <a:off x="11446" y="6157"/>
                <a:ext cx="5423" cy="10320"/>
              </a:xfrm>
              <a:custGeom>
                <a:avLst/>
                <a:gdLst>
                  <a:gd name="T0" fmla="*/ 15639 w 18627"/>
                  <a:gd name="T1" fmla="*/ 19221 h 21600"/>
                  <a:gd name="T2" fmla="*/ 8409 w 18627"/>
                  <a:gd name="T3" fmla="*/ 1669 h 21600"/>
                  <a:gd name="T4" fmla="*/ 831 w 18627"/>
                  <a:gd name="T5" fmla="*/ 0 h 21600"/>
                  <a:gd name="T6" fmla="*/ 5224 w 18627"/>
                  <a:gd name="T7" fmla="*/ 2896 h 21600"/>
                  <a:gd name="T8" fmla="*/ 5341 w 18627"/>
                  <a:gd name="T9" fmla="*/ 2896 h 21600"/>
                  <a:gd name="T10" fmla="*/ 5282 w 18627"/>
                  <a:gd name="T11" fmla="*/ 2934 h 21600"/>
                  <a:gd name="T12" fmla="*/ 5341 w 18627"/>
                  <a:gd name="T13" fmla="*/ 2973 h 21600"/>
                  <a:gd name="T14" fmla="*/ 5224 w 18627"/>
                  <a:gd name="T15" fmla="*/ 2973 h 21600"/>
                  <a:gd name="T16" fmla="*/ 0 w 18627"/>
                  <a:gd name="T17" fmla="*/ 6416 h 21600"/>
                  <a:gd name="T18" fmla="*/ 3013 w 18627"/>
                  <a:gd name="T19" fmla="*/ 7158 h 21600"/>
                  <a:gd name="T20" fmla="*/ 6840 w 18627"/>
                  <a:gd name="T21" fmla="*/ 15706 h 21600"/>
                  <a:gd name="T22" fmla="*/ 6628 w 18627"/>
                  <a:gd name="T23" fmla="*/ 15934 h 21600"/>
                  <a:gd name="T24" fmla="*/ 6526 w 18627"/>
                  <a:gd name="T25" fmla="*/ 16033 h 21600"/>
                  <a:gd name="T26" fmla="*/ 6381 w 18627"/>
                  <a:gd name="T27" fmla="*/ 15980 h 21600"/>
                  <a:gd name="T28" fmla="*/ 4285 w 18627"/>
                  <a:gd name="T29" fmla="*/ 15215 h 21600"/>
                  <a:gd name="T30" fmla="*/ 5122 w 18627"/>
                  <a:gd name="T31" fmla="*/ 16955 h 21600"/>
                  <a:gd name="T32" fmla="*/ 7310 w 18627"/>
                  <a:gd name="T33" fmla="*/ 21499 h 21600"/>
                  <a:gd name="T34" fmla="*/ 7250 w 18627"/>
                  <a:gd name="T35" fmla="*/ 21560 h 21600"/>
                  <a:gd name="T36" fmla="*/ 7335 w 18627"/>
                  <a:gd name="T37" fmla="*/ 21550 h 21600"/>
                  <a:gd name="T38" fmla="*/ 7359 w 18627"/>
                  <a:gd name="T39" fmla="*/ 21600 h 21600"/>
                  <a:gd name="T40" fmla="*/ 7419 w 18627"/>
                  <a:gd name="T41" fmla="*/ 21539 h 21600"/>
                  <a:gd name="T42" fmla="*/ 13650 w 18627"/>
                  <a:gd name="T43" fmla="*/ 20744 h 21600"/>
                  <a:gd name="T44" fmla="*/ 17943 w 18627"/>
                  <a:gd name="T45" fmla="*/ 20197 h 21600"/>
                  <a:gd name="T46" fmla="*/ 15539 w 18627"/>
                  <a:gd name="T47" fmla="*/ 19320 h 21600"/>
                  <a:gd name="T48" fmla="*/ 15639 w 18627"/>
                  <a:gd name="T49" fmla="*/ 19221 h 21600"/>
                  <a:gd name="T50" fmla="*/ 15639 w 18627"/>
                  <a:gd name="T51" fmla="*/ 1922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27" h="21600">
                    <a:moveTo>
                      <a:pt x="15639" y="19221"/>
                    </a:moveTo>
                    <a:cubicBezTo>
                      <a:pt x="21600" y="13158"/>
                      <a:pt x="18363" y="5300"/>
                      <a:pt x="8409" y="1669"/>
                    </a:cubicBezTo>
                    <a:cubicBezTo>
                      <a:pt x="6008" y="794"/>
                      <a:pt x="3436" y="245"/>
                      <a:pt x="831" y="0"/>
                    </a:cubicBezTo>
                    <a:lnTo>
                      <a:pt x="5224" y="2896"/>
                    </a:lnTo>
                    <a:lnTo>
                      <a:pt x="5341" y="2896"/>
                    </a:lnTo>
                    <a:lnTo>
                      <a:pt x="5282" y="2934"/>
                    </a:lnTo>
                    <a:lnTo>
                      <a:pt x="5341" y="2973"/>
                    </a:lnTo>
                    <a:lnTo>
                      <a:pt x="5224" y="2973"/>
                    </a:lnTo>
                    <a:lnTo>
                      <a:pt x="0" y="6416"/>
                    </a:lnTo>
                    <a:cubicBezTo>
                      <a:pt x="1035" y="6563"/>
                      <a:pt x="2052" y="6808"/>
                      <a:pt x="3013" y="7158"/>
                    </a:cubicBezTo>
                    <a:cubicBezTo>
                      <a:pt x="7866" y="8929"/>
                      <a:pt x="9524" y="12708"/>
                      <a:pt x="6840" y="15706"/>
                    </a:cubicBezTo>
                    <a:cubicBezTo>
                      <a:pt x="6771" y="15782"/>
                      <a:pt x="6702" y="15859"/>
                      <a:pt x="6628" y="15934"/>
                    </a:cubicBezTo>
                    <a:cubicBezTo>
                      <a:pt x="6595" y="15968"/>
                      <a:pt x="6560" y="16000"/>
                      <a:pt x="6526" y="16033"/>
                    </a:cubicBezTo>
                    <a:lnTo>
                      <a:pt x="6381" y="15980"/>
                    </a:lnTo>
                    <a:lnTo>
                      <a:pt x="4285" y="15215"/>
                    </a:lnTo>
                    <a:lnTo>
                      <a:pt x="5122" y="16955"/>
                    </a:lnTo>
                    <a:lnTo>
                      <a:pt x="7310" y="21499"/>
                    </a:lnTo>
                    <a:lnTo>
                      <a:pt x="7250" y="21560"/>
                    </a:lnTo>
                    <a:lnTo>
                      <a:pt x="7335" y="21550"/>
                    </a:lnTo>
                    <a:lnTo>
                      <a:pt x="7359" y="21600"/>
                    </a:lnTo>
                    <a:lnTo>
                      <a:pt x="7419" y="21539"/>
                    </a:lnTo>
                    <a:lnTo>
                      <a:pt x="13650" y="20744"/>
                    </a:lnTo>
                    <a:lnTo>
                      <a:pt x="17943" y="20197"/>
                    </a:lnTo>
                    <a:lnTo>
                      <a:pt x="15539" y="19320"/>
                    </a:lnTo>
                    <a:cubicBezTo>
                      <a:pt x="15573" y="19287"/>
                      <a:pt x="15607" y="19254"/>
                      <a:pt x="15639" y="19221"/>
                    </a:cubicBezTo>
                    <a:close/>
                    <a:moveTo>
                      <a:pt x="15639" y="19221"/>
                    </a:moveTo>
                  </a:path>
                </a:pathLst>
              </a:custGeom>
              <a:solidFill>
                <a:schemeClr val="accent2"/>
              </a:solidFill>
              <a:ln>
                <a:noFill/>
              </a:ln>
            </p:spPr>
            <p:txBody>
              <a:bodyPr lIns="0" tIns="0" rIns="0" bIns="0"/>
              <a:lstStyle/>
              <a:p>
                <a:endParaRPr lang="en-US"/>
              </a:p>
            </p:txBody>
          </p:sp>
          <p:sp>
            <p:nvSpPr>
              <p:cNvPr id="41" name="Rectangle 48"/>
              <p:cNvSpPr/>
              <p:nvPr>
                <p:custDataLst>
                  <p:tags r:id="rId5"/>
                </p:custDataLst>
              </p:nvPr>
            </p:nvSpPr>
            <p:spPr>
              <a:xfrm rot="18900000">
                <a:off x="3174" y="8526"/>
                <a:ext cx="8797" cy="1867"/>
              </a:xfrm>
              <a:prstGeom prst="rect">
                <a:avLst/>
              </a:prstGeom>
            </p:spPr>
            <p:txBody>
              <a:bodyPr wrap="square" lIns="182889" tIns="91445" rIns="182889" bIns="91445">
                <a:spAutoFit/>
              </a:bodyPr>
              <a:lstStyle/>
              <a:p>
                <a:pPr algn="ctr">
                  <a:lnSpc>
                    <a:spcPct val="120000"/>
                  </a:lnSpc>
                </a:pPr>
                <a:r>
                  <a:rPr lang="en-US" altLang="fr-FR" sz="2400" b="1" dirty="0">
                    <a:solidFill>
                      <a:schemeClr val="bg1"/>
                    </a:solidFill>
                    <a:latin typeface="Times New Roman" panose="02020603050405020304" pitchFamily="18" charset="0"/>
                    <a:cs typeface="Times New Roman" panose="02020603050405020304" pitchFamily="18" charset="0"/>
                  </a:rPr>
                  <a:t>Graph Model</a:t>
                </a:r>
              </a:p>
            </p:txBody>
          </p:sp>
          <p:sp>
            <p:nvSpPr>
              <p:cNvPr id="43" name="Rectangle 49"/>
              <p:cNvSpPr/>
              <p:nvPr>
                <p:custDataLst>
                  <p:tags r:id="rId6"/>
                </p:custDataLst>
              </p:nvPr>
            </p:nvSpPr>
            <p:spPr>
              <a:xfrm rot="4500000">
                <a:off x="10547" y="10153"/>
                <a:ext cx="8797" cy="1868"/>
              </a:xfrm>
              <a:prstGeom prst="rect">
                <a:avLst/>
              </a:prstGeom>
            </p:spPr>
            <p:txBody>
              <a:bodyPr wrap="square" lIns="182889" tIns="91445" rIns="182889" bIns="91445">
                <a:spAutoFit/>
              </a:bodyPr>
              <a:lstStyle/>
              <a:p>
                <a:pPr algn="ctr">
                  <a:lnSpc>
                    <a:spcPct val="120000"/>
                  </a:lnSpc>
                </a:pPr>
                <a:r>
                  <a:rPr lang="en-US" altLang="fr-FR" sz="2400" b="1" dirty="0">
                    <a:solidFill>
                      <a:schemeClr val="bg1"/>
                    </a:solidFill>
                    <a:latin typeface="Times New Roman" panose="02020603050405020304" pitchFamily="18" charset="0"/>
                    <a:cs typeface="Times New Roman" panose="02020603050405020304" pitchFamily="18" charset="0"/>
                    <a:sym typeface="+mn-ea"/>
                  </a:rPr>
                  <a:t>Graph Data</a:t>
                </a:r>
              </a:p>
            </p:txBody>
          </p:sp>
          <p:sp>
            <p:nvSpPr>
              <p:cNvPr id="52" name="Rectangle 50"/>
              <p:cNvSpPr/>
              <p:nvPr>
                <p:custDataLst>
                  <p:tags r:id="rId7"/>
                </p:custDataLst>
              </p:nvPr>
            </p:nvSpPr>
            <p:spPr>
              <a:xfrm rot="900000">
                <a:off x="5073" y="14991"/>
                <a:ext cx="9465" cy="1867"/>
              </a:xfrm>
              <a:prstGeom prst="rect">
                <a:avLst/>
              </a:prstGeom>
            </p:spPr>
            <p:txBody>
              <a:bodyPr wrap="square" lIns="182889" tIns="91445" rIns="182889" bIns="91445">
                <a:spAutoFit/>
              </a:bodyPr>
              <a:lstStyle/>
              <a:p>
                <a:pPr algn="ctr">
                  <a:lnSpc>
                    <a:spcPct val="120000"/>
                  </a:lnSpc>
                </a:pPr>
                <a:r>
                  <a:rPr lang="en-US" altLang="fr-FR" sz="2400" b="1" dirty="0">
                    <a:solidFill>
                      <a:schemeClr val="bg1"/>
                    </a:solidFill>
                    <a:latin typeface="Times New Roman" panose="02020603050405020304" pitchFamily="18" charset="0"/>
                    <a:cs typeface="Times New Roman" panose="02020603050405020304" pitchFamily="18" charset="0"/>
                  </a:rPr>
                  <a:t>Distributed Training</a:t>
                </a:r>
              </a:p>
            </p:txBody>
          </p:sp>
        </p:grpSp>
        <p:sp>
          <p:nvSpPr>
            <p:cNvPr id="69" name="文本框 68"/>
            <p:cNvSpPr txBox="1"/>
            <p:nvPr/>
          </p:nvSpPr>
          <p:spPr>
            <a:xfrm>
              <a:off x="3427" y="5863"/>
              <a:ext cx="2784" cy="919"/>
            </a:xfrm>
            <a:prstGeom prst="rect">
              <a:avLst/>
            </a:prstGeom>
            <a:noFill/>
          </p:spPr>
          <p:txBody>
            <a:bodyPr wrap="square" rtlCol="0" anchor="t">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sym typeface="+mn-ea"/>
                </a:rPr>
                <a:t>Privacy</a:t>
              </a:r>
            </a:p>
          </p:txBody>
        </p:sp>
      </p:grpSp>
    </p:spTree>
  </p:cSld>
  <p:clrMapOvr>
    <a:masterClrMapping/>
  </p:clrMapOvr>
  <mc:AlternateContent xmlns:mc="http://schemas.openxmlformats.org/markup-compatibility/2006" xmlns:p14="http://schemas.microsoft.com/office/powerpoint/2010/main">
    <mc:Choice Requires="p14">
      <p:transition spd="slow" p14:dur="2000" advTm="44"/>
    </mc:Choice>
    <mc:Fallback xmlns="">
      <p:transition spd="slow" advTm="4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extBox 4"/>
          <p:cNvSpPr txBox="1"/>
          <p:nvPr/>
        </p:nvSpPr>
        <p:spPr>
          <a:xfrm>
            <a:off x="4814239" y="2436125"/>
            <a:ext cx="2563522" cy="1323439"/>
          </a:xfrm>
          <a:prstGeom prst="rect">
            <a:avLst/>
          </a:prstGeom>
          <a:noFill/>
        </p:spPr>
        <p:txBody>
          <a:bodyPr wrap="none" rtlCol="0">
            <a:spAutoFit/>
          </a:bodyPr>
          <a:lstStyle/>
          <a:p>
            <a:pPr algn="ctr"/>
            <a:r>
              <a:rPr lang="en-US" sz="4000" dirty="0">
                <a:latin typeface="Times New Roman" panose="02020603050405020304" pitchFamily="18" charset="0"/>
                <a:cs typeface="Times New Roman" panose="02020603050405020304" pitchFamily="18" charset="0"/>
              </a:rPr>
              <a:t>Thank you!</a:t>
            </a:r>
          </a:p>
          <a:p>
            <a:pPr algn="ctr"/>
            <a:r>
              <a:rPr lang="en-US" sz="4000" dirty="0">
                <a:latin typeface="Times New Roman" panose="02020603050405020304" pitchFamily="18" charset="0"/>
                <a:cs typeface="Times New Roman" panose="02020603050405020304" pitchFamily="18" charset="0"/>
              </a:rPr>
              <a:t>Q&amp;A</a:t>
            </a:r>
          </a:p>
        </p:txBody>
      </p:sp>
      <p:sp>
        <p:nvSpPr>
          <p:cNvPr id="3" name="Slide Number Placeholder 2"/>
          <p:cNvSpPr>
            <a:spLocks noGrp="1"/>
          </p:cNvSpPr>
          <p:nvPr>
            <p:ph type="sldNum" sz="quarter" idx="12"/>
          </p:nvPr>
        </p:nvSpPr>
        <p:spPr/>
        <p:txBody>
          <a:bodyPr/>
          <a:lstStyle/>
          <a:p>
            <a:fld id="{996F11A3-02BC-4A90-BF0A-D2EBC45440AC}" type="slidenum">
              <a:rPr lang="en-US" smtClean="0"/>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5"/>
    </mc:Choice>
    <mc:Fallback xmlns="">
      <p:transition spd="slow" advTm="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620" y="523503"/>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rPr>
              <a:t>Privacy in </a:t>
            </a:r>
            <a:r>
              <a:rPr lang="en-US" altLang="zh-CN" sz="4000" dirty="0">
                <a:latin typeface="Times New Roman" panose="02020603050405020304" pitchFamily="18" charset="0"/>
                <a:cs typeface="Times New Roman" panose="02020603050405020304" pitchFamily="18" charset="0"/>
                <a:sym typeface="+mn-ea"/>
              </a:rPr>
              <a:t>Graph structure data</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11" name="Rectangle: Rounded Corners 10"/>
          <p:cNvSpPr/>
          <p:nvPr/>
        </p:nvSpPr>
        <p:spPr>
          <a:xfrm>
            <a:off x="5213004" y="1898015"/>
            <a:ext cx="1766454" cy="972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sym typeface="+mn-ea"/>
              </a:rPr>
              <a:t>Privacy in graph </a:t>
            </a:r>
            <a:endParaRPr lang="en-US" dirty="0">
              <a:latin typeface="Times New Roman" panose="02020603050405020304" pitchFamily="18" charset="0"/>
              <a:cs typeface="Times New Roman" panose="02020603050405020304" pitchFamily="18" charset="0"/>
            </a:endParaRPr>
          </a:p>
        </p:txBody>
      </p:sp>
      <p:sp>
        <p:nvSpPr>
          <p:cNvPr id="9" name="Rectangle: Rounded Corners 10"/>
          <p:cNvSpPr/>
          <p:nvPr/>
        </p:nvSpPr>
        <p:spPr>
          <a:xfrm>
            <a:off x="1750984" y="4358005"/>
            <a:ext cx="1766454" cy="972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sym typeface="+mn-ea"/>
              </a:rPr>
              <a:t>Privacy in graph model</a:t>
            </a:r>
          </a:p>
        </p:txBody>
      </p:sp>
      <p:sp>
        <p:nvSpPr>
          <p:cNvPr id="10" name="Rectangle: Rounded Corners 10"/>
          <p:cNvSpPr/>
          <p:nvPr/>
        </p:nvSpPr>
        <p:spPr>
          <a:xfrm>
            <a:off x="5213004" y="4358005"/>
            <a:ext cx="1766454" cy="972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sym typeface="+mn-ea"/>
              </a:rPr>
              <a:t>Privacy in graph data</a:t>
            </a:r>
            <a:endParaRPr lang="en-US" dirty="0">
              <a:latin typeface="Times New Roman" panose="02020603050405020304" pitchFamily="18" charset="0"/>
              <a:cs typeface="Times New Roman" panose="02020603050405020304" pitchFamily="18" charset="0"/>
            </a:endParaRPr>
          </a:p>
        </p:txBody>
      </p:sp>
      <p:sp>
        <p:nvSpPr>
          <p:cNvPr id="13" name="Rectangle: Rounded Corners 10"/>
          <p:cNvSpPr/>
          <p:nvPr/>
        </p:nvSpPr>
        <p:spPr>
          <a:xfrm>
            <a:off x="8987444" y="4358005"/>
            <a:ext cx="1766454" cy="972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sym typeface="+mn-ea"/>
              </a:rPr>
              <a:t>Graph to protect privacy</a:t>
            </a:r>
          </a:p>
        </p:txBody>
      </p:sp>
      <p:cxnSp>
        <p:nvCxnSpPr>
          <p:cNvPr id="14" name="直接箭头连接符 13"/>
          <p:cNvCxnSpPr>
            <a:stCxn id="11" idx="2"/>
            <a:endCxn id="9" idx="0"/>
          </p:cNvCxnSpPr>
          <p:nvPr/>
        </p:nvCxnSpPr>
        <p:spPr>
          <a:xfrm flipH="1">
            <a:off x="2633980" y="2870835"/>
            <a:ext cx="3462020" cy="1487170"/>
          </a:xfrm>
          <a:prstGeom prst="straightConnector1">
            <a:avLst/>
          </a:prstGeom>
          <a:ln w="539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1" idx="2"/>
            <a:endCxn id="10" idx="0"/>
          </p:cNvCxnSpPr>
          <p:nvPr/>
        </p:nvCxnSpPr>
        <p:spPr>
          <a:xfrm>
            <a:off x="6096000" y="2870835"/>
            <a:ext cx="0" cy="1487170"/>
          </a:xfrm>
          <a:prstGeom prst="straightConnector1">
            <a:avLst/>
          </a:prstGeom>
          <a:ln w="539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endCxn id="13" idx="0"/>
          </p:cNvCxnSpPr>
          <p:nvPr/>
        </p:nvCxnSpPr>
        <p:spPr>
          <a:xfrm>
            <a:off x="6123940" y="2872105"/>
            <a:ext cx="3746500" cy="1485900"/>
          </a:xfrm>
          <a:prstGeom prst="straightConnector1">
            <a:avLst/>
          </a:prstGeom>
          <a:ln w="539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1121410" y="5756275"/>
            <a:ext cx="3267075" cy="368300"/>
          </a:xfrm>
          <a:prstGeom prst="rect">
            <a:avLst/>
          </a:prstGeom>
          <a:noFill/>
        </p:spPr>
        <p:txBody>
          <a:bodyPr wrap="square" rtlCol="0" anchor="t">
            <a:spAutoFit/>
          </a:bodyPr>
          <a:lstStyle/>
          <a:p>
            <a:r>
              <a:rPr lang="zh-CN" altLang="en-US">
                <a:solidFill>
                  <a:srgbClr val="FF0000"/>
                </a:solidFill>
                <a:latin typeface="Times New Roman" panose="02020603050405020304" pitchFamily="18" charset="0"/>
                <a:cs typeface="Times New Roman" panose="02020603050405020304" pitchFamily="18" charset="0"/>
              </a:rPr>
              <a:t>Graph Convolutional Networks</a:t>
            </a:r>
          </a:p>
        </p:txBody>
      </p:sp>
      <p:sp>
        <p:nvSpPr>
          <p:cNvPr id="4" name="文本框 3"/>
          <p:cNvSpPr txBox="1"/>
          <p:nvPr/>
        </p:nvSpPr>
        <p:spPr>
          <a:xfrm>
            <a:off x="4869180" y="5756275"/>
            <a:ext cx="3221355" cy="368300"/>
          </a:xfrm>
          <a:prstGeom prst="rect">
            <a:avLst/>
          </a:prstGeom>
          <a:noFill/>
        </p:spPr>
        <p:txBody>
          <a:bodyPr wrap="square" rtlCol="0" anchor="t">
            <a:spAutoFit/>
          </a:bodyPr>
          <a:lstStyle/>
          <a:p>
            <a:r>
              <a:rPr lang="zh-CN" altLang="en-US">
                <a:solidFill>
                  <a:srgbClr val="FF0000"/>
                </a:solidFill>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G</a:t>
            </a:r>
            <a:r>
              <a:rPr lang="zh-CN" altLang="en-US">
                <a:solidFill>
                  <a:srgbClr val="FF0000"/>
                </a:solidFill>
                <a:latin typeface="Times New Roman" panose="02020603050405020304" pitchFamily="18" charset="0"/>
                <a:cs typeface="Times New Roman" panose="02020603050405020304" pitchFamily="18" charset="0"/>
              </a:rPr>
              <a:t>raph </a:t>
            </a:r>
            <a:r>
              <a:rPr lang="en-US" altLang="zh-CN">
                <a:solidFill>
                  <a:srgbClr val="FF0000"/>
                </a:solidFill>
                <a:latin typeface="Times New Roman" panose="02020603050405020304" pitchFamily="18" charset="0"/>
                <a:cs typeface="Times New Roman" panose="02020603050405020304" pitchFamily="18" charset="0"/>
              </a:rPr>
              <a:t>D</a:t>
            </a:r>
            <a:r>
              <a:rPr lang="zh-CN" altLang="en-US">
                <a:solidFill>
                  <a:srgbClr val="FF0000"/>
                </a:solidFill>
                <a:latin typeface="Times New Roman" panose="02020603050405020304" pitchFamily="18" charset="0"/>
                <a:cs typeface="Times New Roman" panose="02020603050405020304" pitchFamily="18" charset="0"/>
              </a:rPr>
              <a:t>e-anonymization</a:t>
            </a:r>
          </a:p>
        </p:txBody>
      </p:sp>
      <p:sp>
        <p:nvSpPr>
          <p:cNvPr id="5" name="文本框 4"/>
          <p:cNvSpPr txBox="1"/>
          <p:nvPr/>
        </p:nvSpPr>
        <p:spPr>
          <a:xfrm>
            <a:off x="8571230" y="5734050"/>
            <a:ext cx="3224530" cy="368300"/>
          </a:xfrm>
          <a:prstGeom prst="rect">
            <a:avLst/>
          </a:prstGeom>
          <a:noFill/>
        </p:spPr>
        <p:txBody>
          <a:bodyPr wrap="square" rtlCol="0" anchor="t">
            <a:spAutoFit/>
          </a:bodyPr>
          <a:lstStyle/>
          <a:p>
            <a:r>
              <a:rPr lang="zh-CN" altLang="en-US">
                <a:solidFill>
                  <a:srgbClr val="FF0000"/>
                </a:solidFill>
                <a:latin typeface="Times New Roman" panose="02020603050405020304" pitchFamily="18" charset="0"/>
                <a:cs typeface="Times New Roman" panose="02020603050405020304" pitchFamily="18" charset="0"/>
              </a:rPr>
              <a:t>Centralized or D</a:t>
            </a:r>
            <a:r>
              <a:rPr lang="en-US" altLang="zh-CN">
                <a:solidFill>
                  <a:srgbClr val="FF0000"/>
                </a:solidFill>
                <a:latin typeface="Times New Roman" panose="02020603050405020304" pitchFamily="18" charset="0"/>
                <a:cs typeface="Times New Roman" panose="02020603050405020304" pitchFamily="18" charset="0"/>
              </a:rPr>
              <a:t>ec</a:t>
            </a:r>
            <a:r>
              <a:rPr lang="zh-CN" altLang="en-US">
                <a:solidFill>
                  <a:srgbClr val="FF0000"/>
                </a:solidFill>
                <a:latin typeface="Times New Roman" panose="02020603050405020304" pitchFamily="18" charset="0"/>
                <a:cs typeface="Times New Roman" panose="02020603050405020304" pitchFamily="18" charset="0"/>
                <a:sym typeface="+mn-ea"/>
              </a:rPr>
              <a:t>entralized</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15"/>
    </mc:Choice>
    <mc:Fallback>
      <p:transition spd="slow" advTm="6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12" name="Title 1"/>
          <p:cNvSpPr>
            <a:spLocks noGrp="1"/>
          </p:cNvSpPr>
          <p:nvPr>
            <p:ph type="ctrTitle"/>
          </p:nvPr>
        </p:nvSpPr>
        <p:spPr>
          <a:xfrm>
            <a:off x="454835" y="494293"/>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sym typeface="+mn-ea"/>
              </a:rPr>
              <a:t>Privacy in the graph model</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5</a:t>
            </a:fld>
            <a:endParaRPr lang="en-US"/>
          </a:p>
        </p:txBody>
      </p:sp>
      <p:sp>
        <p:nvSpPr>
          <p:cNvPr id="10" name="副标题 9"/>
          <p:cNvSpPr>
            <a:spLocks noGrp="1"/>
          </p:cNvSpPr>
          <p:nvPr>
            <p:ph type="subTitle" idx="1"/>
          </p:nvPr>
        </p:nvSpPr>
        <p:spPr>
          <a:xfrm>
            <a:off x="337185" y="1878965"/>
            <a:ext cx="5923280" cy="630555"/>
          </a:xfrm>
        </p:spPr>
        <p:txBody>
          <a:bodyPr/>
          <a:lstStyle/>
          <a:p>
            <a:r>
              <a:rPr lang="en-US" altLang="zh-CN"/>
              <a:t>Target model: </a:t>
            </a:r>
            <a:r>
              <a:rPr lang="en-US" altLang="zh-CN" dirty="0">
                <a:latin typeface="Times New Roman" panose="02020603050405020304" pitchFamily="18" charset="0"/>
                <a:cs typeface="Times New Roman" panose="02020603050405020304" pitchFamily="18" charset="0"/>
                <a:sym typeface="+mn-ea"/>
              </a:rPr>
              <a:t>Graph convolutional network</a:t>
            </a:r>
            <a:endParaRPr lang="en-US" altLang="zh-CN"/>
          </a:p>
        </p:txBody>
      </p:sp>
      <p:pic>
        <p:nvPicPr>
          <p:cNvPr id="13" name="图片 12"/>
          <p:cNvPicPr>
            <a:picLocks noChangeAspect="1"/>
          </p:cNvPicPr>
          <p:nvPr/>
        </p:nvPicPr>
        <p:blipFill>
          <a:blip r:embed="rId4"/>
          <a:stretch>
            <a:fillRect/>
          </a:stretch>
        </p:blipFill>
        <p:spPr>
          <a:xfrm>
            <a:off x="1218565" y="2829560"/>
            <a:ext cx="7469505" cy="2862580"/>
          </a:xfrm>
          <a:prstGeom prst="rect">
            <a:avLst/>
          </a:prstGeom>
        </p:spPr>
      </p:pic>
      <p:pic>
        <p:nvPicPr>
          <p:cNvPr id="14" name="图片 13"/>
          <p:cNvPicPr>
            <a:picLocks noChangeAspect="1"/>
          </p:cNvPicPr>
          <p:nvPr/>
        </p:nvPicPr>
        <p:blipFill>
          <a:blip r:embed="rId5"/>
          <a:stretch>
            <a:fillRect/>
          </a:stretch>
        </p:blipFill>
        <p:spPr>
          <a:xfrm>
            <a:off x="3263900" y="6012180"/>
            <a:ext cx="3308350" cy="647065"/>
          </a:xfrm>
          <a:prstGeom prst="rect">
            <a:avLst/>
          </a:prstGeom>
        </p:spPr>
      </p:pic>
      <p:sp>
        <p:nvSpPr>
          <p:cNvPr id="15" name="文本框 14"/>
          <p:cNvSpPr txBox="1"/>
          <p:nvPr/>
        </p:nvSpPr>
        <p:spPr>
          <a:xfrm>
            <a:off x="8797925" y="4124325"/>
            <a:ext cx="3058160" cy="460375"/>
          </a:xfrm>
          <a:prstGeom prst="rect">
            <a:avLst/>
          </a:prstGeom>
          <a:noFill/>
        </p:spPr>
        <p:txBody>
          <a:bodyPr wrap="square" rtlCol="0" anchor="t">
            <a:spAutoFit/>
          </a:bodyPr>
          <a:lstStyle/>
          <a:p>
            <a:r>
              <a:rPr lang="zh-CN" altLang="en-US" sz="2400">
                <a:solidFill>
                  <a:srgbClr val="FF0000"/>
                </a:solidFill>
                <a:latin typeface="Times New Roman" panose="02020603050405020304" pitchFamily="18" charset="0"/>
                <a:cs typeface="Times New Roman" panose="02020603050405020304" pitchFamily="18" charset="0"/>
              </a:rPr>
              <a:t>Lack of Robustness</a:t>
            </a:r>
          </a:p>
        </p:txBody>
      </p:sp>
      <p:sp>
        <p:nvSpPr>
          <p:cNvPr id="2" name="文本框 1"/>
          <p:cNvSpPr txBox="1"/>
          <p:nvPr/>
        </p:nvSpPr>
        <p:spPr>
          <a:xfrm>
            <a:off x="6794500" y="6151245"/>
            <a:ext cx="1016635" cy="368300"/>
          </a:xfrm>
          <a:prstGeom prst="rect">
            <a:avLst/>
          </a:prstGeom>
          <a:noFill/>
        </p:spPr>
        <p:txBody>
          <a:bodyPr wrap="square" rtlCol="0" anchor="t">
            <a:spAutoFit/>
          </a:bodyPr>
          <a:lstStyle/>
          <a:p>
            <a:r>
              <a:rPr lang="en-US" altLang="zh-CN" dirty="0">
                <a:latin typeface="Times New Roman" panose="02020603050405020304" pitchFamily="18" charset="0"/>
                <a:cs typeface="Times New Roman" panose="02020603050405020304" pitchFamily="18" charset="0"/>
                <a:sym typeface="+mn-ea"/>
              </a:rPr>
              <a:t>(1)</a:t>
            </a:r>
          </a:p>
        </p:txBody>
      </p:sp>
    </p:spTree>
  </p:cSld>
  <p:clrMapOvr>
    <a:masterClrMapping/>
  </p:clrMapOvr>
  <mc:AlternateContent xmlns:mc="http://schemas.openxmlformats.org/markup-compatibility/2006">
    <mc:Choice xmlns:p14="http://schemas.microsoft.com/office/powerpoint/2010/main" Requires="p14">
      <p:transition spd="slow" p14:dur="2000" advTm="1300"/>
    </mc:Choice>
    <mc:Fallback>
      <p:transition spd="slow" advTm="13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ubtitle 4"/>
          <p:cNvSpPr>
            <a:spLocks noGrp="1"/>
          </p:cNvSpPr>
          <p:nvPr>
            <p:ph type="subTitle" idx="1"/>
          </p:nvPr>
        </p:nvSpPr>
        <p:spPr>
          <a:xfrm>
            <a:off x="628650" y="1687195"/>
            <a:ext cx="5343525" cy="492125"/>
          </a:xfrm>
        </p:spPr>
        <p:txBody>
          <a:bodyPr>
            <a:normAutofit/>
          </a:bodyPr>
          <a:lstStyle/>
          <a:p>
            <a:r>
              <a:rPr lang="en-US" dirty="0">
                <a:latin typeface="Times New Roman" panose="02020603050405020304" pitchFamily="18" charset="0"/>
                <a:cs typeface="Times New Roman" panose="02020603050405020304" pitchFamily="18" charset="0"/>
              </a:rPr>
              <a:t>Graph mining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Graph </a:t>
            </a:r>
            <a:r>
              <a:rPr lang="zh-CN" altLang="en-US" dirty="0">
                <a:latin typeface="Times New Roman" panose="02020603050405020304" pitchFamily="18" charset="0"/>
                <a:cs typeface="Times New Roman" panose="02020603050405020304" pitchFamily="18" charset="0"/>
              </a:rPr>
              <a:t>de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anonymization</a:t>
            </a:r>
          </a:p>
        </p:txBody>
      </p:sp>
      <p:sp>
        <p:nvSpPr>
          <p:cNvPr id="12" name="Title 1"/>
          <p:cNvSpPr>
            <a:spLocks noGrp="1"/>
          </p:cNvSpPr>
          <p:nvPr>
            <p:ph type="ctrTitle"/>
          </p:nvPr>
        </p:nvSpPr>
        <p:spPr>
          <a:xfrm>
            <a:off x="512620" y="523503"/>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sym typeface="+mn-ea"/>
              </a:rPr>
              <a:t>Privacy in graph data</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6</a:t>
            </a:fld>
            <a:endParaRPr lang="en-US"/>
          </a:p>
        </p:txBody>
      </p:sp>
      <p:pic>
        <p:nvPicPr>
          <p:cNvPr id="4" name="图片 3"/>
          <p:cNvPicPr>
            <a:picLocks noChangeAspect="1"/>
          </p:cNvPicPr>
          <p:nvPr/>
        </p:nvPicPr>
        <p:blipFill>
          <a:blip r:embed="rId4"/>
          <a:stretch>
            <a:fillRect/>
          </a:stretch>
        </p:blipFill>
        <p:spPr>
          <a:xfrm>
            <a:off x="2328545" y="2752725"/>
            <a:ext cx="7804785" cy="303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3"/>
    </mc:Choice>
    <mc:Fallback>
      <p:transition spd="slow" advTm="66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12" name="Title 1"/>
          <p:cNvSpPr>
            <a:spLocks noGrp="1"/>
          </p:cNvSpPr>
          <p:nvPr>
            <p:ph type="ctrTitle"/>
          </p:nvPr>
        </p:nvSpPr>
        <p:spPr>
          <a:xfrm>
            <a:off x="512620" y="523503"/>
            <a:ext cx="9144000" cy="972785"/>
          </a:xfrm>
        </p:spPr>
        <p:txBody>
          <a:bodyPr>
            <a:normAutofit/>
          </a:bodyPr>
          <a:lstStyle/>
          <a:p>
            <a:pPr algn="l"/>
            <a:r>
              <a:rPr lang="en-US" altLang="zh-CN" sz="4000" dirty="0">
                <a:latin typeface="Times New Roman" panose="02020603050405020304" pitchFamily="18" charset="0"/>
                <a:cs typeface="Times New Roman" panose="02020603050405020304" pitchFamily="18" charset="0"/>
                <a:sym typeface="+mn-ea"/>
              </a:rPr>
              <a:t>Graph to protect privacy</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7</a:t>
            </a:fld>
            <a:endParaRPr lang="en-US"/>
          </a:p>
        </p:txBody>
      </p:sp>
      <p:pic>
        <p:nvPicPr>
          <p:cNvPr id="2" name="图片 1"/>
          <p:cNvPicPr>
            <a:picLocks noChangeAspect="1"/>
          </p:cNvPicPr>
          <p:nvPr/>
        </p:nvPicPr>
        <p:blipFill>
          <a:blip r:embed="rId4"/>
          <a:stretch>
            <a:fillRect/>
          </a:stretch>
        </p:blipFill>
        <p:spPr>
          <a:xfrm>
            <a:off x="1462405" y="2110105"/>
            <a:ext cx="9267825" cy="4048125"/>
          </a:xfrm>
          <a:prstGeom prst="rect">
            <a:avLst/>
          </a:prstGeom>
        </p:spPr>
      </p:pic>
      <p:sp>
        <p:nvSpPr>
          <p:cNvPr id="4" name="文本框 3"/>
          <p:cNvSpPr txBox="1"/>
          <p:nvPr/>
        </p:nvSpPr>
        <p:spPr>
          <a:xfrm>
            <a:off x="3076575" y="6158230"/>
            <a:ext cx="7782560" cy="460375"/>
          </a:xfrm>
          <a:prstGeom prst="rect">
            <a:avLst/>
          </a:prstGeom>
          <a:noFill/>
        </p:spPr>
        <p:txBody>
          <a:bodyPr wrap="square" rtlCol="0" anchor="t">
            <a:spAutoFit/>
          </a:bodyPr>
          <a:lstStyle/>
          <a:p>
            <a:r>
              <a:rPr sz="2400">
                <a:solidFill>
                  <a:srgbClr val="FF0000"/>
                </a:solidFill>
                <a:latin typeface="Times New Roman" panose="02020603050405020304" pitchFamily="18" charset="0"/>
                <a:cs typeface="Times New Roman" panose="02020603050405020304" pitchFamily="18" charset="0"/>
              </a:rPr>
              <a:t>Decentralize</a:t>
            </a:r>
            <a:r>
              <a:rPr lang="en-US" sz="2400">
                <a:solidFill>
                  <a:srgbClr val="FF0000"/>
                </a:solidFill>
                <a:latin typeface="Times New Roman" panose="02020603050405020304" pitchFamily="18" charset="0"/>
                <a:cs typeface="Times New Roman" panose="02020603050405020304" pitchFamily="18" charset="0"/>
              </a:rPr>
              <a:t> the</a:t>
            </a:r>
            <a:r>
              <a:rPr sz="2400">
                <a:solidFill>
                  <a:srgbClr val="FF0000"/>
                </a:solidFill>
                <a:latin typeface="Times New Roman" panose="02020603050405020304" pitchFamily="18" charset="0"/>
                <a:cs typeface="Times New Roman" panose="02020603050405020304" pitchFamily="18" charset="0"/>
              </a:rPr>
              <a:t> authority and guarantee</a:t>
            </a:r>
            <a:r>
              <a:rPr lang="en-US" sz="2400">
                <a:solidFill>
                  <a:srgbClr val="FF0000"/>
                </a:solidFill>
                <a:latin typeface="Times New Roman" panose="02020603050405020304" pitchFamily="18" charset="0"/>
                <a:cs typeface="Times New Roman" panose="02020603050405020304" pitchFamily="18" charset="0"/>
              </a:rPr>
              <a:t> the</a:t>
            </a:r>
            <a:r>
              <a:rPr sz="2400">
                <a:solidFill>
                  <a:srgbClr val="FF0000"/>
                </a:solidFill>
                <a:latin typeface="Times New Roman" panose="02020603050405020304" pitchFamily="18" charset="0"/>
                <a:cs typeface="Times New Roman" panose="02020603050405020304" pitchFamily="18" charset="0"/>
              </a:rPr>
              <a:t> fairness.</a:t>
            </a:r>
          </a:p>
        </p:txBody>
      </p:sp>
      <p:sp>
        <p:nvSpPr>
          <p:cNvPr id="5" name="文本框 4"/>
          <p:cNvSpPr txBox="1"/>
          <p:nvPr/>
        </p:nvSpPr>
        <p:spPr>
          <a:xfrm>
            <a:off x="512445" y="1496060"/>
            <a:ext cx="6096000" cy="460375"/>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rPr>
              <a:t>Decentralized design</a:t>
            </a:r>
          </a:p>
        </p:txBody>
      </p:sp>
    </p:spTree>
  </p:cSld>
  <p:clrMapOvr>
    <a:masterClrMapping/>
  </p:clrMapOvr>
  <mc:AlternateContent xmlns:mc="http://schemas.openxmlformats.org/markup-compatibility/2006">
    <mc:Choice xmlns:p14="http://schemas.microsoft.com/office/powerpoint/2010/main" Requires="p14">
      <p:transition spd="slow" p14:dur="2000" advTm="450"/>
    </mc:Choice>
    <mc:Fallback>
      <p:transition spd="slow" advTm="4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Title 1"/>
          <p:cNvSpPr txBox="1"/>
          <p:nvPr/>
        </p:nvSpPr>
        <p:spPr>
          <a:xfrm>
            <a:off x="820420" y="1536065"/>
            <a:ext cx="10384155" cy="13989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GB" altLang="zh-CN" sz="3600" b="1" dirty="0">
                <a:latin typeface="Times New Roman" panose="02020603050405020304" pitchFamily="18" charset="0"/>
                <a:cs typeface="Times New Roman" panose="02020603050405020304" pitchFamily="18" charset="0"/>
                <a:sym typeface="+mn-ea"/>
              </a:rPr>
              <a:t>Pairwise</a:t>
            </a:r>
            <a:r>
              <a:rPr lang="en-US" altLang="en-GB" sz="3600" b="1" dirty="0">
                <a:latin typeface="Times New Roman" panose="02020603050405020304" pitchFamily="18" charset="0"/>
                <a:cs typeface="Times New Roman" panose="02020603050405020304" pitchFamily="18" charset="0"/>
                <a:sym typeface="+mn-ea"/>
              </a:rPr>
              <a:t> </a:t>
            </a:r>
            <a:r>
              <a:rPr lang="en-GB" altLang="zh-CN" sz="3600" b="1" dirty="0">
                <a:latin typeface="Times New Roman" panose="02020603050405020304" pitchFamily="18" charset="0"/>
                <a:cs typeface="Times New Roman" panose="02020603050405020304" pitchFamily="18" charset="0"/>
                <a:sym typeface="+mn-ea"/>
              </a:rPr>
              <a:t>Gaussian Graph Convolutional Networks:</a:t>
            </a:r>
            <a:endParaRPr lang="en-GB" altLang="zh-CN" sz="3600" b="1" dirty="0">
              <a:latin typeface="Times New Roman" panose="02020603050405020304" pitchFamily="18" charset="0"/>
              <a:cs typeface="Times New Roman" panose="02020603050405020304" pitchFamily="18" charset="0"/>
            </a:endParaRPr>
          </a:p>
          <a:p>
            <a:pPr algn="ctr"/>
            <a:r>
              <a:rPr lang="en-GB" altLang="zh-CN" sz="3600" b="1" dirty="0">
                <a:latin typeface="Times New Roman" panose="02020603050405020304" pitchFamily="18" charset="0"/>
                <a:cs typeface="Times New Roman" panose="02020603050405020304" pitchFamily="18" charset="0"/>
                <a:sym typeface="+mn-ea"/>
              </a:rPr>
              <a:t>Defense Against Graph Adversarial Attack</a:t>
            </a:r>
            <a:endParaRPr lang="en-US" sz="2400" b="1"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1524000" y="3429000"/>
            <a:ext cx="9144000" cy="36297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Guangxi Lu, </a:t>
            </a:r>
            <a:r>
              <a:rPr lang="zh-CN" altLang="en-US">
                <a:latin typeface="Times New Roman" panose="02020603050405020304" pitchFamily="18" charset="0"/>
                <a:cs typeface="Times New Roman" panose="02020603050405020304" pitchFamily="18" charset="0"/>
                <a:sym typeface="+mn-ea"/>
              </a:rPr>
              <a:t>Zuobin</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Xiong</a:t>
            </a:r>
            <a:r>
              <a:rPr 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sym typeface="+mn-ea"/>
              </a:rPr>
              <a:t>Jing Meng</a:t>
            </a:r>
            <a:r>
              <a:rPr 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sym typeface="+mn-ea"/>
              </a:rPr>
              <a:t>Wei</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Li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altLang="en-GB" dirty="0">
                <a:latin typeface="Times New Roman" panose="02020603050405020304" pitchFamily="18" charset="0"/>
                <a:cs typeface="Times New Roman" panose="02020603050405020304" pitchFamily="18" charset="0"/>
                <a:sym typeface="+mn-ea"/>
              </a:rPr>
              <a:t>The 2022 IEEE Global Communications Conference</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96F11A3-02BC-4A90-BF0A-D2EBC45440AC}" type="slidenum">
              <a:rPr lang="en-US" smtClean="0"/>
              <a:t>8</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08"/>
    </mc:Choice>
    <mc:Fallback>
      <p:transition spd="slow" advTm="3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420" y="574964"/>
            <a:ext cx="9144000" cy="921325"/>
          </a:xfrm>
        </p:spPr>
        <p:txBody>
          <a:bodyPr>
            <a:normAutofit/>
          </a:bodyPr>
          <a:lstStyle/>
          <a:p>
            <a:pPr algn="l"/>
            <a:r>
              <a:rPr lang="en-US" dirty="0">
                <a:latin typeface="Times New Roman" panose="02020603050405020304" pitchFamily="18" charset="0"/>
                <a:cs typeface="Times New Roman" panose="02020603050405020304" pitchFamily="18" charset="0"/>
              </a:rPr>
              <a:t>Roadmap</a:t>
            </a:r>
          </a:p>
        </p:txBody>
      </p:sp>
      <p:sp>
        <p:nvSpPr>
          <p:cNvPr id="3" name="Subtitle 2"/>
          <p:cNvSpPr>
            <a:spLocks noGrp="1"/>
          </p:cNvSpPr>
          <p:nvPr>
            <p:ph type="subTitle" idx="1"/>
          </p:nvPr>
        </p:nvSpPr>
        <p:spPr>
          <a:xfrm>
            <a:off x="660515" y="1869872"/>
            <a:ext cx="9144000" cy="4295054"/>
          </a:xfrm>
        </p:spPr>
        <p:txBody>
          <a:bodyPr>
            <a:noAutofit/>
          </a:bodyPr>
          <a:lstStyle/>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rPr>
              <a:t>Challenge</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Contribution</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rPr>
              <a:t>Attack Model</a:t>
            </a:r>
          </a:p>
          <a:p>
            <a:pPr marL="342900" indent="-342900" algn="l">
              <a:buFont typeface="Wingdings" panose="05000000000000000000" pitchFamily="2" charset="2"/>
              <a:buChar char="q"/>
            </a:pPr>
            <a:endParaRPr lang="en-US" altLang="zh-C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zh-CN" dirty="0">
                <a:latin typeface="Times New Roman" panose="02020603050405020304" pitchFamily="18" charset="0"/>
                <a:cs typeface="Times New Roman" panose="02020603050405020304" pitchFamily="18" charset="0"/>
                <a:sym typeface="+mn-ea"/>
              </a:rPr>
              <a:t>Defense Model</a:t>
            </a:r>
          </a:p>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Experimental Results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3610" y="122010"/>
            <a:ext cx="1917275" cy="1565275"/>
          </a:xfrm>
          <a:prstGeom prst="rect">
            <a:avLst/>
          </a:prstGeom>
        </p:spPr>
      </p:pic>
      <p:sp>
        <p:nvSpPr>
          <p:cNvPr id="5" name="Slide Number Placeholder 4"/>
          <p:cNvSpPr>
            <a:spLocks noGrp="1"/>
          </p:cNvSpPr>
          <p:nvPr>
            <p:ph type="sldNum" sz="quarter" idx="12"/>
          </p:nvPr>
        </p:nvSpPr>
        <p:spPr/>
        <p:txBody>
          <a:bodyPr/>
          <a:lstStyle/>
          <a:p>
            <a:fld id="{996F11A3-02BC-4A90-BF0A-D2EBC45440AC}" type="slidenum">
              <a:rPr lang="en-US" smtClean="0"/>
              <a:t>9</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42"/>
    </mc:Choice>
    <mc:Fallback>
      <p:transition spd="slow" advTm="2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37c2acaa-f3bc-4afa-9bf5-63d51caf0901"/>
  <p:tag name="COMMONDATA" val="eyJoZGlkIjoiZGJhYmIwZmMxYTE4Yzc2MWNlODc3YjlhM2E4OTlkN2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TIMING" val="|0.1|0|0"/>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0.xml><?xml version="1.0" encoding="utf-8"?>
<p:tagLst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0.xml><?xml version="1.0" encoding="utf-8"?>
<p:tagLst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0.xml><?xml version="1.0" encoding="utf-8"?>
<p:tagLst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0.xml><?xml version="1.0" encoding="utf-8"?>
<p:tagLst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0.xml><?xml version="1.0" encoding="utf-8"?>
<p:tagLst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65,&quot;width&quot;:3019.3307086614172}"/>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65,&quot;width&quot;:3019.3307086614172}"/>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20,&quot;width&quot;:4500}"/>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20,&quot;width&quot;:4499}"/>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66,&quot;width&quot;:5138}"/>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20,&quot;width&quot;:4485}"/>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TIMING" val="|0|0|0|0|0"/>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2248</Words>
  <Application>Microsoft Macintosh PowerPoint</Application>
  <PresentationFormat>宽屏</PresentationFormat>
  <Paragraphs>362</Paragraphs>
  <Slides>38</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Arial</vt:lpstr>
      <vt:lpstr>Calibri</vt:lpstr>
      <vt:lpstr>Calibri Light</vt:lpstr>
      <vt:lpstr>Cambria Math</vt:lpstr>
      <vt:lpstr>Times New Roman</vt:lpstr>
      <vt:lpstr>Wingdings</vt:lpstr>
      <vt:lpstr>Office Theme</vt:lpstr>
      <vt:lpstr>Dissertation Proposal —Context-aware services？</vt:lpstr>
      <vt:lpstr>Graph in our life:</vt:lpstr>
      <vt:lpstr>Why privacy is important on graph data?</vt:lpstr>
      <vt:lpstr>Privacy in Graph structure data</vt:lpstr>
      <vt:lpstr>Privacy in the graph model</vt:lpstr>
      <vt:lpstr>Privacy in graph data</vt:lpstr>
      <vt:lpstr>Graph to protect privacy</vt:lpstr>
      <vt:lpstr>PowerPoint 演示文稿</vt:lpstr>
      <vt:lpstr>Roadmap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Roadmap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Roadmap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Zuobin Xiong</dc:creator>
  <cp:lastModifiedBy>Microsoft Office User</cp:lastModifiedBy>
  <cp:revision>717</cp:revision>
  <dcterms:created xsi:type="dcterms:W3CDTF">2019-08-04T15:55:00Z</dcterms:created>
  <dcterms:modified xsi:type="dcterms:W3CDTF">2023-02-01T23:22:18Z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44670187D9EA40438818CC22DE4E7458</vt:lpwstr>
  </property>
  <property fmtid="{D5CDD505-2E9C-101B-9397-08002B2CF9AE}" pid="3" name="KSOProductBuildVer">
    <vt:lpwstr>2052-11.1.0.13703</vt:lpwstr>
  </property>
</Properties>
</file>