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60C30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353DA-B2CB-4B7A-8435-7F34ABD9562E}" v="12" dt="2019-09-06T05:20:33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4" autoAdjust="0"/>
    <p:restoredTop sz="84296" autoAdjust="0"/>
  </p:normalViewPr>
  <p:slideViewPr>
    <p:cSldViewPr snapToGrid="0">
      <p:cViewPr varScale="1">
        <p:scale>
          <a:sx n="103" d="100"/>
          <a:sy n="103" d="100"/>
        </p:scale>
        <p:origin x="1248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8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obin Xiong" userId="60e5a77a-1b74-457a-8417-2abde0f9792d" providerId="ADAL" clId="{323353DA-B2CB-4B7A-8435-7F34ABD9562E}"/>
    <pc:docChg chg="custSel addSld modSld">
      <pc:chgData name="Zuobin Xiong" userId="60e5a77a-1b74-457a-8417-2abde0f9792d" providerId="ADAL" clId="{323353DA-B2CB-4B7A-8435-7F34ABD9562E}" dt="2019-09-06T16:28:14.945" v="366" actId="20577"/>
      <pc:docMkLst>
        <pc:docMk/>
      </pc:docMkLst>
      <pc:sldChg chg="modNotesTx">
        <pc:chgData name="Zuobin Xiong" userId="60e5a77a-1b74-457a-8417-2abde0f9792d" providerId="ADAL" clId="{323353DA-B2CB-4B7A-8435-7F34ABD9562E}" dt="2019-09-06T03:53:40.778" v="231" actId="20577"/>
        <pc:sldMkLst>
          <pc:docMk/>
          <pc:sldMk cId="4093347762" sldId="256"/>
        </pc:sldMkLst>
      </pc:sldChg>
      <pc:sldChg chg="modNotesTx">
        <pc:chgData name="Zuobin Xiong" userId="60e5a77a-1b74-457a-8417-2abde0f9792d" providerId="ADAL" clId="{323353DA-B2CB-4B7A-8435-7F34ABD9562E}" dt="2019-09-06T03:56:52.216" v="235" actId="6549"/>
        <pc:sldMkLst>
          <pc:docMk/>
          <pc:sldMk cId="3448803357" sldId="258"/>
        </pc:sldMkLst>
      </pc:sldChg>
      <pc:sldChg chg="modNotesTx">
        <pc:chgData name="Zuobin Xiong" userId="60e5a77a-1b74-457a-8417-2abde0f9792d" providerId="ADAL" clId="{323353DA-B2CB-4B7A-8435-7F34ABD9562E}" dt="2019-09-06T04:01:57.823" v="243" actId="20577"/>
        <pc:sldMkLst>
          <pc:docMk/>
          <pc:sldMk cId="1192583216" sldId="259"/>
        </pc:sldMkLst>
      </pc:sldChg>
      <pc:sldChg chg="modSp">
        <pc:chgData name="Zuobin Xiong" userId="60e5a77a-1b74-457a-8417-2abde0f9792d" providerId="ADAL" clId="{323353DA-B2CB-4B7A-8435-7F34ABD9562E}" dt="2019-09-06T16:28:14.945" v="366" actId="20577"/>
        <pc:sldMkLst>
          <pc:docMk/>
          <pc:sldMk cId="11342404" sldId="261"/>
        </pc:sldMkLst>
        <pc:spChg chg="mod">
          <ac:chgData name="Zuobin Xiong" userId="60e5a77a-1b74-457a-8417-2abde0f9792d" providerId="ADAL" clId="{323353DA-B2CB-4B7A-8435-7F34ABD9562E}" dt="2019-09-06T16:28:14.945" v="366" actId="20577"/>
          <ac:spMkLst>
            <pc:docMk/>
            <pc:sldMk cId="11342404" sldId="261"/>
            <ac:spMk id="5" creationId="{01A9648F-9852-4EA8-AAD1-D590D89A6E60}"/>
          </ac:spMkLst>
        </pc:spChg>
      </pc:sldChg>
      <pc:sldChg chg="addSp add">
        <pc:chgData name="Zuobin Xiong" userId="60e5a77a-1b74-457a-8417-2abde0f9792d" providerId="ADAL" clId="{323353DA-B2CB-4B7A-8435-7F34ABD9562E}" dt="2019-09-06T05:20:28.204" v="356"/>
        <pc:sldMkLst>
          <pc:docMk/>
          <pc:sldMk cId="3813970192" sldId="269"/>
        </pc:sldMkLst>
        <pc:picChg chg="add">
          <ac:chgData name="Zuobin Xiong" userId="60e5a77a-1b74-457a-8417-2abde0f9792d" providerId="ADAL" clId="{323353DA-B2CB-4B7A-8435-7F34ABD9562E}" dt="2019-09-06T05:20:28.204" v="356"/>
          <ac:picMkLst>
            <pc:docMk/>
            <pc:sldMk cId="3813970192" sldId="269"/>
            <ac:picMk id="17" creationId="{EA84A299-152A-4538-B258-ABE655F2552C}"/>
          </ac:picMkLst>
        </pc:picChg>
      </pc:sldChg>
      <pc:sldChg chg="addSp modSp add">
        <pc:chgData name="Zuobin Xiong" userId="60e5a77a-1b74-457a-8417-2abde0f9792d" providerId="ADAL" clId="{323353DA-B2CB-4B7A-8435-7F34ABD9562E}" dt="2019-09-06T05:20:30.744" v="358" actId="1036"/>
        <pc:sldMkLst>
          <pc:docMk/>
          <pc:sldMk cId="3077484657" sldId="270"/>
        </pc:sldMkLst>
        <pc:picChg chg="add mod">
          <ac:chgData name="Zuobin Xiong" userId="60e5a77a-1b74-457a-8417-2abde0f9792d" providerId="ADAL" clId="{323353DA-B2CB-4B7A-8435-7F34ABD9562E}" dt="2019-09-06T05:20:30.744" v="358" actId="1036"/>
          <ac:picMkLst>
            <pc:docMk/>
            <pc:sldMk cId="3077484657" sldId="270"/>
            <ac:picMk id="11" creationId="{C4B90FE6-A26E-4609-8C09-DEF94BDC83F4}"/>
          </ac:picMkLst>
        </pc:picChg>
      </pc:sldChg>
      <pc:sldChg chg="addSp modSp add">
        <pc:chgData name="Zuobin Xiong" userId="60e5a77a-1b74-457a-8417-2abde0f9792d" providerId="ADAL" clId="{323353DA-B2CB-4B7A-8435-7F34ABD9562E}" dt="2019-09-06T05:20:33.101" v="359"/>
        <pc:sldMkLst>
          <pc:docMk/>
          <pc:sldMk cId="2554956886" sldId="271"/>
        </pc:sldMkLst>
        <pc:spChg chg="mod">
          <ac:chgData name="Zuobin Xiong" userId="60e5a77a-1b74-457a-8417-2abde0f9792d" providerId="ADAL" clId="{323353DA-B2CB-4B7A-8435-7F34ABD9562E}" dt="2019-09-06T05:20:21.259" v="355" actId="27636"/>
          <ac:spMkLst>
            <pc:docMk/>
            <pc:sldMk cId="2554956886" sldId="271"/>
            <ac:spMk id="3" creationId="{00000000-0000-0000-0000-000000000000}"/>
          </ac:spMkLst>
        </pc:spChg>
        <pc:picChg chg="add">
          <ac:chgData name="Zuobin Xiong" userId="60e5a77a-1b74-457a-8417-2abde0f9792d" providerId="ADAL" clId="{323353DA-B2CB-4B7A-8435-7F34ABD9562E}" dt="2019-09-06T05:20:33.101" v="359"/>
          <ac:picMkLst>
            <pc:docMk/>
            <pc:sldMk cId="2554956886" sldId="271"/>
            <ac:picMk id="20" creationId="{F2827988-530D-453C-A81C-C00637B1F412}"/>
          </ac:picMkLst>
        </pc:picChg>
      </pc:sldChg>
      <pc:sldChg chg="modNotesTx">
        <pc:chgData name="Zuobin Xiong" userId="60e5a77a-1b74-457a-8417-2abde0f9792d" providerId="ADAL" clId="{323353DA-B2CB-4B7A-8435-7F34ABD9562E}" dt="2019-09-06T04:56:05.272" v="305" actId="20577"/>
        <pc:sldMkLst>
          <pc:docMk/>
          <pc:sldMk cId="4086279117" sldId="298"/>
        </pc:sldMkLst>
      </pc:sldChg>
      <pc:sldChg chg="modSp">
        <pc:chgData name="Zuobin Xiong" userId="60e5a77a-1b74-457a-8417-2abde0f9792d" providerId="ADAL" clId="{323353DA-B2CB-4B7A-8435-7F34ABD9562E}" dt="2019-09-06T04:57:55.560" v="306" actId="1076"/>
        <pc:sldMkLst>
          <pc:docMk/>
          <pc:sldMk cId="2698832178" sldId="300"/>
        </pc:sldMkLst>
        <pc:spChg chg="mod">
          <ac:chgData name="Zuobin Xiong" userId="60e5a77a-1b74-457a-8417-2abde0f9792d" providerId="ADAL" clId="{323353DA-B2CB-4B7A-8435-7F34ABD9562E}" dt="2019-09-06T04:57:55.560" v="306" actId="1076"/>
          <ac:spMkLst>
            <pc:docMk/>
            <pc:sldMk cId="2698832178" sldId="300"/>
            <ac:spMk id="14" creationId="{27E309E2-4444-49C2-ADBA-C3CF85073C03}"/>
          </ac:spMkLst>
        </pc:spChg>
      </pc:sldChg>
      <pc:sldChg chg="modSp">
        <pc:chgData name="Zuobin Xiong" userId="60e5a77a-1b74-457a-8417-2abde0f9792d" providerId="ADAL" clId="{323353DA-B2CB-4B7A-8435-7F34ABD9562E}" dt="2019-09-06T05:17:20.200" v="353" actId="20577"/>
        <pc:sldMkLst>
          <pc:docMk/>
          <pc:sldMk cId="1573800904" sldId="309"/>
        </pc:sldMkLst>
        <pc:spChg chg="mod">
          <ac:chgData name="Zuobin Xiong" userId="60e5a77a-1b74-457a-8417-2abde0f9792d" providerId="ADAL" clId="{323353DA-B2CB-4B7A-8435-7F34ABD9562E}" dt="2019-09-06T05:17:20.200" v="353" actId="20577"/>
          <ac:spMkLst>
            <pc:docMk/>
            <pc:sldMk cId="1573800904" sldId="309"/>
            <ac:spMk id="8" creationId="{37BEF5C5-04D8-40B8-B9C6-69282E1D4809}"/>
          </ac:spMkLst>
        </pc:spChg>
      </pc:sldChg>
      <pc:sldChg chg="modNotesTx">
        <pc:chgData name="Zuobin Xiong" userId="60e5a77a-1b74-457a-8417-2abde0f9792d" providerId="ADAL" clId="{323353DA-B2CB-4B7A-8435-7F34ABD9562E}" dt="2019-09-06T04:07:52.515" v="249" actId="20577"/>
        <pc:sldMkLst>
          <pc:docMk/>
          <pc:sldMk cId="1548685015" sldId="310"/>
        </pc:sldMkLst>
      </pc:sldChg>
      <pc:sldChg chg="modSp">
        <pc:chgData name="Zuobin Xiong" userId="60e5a77a-1b74-457a-8417-2abde0f9792d" providerId="ADAL" clId="{323353DA-B2CB-4B7A-8435-7F34ABD9562E}" dt="2019-09-06T04:10:42.451" v="251" actId="20577"/>
        <pc:sldMkLst>
          <pc:docMk/>
          <pc:sldMk cId="35745173" sldId="312"/>
        </pc:sldMkLst>
        <pc:spChg chg="mod">
          <ac:chgData name="Zuobin Xiong" userId="60e5a77a-1b74-457a-8417-2abde0f9792d" providerId="ADAL" clId="{323353DA-B2CB-4B7A-8435-7F34ABD9562E}" dt="2019-09-06T04:10:42.451" v="251" actId="20577"/>
          <ac:spMkLst>
            <pc:docMk/>
            <pc:sldMk cId="35745173" sldId="312"/>
            <ac:spMk id="3" creationId="{C4BCBB4B-B9B7-4140-89E8-1ECBCE1ED00B}"/>
          </ac:spMkLst>
        </pc:spChg>
      </pc:sldChg>
      <pc:sldChg chg="modNotesTx">
        <pc:chgData name="Zuobin Xiong" userId="60e5a77a-1b74-457a-8417-2abde0f9792d" providerId="ADAL" clId="{323353DA-B2CB-4B7A-8435-7F34ABD9562E}" dt="2019-09-06T04:11:58.640" v="252" actId="20577"/>
        <pc:sldMkLst>
          <pc:docMk/>
          <pc:sldMk cId="3207241921" sldId="313"/>
        </pc:sldMkLst>
      </pc:sldChg>
      <pc:sldChg chg="modSp">
        <pc:chgData name="Zuobin Xiong" userId="60e5a77a-1b74-457a-8417-2abde0f9792d" providerId="ADAL" clId="{323353DA-B2CB-4B7A-8435-7F34ABD9562E}" dt="2019-09-06T04:14:36.081" v="253" actId="20577"/>
        <pc:sldMkLst>
          <pc:docMk/>
          <pc:sldMk cId="3692833622" sldId="315"/>
        </pc:sldMkLst>
        <pc:spChg chg="mod">
          <ac:chgData name="Zuobin Xiong" userId="60e5a77a-1b74-457a-8417-2abde0f9792d" providerId="ADAL" clId="{323353DA-B2CB-4B7A-8435-7F34ABD9562E}" dt="2019-09-06T04:14:36.081" v="253" actId="20577"/>
          <ac:spMkLst>
            <pc:docMk/>
            <pc:sldMk cId="3692833622" sldId="315"/>
            <ac:spMk id="5" creationId="{21FDCC3A-93EA-421C-A672-DE58EF6A4D95}"/>
          </ac:spMkLst>
        </pc:spChg>
      </pc:sldChg>
      <pc:sldChg chg="modNotesTx">
        <pc:chgData name="Zuobin Xiong" userId="60e5a77a-1b74-457a-8417-2abde0f9792d" providerId="ADAL" clId="{323353DA-B2CB-4B7A-8435-7F34ABD9562E}" dt="2019-09-06T04:32:01.827" v="263" actId="20577"/>
        <pc:sldMkLst>
          <pc:docMk/>
          <pc:sldMk cId="904732630" sldId="320"/>
        </pc:sldMkLst>
      </pc:sldChg>
      <pc:sldChg chg="modSp modNotesTx">
        <pc:chgData name="Zuobin Xiong" userId="60e5a77a-1b74-457a-8417-2abde0f9792d" providerId="ADAL" clId="{323353DA-B2CB-4B7A-8435-7F34ABD9562E}" dt="2019-09-06T04:34:04.134" v="267" actId="1076"/>
        <pc:sldMkLst>
          <pc:docMk/>
          <pc:sldMk cId="189909469" sldId="321"/>
        </pc:sldMkLst>
        <pc:picChg chg="mod">
          <ac:chgData name="Zuobin Xiong" userId="60e5a77a-1b74-457a-8417-2abde0f9792d" providerId="ADAL" clId="{323353DA-B2CB-4B7A-8435-7F34ABD9562E}" dt="2019-09-06T04:34:04.134" v="267" actId="1076"/>
          <ac:picMkLst>
            <pc:docMk/>
            <pc:sldMk cId="189909469" sldId="321"/>
            <ac:picMk id="11" creationId="{114FE383-236B-4E17-855B-C73169407862}"/>
          </ac:picMkLst>
        </pc:picChg>
      </pc:sldChg>
      <pc:sldChg chg="modNotesTx">
        <pc:chgData name="Zuobin Xiong" userId="60e5a77a-1b74-457a-8417-2abde0f9792d" providerId="ADAL" clId="{323353DA-B2CB-4B7A-8435-7F34ABD9562E}" dt="2019-09-06T04:40:57.527" v="277" actId="20577"/>
        <pc:sldMkLst>
          <pc:docMk/>
          <pc:sldMk cId="3964910733" sldId="337"/>
        </pc:sldMkLst>
      </pc:sldChg>
      <pc:sldChg chg="modNotesTx">
        <pc:chgData name="Zuobin Xiong" userId="60e5a77a-1b74-457a-8417-2abde0f9792d" providerId="ADAL" clId="{323353DA-B2CB-4B7A-8435-7F34ABD9562E}" dt="2019-09-06T04:42:15.174" v="278" actId="20577"/>
        <pc:sldMkLst>
          <pc:docMk/>
          <pc:sldMk cId="2602429842" sldId="339"/>
        </pc:sldMkLst>
      </pc:sldChg>
      <pc:sldChg chg="modSp modAnim">
        <pc:chgData name="Zuobin Xiong" userId="60e5a77a-1b74-457a-8417-2abde0f9792d" providerId="ADAL" clId="{323353DA-B2CB-4B7A-8435-7F34ABD9562E}" dt="2019-09-06T04:35:18.958" v="269"/>
        <pc:sldMkLst>
          <pc:docMk/>
          <pc:sldMk cId="4280073146" sldId="340"/>
        </pc:sldMkLst>
        <pc:spChg chg="mod">
          <ac:chgData name="Zuobin Xiong" userId="60e5a77a-1b74-457a-8417-2abde0f9792d" providerId="ADAL" clId="{323353DA-B2CB-4B7A-8435-7F34ABD9562E}" dt="2019-09-06T04:35:14.264" v="268" actId="1076"/>
          <ac:spMkLst>
            <pc:docMk/>
            <pc:sldMk cId="4280073146" sldId="340"/>
            <ac:spMk id="12" creationId="{AC840068-6867-403B-97B9-2F076D5E6517}"/>
          </ac:spMkLst>
        </pc:spChg>
      </pc:sldChg>
      <pc:sldChg chg="modSp">
        <pc:chgData name="Zuobin Xiong" userId="60e5a77a-1b74-457a-8417-2abde0f9792d" providerId="ADAL" clId="{323353DA-B2CB-4B7A-8435-7F34ABD9562E}" dt="2019-09-06T05:09:25.073" v="318" actId="20577"/>
        <pc:sldMkLst>
          <pc:docMk/>
          <pc:sldMk cId="129285689" sldId="342"/>
        </pc:sldMkLst>
        <pc:spChg chg="mod">
          <ac:chgData name="Zuobin Xiong" userId="60e5a77a-1b74-457a-8417-2abde0f9792d" providerId="ADAL" clId="{323353DA-B2CB-4B7A-8435-7F34ABD9562E}" dt="2019-09-06T05:09:25.073" v="318" actId="20577"/>
          <ac:spMkLst>
            <pc:docMk/>
            <pc:sldMk cId="129285689" sldId="342"/>
            <ac:spMk id="8" creationId="{DD9666E1-9FC8-4559-BB3A-7F4F69C36AE6}"/>
          </ac:spMkLst>
        </pc:spChg>
      </pc:sldChg>
      <pc:sldChg chg="add">
        <pc:chgData name="Zuobin Xiong" userId="60e5a77a-1b74-457a-8417-2abde0f9792d" providerId="ADAL" clId="{323353DA-B2CB-4B7A-8435-7F34ABD9562E}" dt="2019-09-06T05:20:21.125" v="354"/>
        <pc:sldMkLst>
          <pc:docMk/>
          <pc:sldMk cId="0" sldId="343"/>
        </pc:sldMkLst>
      </pc:sldChg>
      <pc:sldChg chg="add">
        <pc:chgData name="Zuobin Xiong" userId="60e5a77a-1b74-457a-8417-2abde0f9792d" providerId="ADAL" clId="{323353DA-B2CB-4B7A-8435-7F34ABD9562E}" dt="2019-09-06T05:20:21.125" v="354"/>
        <pc:sldMkLst>
          <pc:docMk/>
          <pc:sldMk cId="0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2946605-7B1B-48AA-8675-24D678B23AF3}" type="datetimeFigureOut">
              <a:rPr lang="en-US" smtClean="0"/>
              <a:pPr/>
              <a:t>4/2/23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37BBF7B-0149-49F4-B4EE-1A1132035F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7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5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8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BBF7B-0149-49F4-B4EE-1A1132035F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EF05-EFBC-481D-A5DF-6EC72251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644CA-CC9A-4C73-862F-965BBCC93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C011-9024-426B-8C11-A822BA2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59A7-AABE-4D0E-8455-21CCC5637ECE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9D7D-3FEC-4836-A568-53F4EF7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73C2-4367-4844-8A94-AFDA273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F7B3-D553-4D8F-9E64-67A6FD94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7EB6-99FC-4ED8-9243-C9B7233A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AE49-E132-4382-8257-6EDC3F63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5D87-6E13-41C4-A17D-2830A0620FF3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0023-788E-4C54-A9DA-9B385052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D8ED-9609-4C20-A7DE-411010EE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7E4FB-3FE1-43B5-AA34-C9B6854E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D8BF-69D1-41C2-9FE3-67FE6CC5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3211-A62E-4FAD-B832-FCE82A9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F9BC-A051-46EB-9C78-C345BDE1B18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1315-7D57-4834-A252-878579D4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E713-E5B5-437B-8909-F38306EF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5D65-13A6-442F-BACE-1B382522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93B4-4EA1-48B0-A747-3603F658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0C51-FF4E-456A-AB14-48B0B981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133A-8B68-44A2-9BB5-6F0E2939D8FC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6300-2CD7-4A56-9D2B-9C98651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EC4D-6E7F-4FCC-8796-7D5680A1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7A3-64F2-4E69-BBCD-3ADAE4C7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0080-9A73-43FB-8691-D3F17EFDE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8B53-AFE5-40CE-A120-ECD07160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4B9E-2FC0-4386-94E8-1451DAB0B22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095E-1B54-4C85-BE8C-D9789BA6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510F-6473-42E5-AB61-A1D41895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9A7-B8E7-446E-8D00-F6E98D22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7779-A612-4C78-B812-C5778BF8C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3F136-ED7C-4F74-9249-D225E699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2C57-E676-4D47-A775-06CC1970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6A36-ED62-4E89-93E8-30ED224084ED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9A238-57F3-4029-8157-AC859057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B0B1-1CDB-4BFE-8FDC-BC5FD91D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192-C665-49DC-989A-61590484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91AA-E8B8-463D-A572-B96443B3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7AB36-FBA8-482F-A456-4690EE302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2E25-61E2-4A74-95B3-842D017A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E2C36-DB5F-41A7-A346-3AA61A7A0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DD899-4E51-4293-9878-3221AD7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E8EA-5A65-4EA4-B13C-4FBB687A32C8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460AA-F745-428B-A607-E398449D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1F916-2A99-439A-9058-617F74AF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3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C45F-1E46-4184-A5B2-110166C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5DF4-603B-4A36-9AAA-944F1CA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E36-CCC1-4D5D-A6EC-A5C5F125CF8D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F9BE-B848-42DD-9E76-945303D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0862D-5E76-49FE-9945-23F1FDE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D78F2-A5DB-4D62-BC5C-63A3A11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A3C5-37DD-4FD5-83E9-FD1DDC37FD2C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781C2-95A0-4E43-A8D6-3173711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BB31A-7C09-4738-9627-E36F16CF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3967-86E5-4855-8111-8E671459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0626-89CB-464A-9CEF-44052587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5F2B-4827-4DB2-99F0-D0BD3AFC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0513-9FF6-498B-8198-86D28170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A4E9-5FFD-4360-AAAC-A792ED6DD81D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F8F9-A019-4A8B-9767-2C0A2612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BB26A-E87D-4785-BAA3-CEDD03C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3288-5813-483C-ABAE-98078CCF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0-9C6B-4FBA-A094-02727A866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39BC-9253-44E8-890C-F9C63CD4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A1A5-E676-4246-B5A1-D50BB27B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6C69-D881-4BCC-BDB7-CA1074558027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A3AB-B70D-4EAC-BA95-0528B191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C795D-3F5F-4C1C-99B1-47E58AF3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5B55F-6236-4AA7-BB00-CA6EBC16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8119-F934-4436-AC21-17C40022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1719-73CC-4B9A-9555-EF3579B2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57F163D-CF5A-4A8D-8D7B-6B4B542CFD43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A719-1785-4E05-8805-594EF91F4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C098-3658-4B89-8A35-A0987C96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96F11A3-02BC-4A90-BF0A-D2EBC45440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1BC-C984-440E-BD81-87801718B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11" y="2733157"/>
            <a:ext cx="9144000" cy="1089541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Human Emotion Recognition in Multi-sensor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Differential Private Correlated Feature Learning (DPCRL)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1A9D4-649D-CEDB-C915-2713FFFAB3E7}"/>
              </a:ext>
            </a:extLst>
          </p:cNvPr>
          <p:cNvSpPr txBox="1"/>
          <p:nvPr/>
        </p:nvSpPr>
        <p:spPr>
          <a:xfrm>
            <a:off x="152396" y="1324462"/>
            <a:ext cx="10137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 the challenges of Multimodal Data Heterogeneity and Multimodal Data Correlation 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CFC8A-75E4-6CBD-2CC1-F9F2AAA4C596}"/>
              </a:ext>
            </a:extLst>
          </p:cNvPr>
          <p:cNvGrpSpPr/>
          <p:nvPr/>
        </p:nvGrpSpPr>
        <p:grpSpPr>
          <a:xfrm>
            <a:off x="1560919" y="2964558"/>
            <a:ext cx="2752773" cy="1958480"/>
            <a:chOff x="1593558" y="1881023"/>
            <a:chExt cx="2752773" cy="19584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3B954B-58CA-8E2A-840B-03EFAD963CCC}"/>
                </a:ext>
              </a:extLst>
            </p:cNvPr>
            <p:cNvGrpSpPr/>
            <p:nvPr/>
          </p:nvGrpSpPr>
          <p:grpSpPr>
            <a:xfrm>
              <a:off x="1593558" y="1881023"/>
              <a:ext cx="2306515" cy="1958480"/>
              <a:chOff x="1420401" y="1731708"/>
              <a:chExt cx="2306515" cy="1958480"/>
            </a:xfrm>
          </p:grpSpPr>
          <p:pic>
            <p:nvPicPr>
              <p:cNvPr id="22" name="Graphic 21" descr="Virtual Reality headset with solid fill">
                <a:extLst>
                  <a:ext uri="{FF2B5EF4-FFF2-40B4-BE49-F238E27FC236}">
                    <a16:creationId xmlns:a16="http://schemas.microsoft.com/office/drawing/2014/main" id="{F3973726-9A0E-1820-E6BA-CB042EF9C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28298" y="1731708"/>
                <a:ext cx="1958480" cy="195848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B53C91-FDC8-265B-133A-4BF3DFBE7619}"/>
                  </a:ext>
                </a:extLst>
              </p:cNvPr>
              <p:cNvSpPr txBox="1"/>
              <p:nvPr/>
            </p:nvSpPr>
            <p:spPr>
              <a:xfrm>
                <a:off x="1420401" y="3094449"/>
                <a:ext cx="2306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Multi-sensor Device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5C5478-63CE-3663-44A9-E69329C618DA}"/>
                </a:ext>
              </a:extLst>
            </p:cNvPr>
            <p:cNvGrpSpPr/>
            <p:nvPr/>
          </p:nvGrpSpPr>
          <p:grpSpPr>
            <a:xfrm>
              <a:off x="1878448" y="1881023"/>
              <a:ext cx="2393357" cy="413373"/>
              <a:chOff x="432190" y="1698394"/>
              <a:chExt cx="2393357" cy="413373"/>
            </a:xfrm>
          </p:grpSpPr>
          <p:sp>
            <p:nvSpPr>
              <p:cNvPr id="20" name="Bent Arrow 19">
                <a:extLst>
                  <a:ext uri="{FF2B5EF4-FFF2-40B4-BE49-F238E27FC236}">
                    <a16:creationId xmlns:a16="http://schemas.microsoft.com/office/drawing/2014/main" id="{CBBB6755-44F1-91AE-A999-B87F479822C0}"/>
                  </a:ext>
                </a:extLst>
              </p:cNvPr>
              <p:cNvSpPr/>
              <p:nvPr/>
            </p:nvSpPr>
            <p:spPr>
              <a:xfrm>
                <a:off x="432190" y="1742435"/>
                <a:ext cx="652194" cy="369332"/>
              </a:xfrm>
              <a:prstGeom prst="ben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2323B2-7670-9DFD-E220-363A2808C20F}"/>
                  </a:ext>
                </a:extLst>
              </p:cNvPr>
              <p:cNvSpPr txBox="1"/>
              <p:nvPr/>
            </p:nvSpPr>
            <p:spPr>
              <a:xfrm>
                <a:off x="1082995" y="1698394"/>
                <a:ext cx="1742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Video Recording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7DEF2A-2E70-8DAC-76FE-5D9502974B53}"/>
                </a:ext>
              </a:extLst>
            </p:cNvPr>
            <p:cNvGrpSpPr/>
            <p:nvPr/>
          </p:nvGrpSpPr>
          <p:grpSpPr>
            <a:xfrm>
              <a:off x="2010763" y="2119583"/>
              <a:ext cx="2335568" cy="339650"/>
              <a:chOff x="684380" y="2696333"/>
              <a:chExt cx="2335568" cy="339650"/>
            </a:xfrm>
          </p:grpSpPr>
          <p:sp>
            <p:nvSpPr>
              <p:cNvPr id="18" name="Bent Arrow 17">
                <a:extLst>
                  <a:ext uri="{FF2B5EF4-FFF2-40B4-BE49-F238E27FC236}">
                    <a16:creationId xmlns:a16="http://schemas.microsoft.com/office/drawing/2014/main" id="{0840A29E-885E-8449-18EB-5D1EB0C42271}"/>
                  </a:ext>
                </a:extLst>
              </p:cNvPr>
              <p:cNvSpPr/>
              <p:nvPr/>
            </p:nvSpPr>
            <p:spPr>
              <a:xfrm>
                <a:off x="684380" y="2747168"/>
                <a:ext cx="652194" cy="288815"/>
              </a:xfrm>
              <a:prstGeom prst="ben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5517E7-AF5D-CA1B-F8D7-90CF140072D3}"/>
                  </a:ext>
                </a:extLst>
              </p:cNvPr>
              <p:cNvSpPr txBox="1"/>
              <p:nvPr/>
            </p:nvSpPr>
            <p:spPr>
              <a:xfrm>
                <a:off x="1277396" y="2696333"/>
                <a:ext cx="1742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Audio Recording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3BDE32-DC93-DCFB-CD3A-579637F5EFD8}"/>
              </a:ext>
            </a:extLst>
          </p:cNvPr>
          <p:cNvGrpSpPr/>
          <p:nvPr/>
        </p:nvGrpSpPr>
        <p:grpSpPr>
          <a:xfrm>
            <a:off x="4063053" y="2567815"/>
            <a:ext cx="1280160" cy="527516"/>
            <a:chOff x="2705221" y="2084145"/>
            <a:chExt cx="1280160" cy="5275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FD5180-6D7B-70ED-3D59-619C4CE58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221" y="2084145"/>
              <a:ext cx="1264303" cy="52751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97CD39-7E76-4669-E298-061D95CA60FB}"/>
                </a:ext>
              </a:extLst>
            </p:cNvPr>
            <p:cNvCxnSpPr/>
            <p:nvPr/>
          </p:nvCxnSpPr>
          <p:spPr>
            <a:xfrm flipV="1">
              <a:off x="2705221" y="2611661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ED46DB-F93A-7F21-39CD-5364924CA638}"/>
              </a:ext>
            </a:extLst>
          </p:cNvPr>
          <p:cNvGrpSpPr/>
          <p:nvPr/>
        </p:nvGrpSpPr>
        <p:grpSpPr>
          <a:xfrm>
            <a:off x="4059614" y="3378123"/>
            <a:ext cx="1280160" cy="475875"/>
            <a:chOff x="2705221" y="2851814"/>
            <a:chExt cx="1280160" cy="47587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020E22-22B6-6BBA-A96F-24B7A4A96139}"/>
                </a:ext>
              </a:extLst>
            </p:cNvPr>
            <p:cNvCxnSpPr/>
            <p:nvPr/>
          </p:nvCxnSpPr>
          <p:spPr>
            <a:xfrm flipV="1">
              <a:off x="2705221" y="2851814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C4C02BF-C93B-CD20-3BA1-67A63C0EA26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221" y="2856403"/>
              <a:ext cx="1264303" cy="47128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7A6AD74-80FD-DFD3-478B-75682766E8DE}"/>
              </a:ext>
            </a:extLst>
          </p:cNvPr>
          <p:cNvSpPr txBox="1"/>
          <p:nvPr/>
        </p:nvSpPr>
        <p:spPr>
          <a:xfrm>
            <a:off x="5323916" y="2421508"/>
            <a:ext cx="46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9D0CF3-0411-4E53-9A01-C6973EF5FD78}"/>
              </a:ext>
            </a:extLst>
          </p:cNvPr>
          <p:cNvSpPr txBox="1"/>
          <p:nvPr/>
        </p:nvSpPr>
        <p:spPr>
          <a:xfrm>
            <a:off x="5323916" y="3744170"/>
            <a:ext cx="496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CEA579-F8C6-B55A-7904-2AB6F4ACCF97}"/>
              </a:ext>
            </a:extLst>
          </p:cNvPr>
          <p:cNvSpPr txBox="1"/>
          <p:nvPr/>
        </p:nvSpPr>
        <p:spPr>
          <a:xfrm>
            <a:off x="5346718" y="2958094"/>
            <a:ext cx="4812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2C5558-48EA-5F63-BD59-9C488985219E}"/>
              </a:ext>
            </a:extLst>
          </p:cNvPr>
          <p:cNvSpPr txBox="1"/>
          <p:nvPr/>
        </p:nvSpPr>
        <p:spPr>
          <a:xfrm>
            <a:off x="5347135" y="3261031"/>
            <a:ext cx="483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</p:spTree>
    <p:extLst>
      <p:ext uri="{BB962C8B-B14F-4D97-AF65-F5344CB8AC3E}">
        <p14:creationId xmlns:p14="http://schemas.microsoft.com/office/powerpoint/2010/main" val="180545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Advantage of DPCFL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D258E4-0E5E-C8E4-2022-1C074C110A57}"/>
              </a:ext>
            </a:extLst>
          </p:cNvPr>
          <p:cNvSpPr/>
          <p:nvPr/>
        </p:nvSpPr>
        <p:spPr>
          <a:xfrm>
            <a:off x="2465129" y="1722299"/>
            <a:ext cx="1949381" cy="179865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D4E93A-3096-03E1-4C89-8A410EAE0CA3}"/>
              </a:ext>
            </a:extLst>
          </p:cNvPr>
          <p:cNvSpPr/>
          <p:nvPr/>
        </p:nvSpPr>
        <p:spPr>
          <a:xfrm>
            <a:off x="6802801" y="1716282"/>
            <a:ext cx="1949381" cy="179865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A23E1-9B4C-2568-0B80-668BF277A00C}"/>
              </a:ext>
            </a:extLst>
          </p:cNvPr>
          <p:cNvSpPr txBox="1"/>
          <p:nvPr/>
        </p:nvSpPr>
        <p:spPr>
          <a:xfrm>
            <a:off x="152396" y="1292555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Naïve Differential Privacy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73BF85-005E-13CE-FB65-3A70992EAB4B}"/>
              </a:ext>
            </a:extLst>
          </p:cNvPr>
          <p:cNvSpPr txBox="1"/>
          <p:nvPr/>
        </p:nvSpPr>
        <p:spPr>
          <a:xfrm>
            <a:off x="4491514" y="2415554"/>
            <a:ext cx="17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+ Laplace Noise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8C05A-9B26-DDB4-148D-EDD0501C97EA}"/>
              </a:ext>
            </a:extLst>
          </p:cNvPr>
          <p:cNvSpPr txBox="1"/>
          <p:nvPr/>
        </p:nvSpPr>
        <p:spPr>
          <a:xfrm>
            <a:off x="8829185" y="2415554"/>
            <a:ext cx="17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+ Laplace Noise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A9A27-DDA3-A3C8-8F95-4587C24139C6}"/>
              </a:ext>
            </a:extLst>
          </p:cNvPr>
          <p:cNvSpPr txBox="1"/>
          <p:nvPr/>
        </p:nvSpPr>
        <p:spPr>
          <a:xfrm>
            <a:off x="2557141" y="2342422"/>
            <a:ext cx="211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Audio 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FB1878-3032-0E2D-8F57-97EE584A9CBC}"/>
              </a:ext>
            </a:extLst>
          </p:cNvPr>
          <p:cNvSpPr txBox="1"/>
          <p:nvPr/>
        </p:nvSpPr>
        <p:spPr>
          <a:xfrm>
            <a:off x="6923670" y="2390380"/>
            <a:ext cx="211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Video Features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C6A507-D137-7179-C90D-8D2C9B9B0A91}"/>
              </a:ext>
            </a:extLst>
          </p:cNvPr>
          <p:cNvSpPr/>
          <p:nvPr/>
        </p:nvSpPr>
        <p:spPr>
          <a:xfrm>
            <a:off x="934397" y="4284211"/>
            <a:ext cx="1949381" cy="179865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F93EF0-4C42-7F99-F9E6-69D1F422834B}"/>
              </a:ext>
            </a:extLst>
          </p:cNvPr>
          <p:cNvSpPr/>
          <p:nvPr/>
        </p:nvSpPr>
        <p:spPr>
          <a:xfrm>
            <a:off x="2090042" y="4290770"/>
            <a:ext cx="1949381" cy="179865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D3419-C88F-EF95-1276-035F7AB7D1EA}"/>
              </a:ext>
            </a:extLst>
          </p:cNvPr>
          <p:cNvSpPr txBox="1"/>
          <p:nvPr/>
        </p:nvSpPr>
        <p:spPr>
          <a:xfrm>
            <a:off x="167304" y="3574206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Scheme (DPCFL)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F949C3-EB55-4AAF-04DF-77AA3ED78FB6}"/>
              </a:ext>
            </a:extLst>
          </p:cNvPr>
          <p:cNvSpPr txBox="1"/>
          <p:nvPr/>
        </p:nvSpPr>
        <p:spPr>
          <a:xfrm>
            <a:off x="2026284" y="4977466"/>
            <a:ext cx="958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Shared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905F5E-1A49-8377-68B0-B990DC02F9A9}"/>
              </a:ext>
            </a:extLst>
          </p:cNvPr>
          <p:cNvSpPr txBox="1"/>
          <p:nvPr/>
        </p:nvSpPr>
        <p:spPr>
          <a:xfrm>
            <a:off x="998974" y="4968299"/>
            <a:ext cx="1155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Specific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CF1316-EAE7-5187-D3E6-83AE38F70857}"/>
              </a:ext>
            </a:extLst>
          </p:cNvPr>
          <p:cNvSpPr txBox="1"/>
          <p:nvPr/>
        </p:nvSpPr>
        <p:spPr>
          <a:xfrm>
            <a:off x="3041268" y="4968299"/>
            <a:ext cx="1155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Specific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081E07-B475-E880-1A5D-BC6B6DD35447}"/>
              </a:ext>
            </a:extLst>
          </p:cNvPr>
          <p:cNvSpPr txBox="1"/>
          <p:nvPr/>
        </p:nvSpPr>
        <p:spPr>
          <a:xfrm>
            <a:off x="4672468" y="4251999"/>
            <a:ext cx="46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D1E53A-9F1C-9729-2404-290BE44DF610}"/>
              </a:ext>
            </a:extLst>
          </p:cNvPr>
          <p:cNvSpPr txBox="1"/>
          <p:nvPr/>
        </p:nvSpPr>
        <p:spPr>
          <a:xfrm>
            <a:off x="4672468" y="5574661"/>
            <a:ext cx="496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E7E0EB-B178-7B8C-A6B5-C97CA7E3FC3C}"/>
              </a:ext>
            </a:extLst>
          </p:cNvPr>
          <p:cNvSpPr txBox="1"/>
          <p:nvPr/>
        </p:nvSpPr>
        <p:spPr>
          <a:xfrm>
            <a:off x="4695270" y="4788585"/>
            <a:ext cx="4812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8A64F-D9BF-3878-0742-D917ABDBC2F3}"/>
              </a:ext>
            </a:extLst>
          </p:cNvPr>
          <p:cNvSpPr txBox="1"/>
          <p:nvPr/>
        </p:nvSpPr>
        <p:spPr>
          <a:xfrm>
            <a:off x="4695687" y="5091522"/>
            <a:ext cx="4831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</p:spTree>
    <p:extLst>
      <p:ext uri="{BB962C8B-B14F-4D97-AF65-F5344CB8AC3E}">
        <p14:creationId xmlns:p14="http://schemas.microsoft.com/office/powerpoint/2010/main" val="67004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kinds of Differential Private Emotion Prediction Schemes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EE53A-B3A8-9616-5673-DDACDA8D7A8D}"/>
              </a:ext>
            </a:extLst>
          </p:cNvPr>
          <p:cNvGrpSpPr/>
          <p:nvPr/>
        </p:nvGrpSpPr>
        <p:grpSpPr>
          <a:xfrm>
            <a:off x="217046" y="2795473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3" name="Graphic 2" descr="Server with solid fill">
              <a:extLst>
                <a:ext uri="{FF2B5EF4-FFF2-40B4-BE49-F238E27FC236}">
                  <a16:creationId xmlns:a16="http://schemas.microsoft.com/office/drawing/2014/main" id="{EC959F60-0B78-E5AC-5364-C6D5FBB20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24C8E-8955-C75F-90F2-12F9D0FCF009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5DCE3A-2735-CE1B-9D31-5C86FEC58B8E}"/>
              </a:ext>
            </a:extLst>
          </p:cNvPr>
          <p:cNvSpPr txBox="1"/>
          <p:nvPr/>
        </p:nvSpPr>
        <p:spPr>
          <a:xfrm>
            <a:off x="303010" y="4766627"/>
            <a:ext cx="55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Private Feature-fusion Emotion Prediction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81CC45C-E85E-6411-1F17-A678B21BDE05}"/>
              </a:ext>
            </a:extLst>
          </p:cNvPr>
          <p:cNvSpPr/>
          <p:nvPr/>
        </p:nvSpPr>
        <p:spPr>
          <a:xfrm rot="5400000" flipV="1">
            <a:off x="1882017" y="3343592"/>
            <a:ext cx="208847" cy="488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1918A-A97B-8267-7BA5-55EC66FD6F2B}"/>
              </a:ext>
            </a:extLst>
          </p:cNvPr>
          <p:cNvSpPr txBox="1"/>
          <p:nvPr/>
        </p:nvSpPr>
        <p:spPr>
          <a:xfrm>
            <a:off x="2375379" y="3032541"/>
            <a:ext cx="3231267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Feature Fusion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Emotion Prediction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Emotion Prediction + Laplace Noise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D03CC-1CA3-E52C-AB7D-0BA0715EE27B}"/>
              </a:ext>
            </a:extLst>
          </p:cNvPr>
          <p:cNvSpPr txBox="1"/>
          <p:nvPr/>
        </p:nvSpPr>
        <p:spPr>
          <a:xfrm>
            <a:off x="217046" y="2095805"/>
            <a:ext cx="55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Feature-fusion Emotion Prediction Model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7B2547-4CA4-E90B-B3B4-37F124EBC6DE}"/>
              </a:ext>
            </a:extLst>
          </p:cNvPr>
          <p:cNvGrpSpPr/>
          <p:nvPr/>
        </p:nvGrpSpPr>
        <p:grpSpPr>
          <a:xfrm>
            <a:off x="6522639" y="2698960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19" name="Graphic 18" descr="Server with solid fill">
              <a:extLst>
                <a:ext uri="{FF2B5EF4-FFF2-40B4-BE49-F238E27FC236}">
                  <a16:creationId xmlns:a16="http://schemas.microsoft.com/office/drawing/2014/main" id="{DBC44C9E-59D7-A5C4-A677-50B8F6F0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54274C-FF56-5012-6FCE-005FE0206C74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8D37A03-92EC-EE06-D51C-DE744F64EE24}"/>
              </a:ext>
            </a:extLst>
          </p:cNvPr>
          <p:cNvSpPr txBox="1"/>
          <p:nvPr/>
        </p:nvSpPr>
        <p:spPr>
          <a:xfrm>
            <a:off x="6424669" y="4777720"/>
            <a:ext cx="57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Private Decision-fusion Emotion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4F758-B641-4CBD-BA5C-5AEB724513C1}"/>
              </a:ext>
            </a:extLst>
          </p:cNvPr>
          <p:cNvSpPr txBox="1"/>
          <p:nvPr/>
        </p:nvSpPr>
        <p:spPr>
          <a:xfrm>
            <a:off x="9077720" y="2778164"/>
            <a:ext cx="2637953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Video-based Emotion Prediction + Laplace Noise 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Audio-based Emotion Prediction + Laplace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B240A-52C3-E3DC-49E6-A2152C1C1639}"/>
              </a:ext>
            </a:extLst>
          </p:cNvPr>
          <p:cNvSpPr txBox="1"/>
          <p:nvPr/>
        </p:nvSpPr>
        <p:spPr>
          <a:xfrm>
            <a:off x="9098661" y="3962607"/>
            <a:ext cx="2389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Decision Fusion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01B474-71BA-737A-C05E-1E14DF7A135B}"/>
              </a:ext>
            </a:extLst>
          </p:cNvPr>
          <p:cNvSpPr/>
          <p:nvPr/>
        </p:nvSpPr>
        <p:spPr>
          <a:xfrm>
            <a:off x="9012697" y="2448830"/>
            <a:ext cx="2551989" cy="22993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372E2475-2370-4E34-FA2F-0E3D59CFA8D0}"/>
              </a:ext>
            </a:extLst>
          </p:cNvPr>
          <p:cNvSpPr/>
          <p:nvPr/>
        </p:nvSpPr>
        <p:spPr>
          <a:xfrm rot="5400000" flipV="1">
            <a:off x="8354555" y="3406346"/>
            <a:ext cx="208847" cy="488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18761-4AE2-055D-869E-690B824903FD}"/>
              </a:ext>
            </a:extLst>
          </p:cNvPr>
          <p:cNvSpPr txBox="1"/>
          <p:nvPr/>
        </p:nvSpPr>
        <p:spPr>
          <a:xfrm>
            <a:off x="6424669" y="2106633"/>
            <a:ext cx="55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Decision-fusion Emotion Prediction Model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739FDB-C827-AB1C-E8DD-7C5D1C489091}"/>
              </a:ext>
            </a:extLst>
          </p:cNvPr>
          <p:cNvCxnSpPr>
            <a:cxnSpLocks/>
          </p:cNvCxnSpPr>
          <p:nvPr/>
        </p:nvCxnSpPr>
        <p:spPr>
          <a:xfrm>
            <a:off x="6109902" y="1990725"/>
            <a:ext cx="0" cy="393443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0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Solve the challenge of Multi-source Prediction Correlation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35D19F-50AB-61E9-AB43-FF958A15C0E2}"/>
              </a:ext>
            </a:extLst>
          </p:cNvPr>
          <p:cNvSpPr/>
          <p:nvPr/>
        </p:nvSpPr>
        <p:spPr>
          <a:xfrm>
            <a:off x="2485068" y="1996437"/>
            <a:ext cx="2192662" cy="187053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08BF1D-53A9-A7C6-4540-9F24BE8DB578}"/>
              </a:ext>
            </a:extLst>
          </p:cNvPr>
          <p:cNvSpPr/>
          <p:nvPr/>
        </p:nvSpPr>
        <p:spPr>
          <a:xfrm>
            <a:off x="6822741" y="1993265"/>
            <a:ext cx="2115327" cy="18705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9F098-A693-2CF2-E7B7-D366C153A87F}"/>
              </a:ext>
            </a:extLst>
          </p:cNvPr>
          <p:cNvSpPr txBox="1"/>
          <p:nvPr/>
        </p:nvSpPr>
        <p:spPr>
          <a:xfrm>
            <a:off x="152396" y="1292555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Naïve Differential Privacy (Option 1)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74675-779C-EF44-C43C-2E87171D7B23}"/>
              </a:ext>
            </a:extLst>
          </p:cNvPr>
          <p:cNvSpPr txBox="1"/>
          <p:nvPr/>
        </p:nvSpPr>
        <p:spPr>
          <a:xfrm>
            <a:off x="4698027" y="2782237"/>
            <a:ext cx="17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+ Laplace Noise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59579-EC23-B060-F809-C99064BD0FCD}"/>
              </a:ext>
            </a:extLst>
          </p:cNvPr>
          <p:cNvSpPr txBox="1"/>
          <p:nvPr/>
        </p:nvSpPr>
        <p:spPr>
          <a:xfrm>
            <a:off x="9073560" y="2773986"/>
            <a:ext cx="17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+ Laplace Noise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5B1783-4F61-9630-75E2-75AB4537B2D8}"/>
              </a:ext>
            </a:extLst>
          </p:cNvPr>
          <p:cNvSpPr txBox="1"/>
          <p:nvPr/>
        </p:nvSpPr>
        <p:spPr>
          <a:xfrm>
            <a:off x="2388243" y="2517886"/>
            <a:ext cx="2386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Audio Prediction Output Result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7A4278-8A44-D0D8-AA63-5FED22729711}"/>
              </a:ext>
            </a:extLst>
          </p:cNvPr>
          <p:cNvSpPr txBox="1"/>
          <p:nvPr/>
        </p:nvSpPr>
        <p:spPr>
          <a:xfrm>
            <a:off x="6687247" y="2480967"/>
            <a:ext cx="2386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Video Prediction Output Result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B73F8-63D1-ADE8-0358-7CF63A31F305}"/>
              </a:ext>
            </a:extLst>
          </p:cNvPr>
          <p:cNvSpPr txBox="1"/>
          <p:nvPr/>
        </p:nvSpPr>
        <p:spPr>
          <a:xfrm>
            <a:off x="152396" y="3991692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Naïve Differential Privacy (Option 2)</a:t>
            </a:r>
            <a:endParaRPr lang="en-US" sz="2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E74F1BB-7EB5-D344-5E3E-682AAFDB2974}"/>
              </a:ext>
            </a:extLst>
          </p:cNvPr>
          <p:cNvSpPr/>
          <p:nvPr/>
        </p:nvSpPr>
        <p:spPr>
          <a:xfrm>
            <a:off x="3847144" y="4456808"/>
            <a:ext cx="2192662" cy="187053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51AD889-A63D-E9F8-7E93-D176EAD68A3C}"/>
              </a:ext>
            </a:extLst>
          </p:cNvPr>
          <p:cNvSpPr/>
          <p:nvPr/>
        </p:nvSpPr>
        <p:spPr>
          <a:xfrm>
            <a:off x="5139266" y="4445759"/>
            <a:ext cx="2115327" cy="187052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B9450F-C204-EA07-60E1-A052A00869C1}"/>
              </a:ext>
            </a:extLst>
          </p:cNvPr>
          <p:cNvSpPr txBox="1"/>
          <p:nvPr/>
        </p:nvSpPr>
        <p:spPr>
          <a:xfrm>
            <a:off x="7380509" y="5192018"/>
            <a:ext cx="179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+ Laplace Noise</a:t>
            </a:r>
          </a:p>
        </p:txBody>
      </p:sp>
    </p:spTree>
    <p:extLst>
      <p:ext uri="{BB962C8B-B14F-4D97-AF65-F5344CB8AC3E}">
        <p14:creationId xmlns:p14="http://schemas.microsoft.com/office/powerpoint/2010/main" val="206377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Solve the challenge of Multi-source Prediction Correlation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B40B1A-EFE3-CBFF-BFBC-7AA820F5208E}"/>
              </a:ext>
            </a:extLst>
          </p:cNvPr>
          <p:cNvSpPr/>
          <p:nvPr/>
        </p:nvSpPr>
        <p:spPr>
          <a:xfrm>
            <a:off x="957647" y="2264652"/>
            <a:ext cx="1949381" cy="179865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≈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CC455C-F29D-322A-2D54-EA16D19A0D79}"/>
              </a:ext>
            </a:extLst>
          </p:cNvPr>
          <p:cNvSpPr/>
          <p:nvPr/>
        </p:nvSpPr>
        <p:spPr>
          <a:xfrm>
            <a:off x="2113292" y="2271211"/>
            <a:ext cx="1949381" cy="179865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1C59D-136E-1FFE-7440-87CB7E70FE6D}"/>
              </a:ext>
            </a:extLst>
          </p:cNvPr>
          <p:cNvSpPr txBox="1"/>
          <p:nvPr/>
        </p:nvSpPr>
        <p:spPr>
          <a:xfrm>
            <a:off x="152396" y="1430858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Scheme (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Private Decision-fusion Emotion Prediction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C38A8-D708-32B1-E4D3-8A541945E0F0}"/>
              </a:ext>
            </a:extLst>
          </p:cNvPr>
          <p:cNvSpPr txBox="1"/>
          <p:nvPr/>
        </p:nvSpPr>
        <p:spPr>
          <a:xfrm>
            <a:off x="2049534" y="2957907"/>
            <a:ext cx="958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Shared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70662F-BED3-3717-15B7-8F79C8E6B52B}"/>
              </a:ext>
            </a:extLst>
          </p:cNvPr>
          <p:cNvSpPr txBox="1"/>
          <p:nvPr/>
        </p:nvSpPr>
        <p:spPr>
          <a:xfrm>
            <a:off x="1022224" y="2948740"/>
            <a:ext cx="1155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Specific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26855-B8BE-F6AF-84B5-89DB4C27C4E0}"/>
              </a:ext>
            </a:extLst>
          </p:cNvPr>
          <p:cNvSpPr txBox="1"/>
          <p:nvPr/>
        </p:nvSpPr>
        <p:spPr>
          <a:xfrm>
            <a:off x="3064518" y="2948740"/>
            <a:ext cx="1155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Specific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0A3AD-A9F0-CECA-DE7F-2D5A02864937}"/>
              </a:ext>
            </a:extLst>
          </p:cNvPr>
          <p:cNvSpPr txBox="1"/>
          <p:nvPr/>
        </p:nvSpPr>
        <p:spPr>
          <a:xfrm>
            <a:off x="4696647" y="2295399"/>
            <a:ext cx="504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Video Output Result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D9411A-1334-B593-5382-8A5A6FFC1480}"/>
              </a:ext>
            </a:extLst>
          </p:cNvPr>
          <p:cNvSpPr txBox="1"/>
          <p:nvPr/>
        </p:nvSpPr>
        <p:spPr>
          <a:xfrm>
            <a:off x="4696647" y="3618061"/>
            <a:ext cx="496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Audio Output Result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89584F-63E3-6224-45FE-6747A21C559B}"/>
              </a:ext>
            </a:extLst>
          </p:cNvPr>
          <p:cNvSpPr txBox="1"/>
          <p:nvPr/>
        </p:nvSpPr>
        <p:spPr>
          <a:xfrm>
            <a:off x="4719449" y="2831985"/>
            <a:ext cx="540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Video Output Result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675FAF-B4D7-88A3-4526-B3F50C72A8AD}"/>
              </a:ext>
            </a:extLst>
          </p:cNvPr>
          <p:cNvSpPr txBox="1"/>
          <p:nvPr/>
        </p:nvSpPr>
        <p:spPr>
          <a:xfrm>
            <a:off x="4719866" y="3134922"/>
            <a:ext cx="531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Audio Output Result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</p:spTree>
    <p:extLst>
      <p:ext uri="{BB962C8B-B14F-4D97-AF65-F5344CB8AC3E}">
        <p14:creationId xmlns:p14="http://schemas.microsoft.com/office/powerpoint/2010/main" val="91677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1B4F1-D50C-5D07-B857-C24CF54C908A}"/>
              </a:ext>
            </a:extLst>
          </p:cNvPr>
          <p:cNvGrpSpPr/>
          <p:nvPr/>
        </p:nvGrpSpPr>
        <p:grpSpPr>
          <a:xfrm>
            <a:off x="0" y="2738218"/>
            <a:ext cx="2306515" cy="1958480"/>
            <a:chOff x="1420401" y="1731708"/>
            <a:chExt cx="2306515" cy="1958480"/>
          </a:xfrm>
        </p:grpSpPr>
        <p:pic>
          <p:nvPicPr>
            <p:cNvPr id="12" name="Graphic 11" descr="Virtual Reality headset with solid fill">
              <a:extLst>
                <a:ext uri="{FF2B5EF4-FFF2-40B4-BE49-F238E27FC236}">
                  <a16:creationId xmlns:a16="http://schemas.microsoft.com/office/drawing/2014/main" id="{BCD41C4F-517A-13A1-69DA-C48A12FB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8298" y="1731708"/>
              <a:ext cx="1958480" cy="19584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BFBEA1-0B94-7658-37E1-68719FBE89CE}"/>
                </a:ext>
              </a:extLst>
            </p:cNvPr>
            <p:cNvSpPr txBox="1"/>
            <p:nvPr/>
          </p:nvSpPr>
          <p:spPr>
            <a:xfrm>
              <a:off x="1420401" y="3094449"/>
              <a:ext cx="230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Multi-sensor Device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634A4-C012-2832-7F38-15F71949FA56}"/>
              </a:ext>
            </a:extLst>
          </p:cNvPr>
          <p:cNvGrpSpPr/>
          <p:nvPr/>
        </p:nvGrpSpPr>
        <p:grpSpPr>
          <a:xfrm>
            <a:off x="236983" y="2847542"/>
            <a:ext cx="2393357" cy="413373"/>
            <a:chOff x="432190" y="1698394"/>
            <a:chExt cx="2393357" cy="413373"/>
          </a:xfrm>
        </p:grpSpPr>
        <p:sp>
          <p:nvSpPr>
            <p:cNvPr id="20" name="Bent Arrow 19">
              <a:extLst>
                <a:ext uri="{FF2B5EF4-FFF2-40B4-BE49-F238E27FC236}">
                  <a16:creationId xmlns:a16="http://schemas.microsoft.com/office/drawing/2014/main" id="{52F76EC3-DF51-E176-C92B-551025BD9A11}"/>
                </a:ext>
              </a:extLst>
            </p:cNvPr>
            <p:cNvSpPr/>
            <p:nvPr/>
          </p:nvSpPr>
          <p:spPr>
            <a:xfrm>
              <a:off x="432190" y="1742435"/>
              <a:ext cx="652194" cy="369332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0D5784-DE14-6FCC-362F-AFF5E6E65752}"/>
                </a:ext>
              </a:extLst>
            </p:cNvPr>
            <p:cNvSpPr txBox="1"/>
            <p:nvPr/>
          </p:nvSpPr>
          <p:spPr>
            <a:xfrm>
              <a:off x="1082995" y="1698394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Video Recording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36348-A974-33E1-2481-6E7CAA1CE115}"/>
              </a:ext>
            </a:extLst>
          </p:cNvPr>
          <p:cNvGrpSpPr/>
          <p:nvPr/>
        </p:nvGrpSpPr>
        <p:grpSpPr>
          <a:xfrm>
            <a:off x="369298" y="3086102"/>
            <a:ext cx="2335568" cy="339650"/>
            <a:chOff x="684380" y="2696333"/>
            <a:chExt cx="2335568" cy="339650"/>
          </a:xfrm>
        </p:grpSpPr>
        <p:sp>
          <p:nvSpPr>
            <p:cNvPr id="21" name="Bent Arrow 20">
              <a:extLst>
                <a:ext uri="{FF2B5EF4-FFF2-40B4-BE49-F238E27FC236}">
                  <a16:creationId xmlns:a16="http://schemas.microsoft.com/office/drawing/2014/main" id="{CF17DFE1-731D-371C-39C7-E6EF8A427094}"/>
                </a:ext>
              </a:extLst>
            </p:cNvPr>
            <p:cNvSpPr/>
            <p:nvPr/>
          </p:nvSpPr>
          <p:spPr>
            <a:xfrm>
              <a:off x="684380" y="2747168"/>
              <a:ext cx="652194" cy="288815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B0A3F1-1C23-A4AB-AA03-E62083E24AF6}"/>
                </a:ext>
              </a:extLst>
            </p:cNvPr>
            <p:cNvSpPr txBox="1"/>
            <p:nvPr/>
          </p:nvSpPr>
          <p:spPr>
            <a:xfrm>
              <a:off x="1277396" y="2696333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Audio Recording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6052CF-9C5D-CE1D-1225-ED10F47583EE}"/>
              </a:ext>
            </a:extLst>
          </p:cNvPr>
          <p:cNvGrpSpPr/>
          <p:nvPr/>
        </p:nvGrpSpPr>
        <p:grpSpPr>
          <a:xfrm>
            <a:off x="2385649" y="2462103"/>
            <a:ext cx="1280160" cy="527516"/>
            <a:chOff x="2705221" y="2084145"/>
            <a:chExt cx="1280160" cy="52751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2925C4-24BF-851D-7299-6909A23A6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221" y="2084145"/>
              <a:ext cx="1264303" cy="52751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E83481-A480-5FA8-B0B4-E5D7F858FD71}"/>
                </a:ext>
              </a:extLst>
            </p:cNvPr>
            <p:cNvCxnSpPr/>
            <p:nvPr/>
          </p:nvCxnSpPr>
          <p:spPr>
            <a:xfrm flipV="1">
              <a:off x="2705221" y="2611661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BAC832-31FE-4EEC-93DA-BEC9B975F48C}"/>
              </a:ext>
            </a:extLst>
          </p:cNvPr>
          <p:cNvGrpSpPr/>
          <p:nvPr/>
        </p:nvGrpSpPr>
        <p:grpSpPr>
          <a:xfrm>
            <a:off x="2382210" y="3272411"/>
            <a:ext cx="1280160" cy="475875"/>
            <a:chOff x="2705221" y="2851814"/>
            <a:chExt cx="1280160" cy="47587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92C3FD-8827-3579-CD60-9685B02888EF}"/>
                </a:ext>
              </a:extLst>
            </p:cNvPr>
            <p:cNvCxnSpPr/>
            <p:nvPr/>
          </p:nvCxnSpPr>
          <p:spPr>
            <a:xfrm flipV="1">
              <a:off x="2705221" y="2851814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9801DA-7B43-0121-73DF-E70300F1521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221" y="2856403"/>
              <a:ext cx="1264303" cy="47128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161013F-5058-65E6-06CC-7327F8826F5A}"/>
              </a:ext>
            </a:extLst>
          </p:cNvPr>
          <p:cNvSpPr txBox="1"/>
          <p:nvPr/>
        </p:nvSpPr>
        <p:spPr>
          <a:xfrm>
            <a:off x="3646512" y="2315796"/>
            <a:ext cx="457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51128-DBAF-E67B-C247-878CCFF0FAE2}"/>
              </a:ext>
            </a:extLst>
          </p:cNvPr>
          <p:cNvSpPr txBox="1"/>
          <p:nvPr/>
        </p:nvSpPr>
        <p:spPr>
          <a:xfrm>
            <a:off x="3646512" y="3638458"/>
            <a:ext cx="4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F0677-2EE6-12A8-0F6D-23B92922AFE4}"/>
              </a:ext>
            </a:extLst>
          </p:cNvPr>
          <p:cNvSpPr txBox="1"/>
          <p:nvPr/>
        </p:nvSpPr>
        <p:spPr>
          <a:xfrm>
            <a:off x="3669314" y="2852382"/>
            <a:ext cx="485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 Noise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7E9386-60A2-2B23-802F-6CC37EDB1312}"/>
              </a:ext>
            </a:extLst>
          </p:cNvPr>
          <p:cNvSpPr txBox="1"/>
          <p:nvPr/>
        </p:nvSpPr>
        <p:spPr>
          <a:xfrm>
            <a:off x="3669731" y="3155319"/>
            <a:ext cx="494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66E95C-FA37-595F-959B-FD5D5AC19EF9}"/>
              </a:ext>
            </a:extLst>
          </p:cNvPr>
          <p:cNvCxnSpPr>
            <a:cxnSpLocks/>
          </p:cNvCxnSpPr>
          <p:nvPr/>
        </p:nvCxnSpPr>
        <p:spPr>
          <a:xfrm>
            <a:off x="8391918" y="2558841"/>
            <a:ext cx="1793650" cy="422715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2942C5-E729-8171-B3E8-1C2EFC1E2326}"/>
              </a:ext>
            </a:extLst>
          </p:cNvPr>
          <p:cNvCxnSpPr>
            <a:cxnSpLocks/>
          </p:cNvCxnSpPr>
          <p:nvPr/>
        </p:nvCxnSpPr>
        <p:spPr>
          <a:xfrm flipV="1">
            <a:off x="8391918" y="3553069"/>
            <a:ext cx="1793650" cy="355673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66004E-B7AD-6B8C-DA8D-AF89125AF48A}"/>
              </a:ext>
            </a:extLst>
          </p:cNvPr>
          <p:cNvCxnSpPr>
            <a:cxnSpLocks/>
          </p:cNvCxnSpPr>
          <p:nvPr/>
        </p:nvCxnSpPr>
        <p:spPr>
          <a:xfrm>
            <a:off x="8672690" y="3110021"/>
            <a:ext cx="1512878" cy="0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A06FBB-0FC5-8B0B-BA92-8E14F4A987FD}"/>
              </a:ext>
            </a:extLst>
          </p:cNvPr>
          <p:cNvCxnSpPr>
            <a:cxnSpLocks/>
          </p:cNvCxnSpPr>
          <p:nvPr/>
        </p:nvCxnSpPr>
        <p:spPr>
          <a:xfrm>
            <a:off x="8672690" y="3412056"/>
            <a:ext cx="1489659" cy="0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Bent Arrow 62">
            <a:extLst>
              <a:ext uri="{FF2B5EF4-FFF2-40B4-BE49-F238E27FC236}">
                <a16:creationId xmlns:a16="http://schemas.microsoft.com/office/drawing/2014/main" id="{86567BCD-C189-977D-6604-6E34069EE866}"/>
              </a:ext>
            </a:extLst>
          </p:cNvPr>
          <p:cNvSpPr/>
          <p:nvPr/>
        </p:nvSpPr>
        <p:spPr>
          <a:xfrm rot="5400000" flipH="1" flipV="1">
            <a:off x="4444419" y="939447"/>
            <a:ext cx="792800" cy="7717136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2D89139-8639-989F-C38E-24F95CFB06D8}"/>
              </a:ext>
            </a:extLst>
          </p:cNvPr>
          <p:cNvSpPr txBox="1"/>
          <p:nvPr/>
        </p:nvSpPr>
        <p:spPr>
          <a:xfrm>
            <a:off x="3177832" y="4600157"/>
            <a:ext cx="488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Privacy-Preserving Emotion Prediction Result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E2C3E10-A7C2-28E4-2DB5-DC9EB322C32C}"/>
              </a:ext>
            </a:extLst>
          </p:cNvPr>
          <p:cNvSpPr txBox="1"/>
          <p:nvPr/>
        </p:nvSpPr>
        <p:spPr>
          <a:xfrm>
            <a:off x="-8484" y="576474"/>
            <a:ext cx="9990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Feature-fusion Human Emotion Recognition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F34256-5A3F-96A0-7292-64CBBF547625}"/>
              </a:ext>
            </a:extLst>
          </p:cNvPr>
          <p:cNvGrpSpPr/>
          <p:nvPr/>
        </p:nvGrpSpPr>
        <p:grpSpPr>
          <a:xfrm>
            <a:off x="9982200" y="2342559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3" name="Graphic 2" descr="Server with solid fill">
              <a:extLst>
                <a:ext uri="{FF2B5EF4-FFF2-40B4-BE49-F238E27FC236}">
                  <a16:creationId xmlns:a16="http://schemas.microsoft.com/office/drawing/2014/main" id="{C0F300C2-583F-3750-FD11-C5055A3EC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C7F8DA-BD2A-B530-67AB-0CC5EC219FA9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00ABC2F9-DBE1-9E9D-FD6F-BD5CC501D0EA}"/>
              </a:ext>
            </a:extLst>
          </p:cNvPr>
          <p:cNvSpPr/>
          <p:nvPr/>
        </p:nvSpPr>
        <p:spPr>
          <a:xfrm>
            <a:off x="10662348" y="4159911"/>
            <a:ext cx="208847" cy="488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C83E-77A1-9D4D-A76F-9EA1A3819683}"/>
              </a:ext>
            </a:extLst>
          </p:cNvPr>
          <p:cNvSpPr txBox="1"/>
          <p:nvPr/>
        </p:nvSpPr>
        <p:spPr>
          <a:xfrm>
            <a:off x="8747658" y="4692882"/>
            <a:ext cx="3231267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Feature Fusion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Emotion Prediction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Emotion Prediction + Laplace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CCD05-FE20-15AF-082E-11F1789A7F76}"/>
              </a:ext>
            </a:extLst>
          </p:cNvPr>
          <p:cNvSpPr txBox="1"/>
          <p:nvPr/>
        </p:nvSpPr>
        <p:spPr>
          <a:xfrm>
            <a:off x="152396" y="1324462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DPCFL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Private Feature-fusion Emotion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58040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63" name="Bent Arrow 62">
            <a:extLst>
              <a:ext uri="{FF2B5EF4-FFF2-40B4-BE49-F238E27FC236}">
                <a16:creationId xmlns:a16="http://schemas.microsoft.com/office/drawing/2014/main" id="{86567BCD-C189-977D-6604-6E34069EE866}"/>
              </a:ext>
            </a:extLst>
          </p:cNvPr>
          <p:cNvSpPr/>
          <p:nvPr/>
        </p:nvSpPr>
        <p:spPr>
          <a:xfrm rot="5400000" flipH="1" flipV="1">
            <a:off x="4525264" y="1095107"/>
            <a:ext cx="901795" cy="7268877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2D89139-8639-989F-C38E-24F95CFB06D8}"/>
              </a:ext>
            </a:extLst>
          </p:cNvPr>
          <p:cNvSpPr txBox="1"/>
          <p:nvPr/>
        </p:nvSpPr>
        <p:spPr>
          <a:xfrm>
            <a:off x="2990906" y="4595677"/>
            <a:ext cx="520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Privacy-Preserving Emotion Prediction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86770-0ACB-EE71-0318-8C22339925BA}"/>
              </a:ext>
            </a:extLst>
          </p:cNvPr>
          <p:cNvSpPr txBox="1"/>
          <p:nvPr/>
        </p:nvSpPr>
        <p:spPr>
          <a:xfrm>
            <a:off x="152396" y="1238887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DPCFL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Private Decision-fusion Emotion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A2410-F687-6C23-CAD1-B288152BAAA1}"/>
              </a:ext>
            </a:extLst>
          </p:cNvPr>
          <p:cNvSpPr txBox="1"/>
          <p:nvPr/>
        </p:nvSpPr>
        <p:spPr>
          <a:xfrm>
            <a:off x="-8484" y="576474"/>
            <a:ext cx="9990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Decision-fusion Human Emotion Recognition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68D884-DF8C-BA69-B6B2-88201150FFE4}"/>
              </a:ext>
            </a:extLst>
          </p:cNvPr>
          <p:cNvGrpSpPr/>
          <p:nvPr/>
        </p:nvGrpSpPr>
        <p:grpSpPr>
          <a:xfrm>
            <a:off x="152396" y="2431182"/>
            <a:ext cx="2306515" cy="1958480"/>
            <a:chOff x="1420401" y="1731708"/>
            <a:chExt cx="2306515" cy="1958480"/>
          </a:xfrm>
        </p:grpSpPr>
        <p:pic>
          <p:nvPicPr>
            <p:cNvPr id="11" name="Graphic 10" descr="Virtual Reality headset with solid fill">
              <a:extLst>
                <a:ext uri="{FF2B5EF4-FFF2-40B4-BE49-F238E27FC236}">
                  <a16:creationId xmlns:a16="http://schemas.microsoft.com/office/drawing/2014/main" id="{6274F7CC-863B-C56B-3E19-A9C94DE7C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8298" y="1731708"/>
              <a:ext cx="1958480" cy="1958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48A797-2B00-C42A-02B5-D0FE2443F1E8}"/>
                </a:ext>
              </a:extLst>
            </p:cNvPr>
            <p:cNvSpPr txBox="1"/>
            <p:nvPr/>
          </p:nvSpPr>
          <p:spPr>
            <a:xfrm>
              <a:off x="1420401" y="3094449"/>
              <a:ext cx="230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Multi-sensor Device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B50C12-09C3-AD45-8781-348EBCEEB213}"/>
              </a:ext>
            </a:extLst>
          </p:cNvPr>
          <p:cNvGrpSpPr/>
          <p:nvPr/>
        </p:nvGrpSpPr>
        <p:grpSpPr>
          <a:xfrm>
            <a:off x="2538045" y="2155067"/>
            <a:ext cx="1280160" cy="527516"/>
            <a:chOff x="2705221" y="2084145"/>
            <a:chExt cx="1280160" cy="52751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0974D9-B833-5DF7-4961-CEDAD9684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221" y="2084145"/>
              <a:ext cx="1264303" cy="52751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E351BC-8883-3154-D2D6-2550E75B5FD7}"/>
                </a:ext>
              </a:extLst>
            </p:cNvPr>
            <p:cNvCxnSpPr/>
            <p:nvPr/>
          </p:nvCxnSpPr>
          <p:spPr>
            <a:xfrm flipV="1">
              <a:off x="2705221" y="2611661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A645F4-1CB6-088E-3682-260E7A67DBE6}"/>
              </a:ext>
            </a:extLst>
          </p:cNvPr>
          <p:cNvGrpSpPr/>
          <p:nvPr/>
        </p:nvGrpSpPr>
        <p:grpSpPr>
          <a:xfrm>
            <a:off x="2534606" y="2965375"/>
            <a:ext cx="1280160" cy="475875"/>
            <a:chOff x="2705221" y="2851814"/>
            <a:chExt cx="1280160" cy="47587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28C283-0D9F-390A-4E7C-FF665729D6CB}"/>
                </a:ext>
              </a:extLst>
            </p:cNvPr>
            <p:cNvCxnSpPr/>
            <p:nvPr/>
          </p:nvCxnSpPr>
          <p:spPr>
            <a:xfrm flipV="1">
              <a:off x="2705221" y="2851814"/>
              <a:ext cx="1280160" cy="0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F531DA1-0EE4-2337-D12A-54E331C595EB}"/>
                </a:ext>
              </a:extLst>
            </p:cNvPr>
            <p:cNvCxnSpPr>
              <a:cxnSpLocks/>
            </p:cNvCxnSpPr>
            <p:nvPr/>
          </p:nvCxnSpPr>
          <p:spPr>
            <a:xfrm>
              <a:off x="2705221" y="2856403"/>
              <a:ext cx="1264303" cy="471286"/>
            </a:xfrm>
            <a:prstGeom prst="straightConnector1">
              <a:avLst/>
            </a:prstGeom>
            <a:ln w="28575">
              <a:solidFill>
                <a:srgbClr val="C60C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74CDCE-6676-97E7-6C23-E02101064E17}"/>
              </a:ext>
            </a:extLst>
          </p:cNvPr>
          <p:cNvSpPr txBox="1"/>
          <p:nvPr/>
        </p:nvSpPr>
        <p:spPr>
          <a:xfrm>
            <a:off x="3798908" y="2008760"/>
            <a:ext cx="457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AE1A78-4C84-A0A1-7BD6-D891C51F4FC4}"/>
              </a:ext>
            </a:extLst>
          </p:cNvPr>
          <p:cNvSpPr txBox="1"/>
          <p:nvPr/>
        </p:nvSpPr>
        <p:spPr>
          <a:xfrm>
            <a:off x="3798908" y="3331422"/>
            <a:ext cx="465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Specific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C97998-877D-1BC4-2958-1E42F87A65FA}"/>
              </a:ext>
            </a:extLst>
          </p:cNvPr>
          <p:cNvSpPr txBox="1"/>
          <p:nvPr/>
        </p:nvSpPr>
        <p:spPr>
          <a:xfrm>
            <a:off x="3821710" y="2545346"/>
            <a:ext cx="485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Video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 Noise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AB010D-39FD-4F47-EB1F-061D83975EDA}"/>
              </a:ext>
            </a:extLst>
          </p:cNvPr>
          <p:cNvSpPr txBox="1"/>
          <p:nvPr/>
        </p:nvSpPr>
        <p:spPr>
          <a:xfrm>
            <a:off x="3822127" y="2848283"/>
            <a:ext cx="4940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Correlated Audio Representations 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Laplace Noise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F3A28B-02E0-BB5B-7389-21C2098648B8}"/>
              </a:ext>
            </a:extLst>
          </p:cNvPr>
          <p:cNvCxnSpPr>
            <a:cxnSpLocks/>
          </p:cNvCxnSpPr>
          <p:nvPr/>
        </p:nvCxnSpPr>
        <p:spPr>
          <a:xfrm>
            <a:off x="8544314" y="2251805"/>
            <a:ext cx="1793650" cy="422715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F96F3-0CB0-CA3D-37E1-E927A1DF7E27}"/>
              </a:ext>
            </a:extLst>
          </p:cNvPr>
          <p:cNvCxnSpPr>
            <a:cxnSpLocks/>
          </p:cNvCxnSpPr>
          <p:nvPr/>
        </p:nvCxnSpPr>
        <p:spPr>
          <a:xfrm flipV="1">
            <a:off x="8544314" y="3246033"/>
            <a:ext cx="1793650" cy="355673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AC6876-3630-0A95-A6F8-E613C693479E}"/>
              </a:ext>
            </a:extLst>
          </p:cNvPr>
          <p:cNvCxnSpPr>
            <a:cxnSpLocks/>
          </p:cNvCxnSpPr>
          <p:nvPr/>
        </p:nvCxnSpPr>
        <p:spPr>
          <a:xfrm>
            <a:off x="8825086" y="2802985"/>
            <a:ext cx="1512878" cy="0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9BAB18-7102-76AE-2D74-BB1A2554047E}"/>
              </a:ext>
            </a:extLst>
          </p:cNvPr>
          <p:cNvCxnSpPr>
            <a:cxnSpLocks/>
          </p:cNvCxnSpPr>
          <p:nvPr/>
        </p:nvCxnSpPr>
        <p:spPr>
          <a:xfrm>
            <a:off x="8825086" y="3105020"/>
            <a:ext cx="1489659" cy="0"/>
          </a:xfrm>
          <a:prstGeom prst="straightConnector1">
            <a:avLst/>
          </a:prstGeom>
          <a:ln w="28575">
            <a:solidFill>
              <a:srgbClr val="C60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FC2547-1422-9402-52E4-D44E551554F9}"/>
              </a:ext>
            </a:extLst>
          </p:cNvPr>
          <p:cNvGrpSpPr/>
          <p:nvPr/>
        </p:nvGrpSpPr>
        <p:grpSpPr>
          <a:xfrm>
            <a:off x="10196191" y="2047019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54" name="Graphic 53" descr="Server with solid fill">
              <a:extLst>
                <a:ext uri="{FF2B5EF4-FFF2-40B4-BE49-F238E27FC236}">
                  <a16:creationId xmlns:a16="http://schemas.microsoft.com/office/drawing/2014/main" id="{605D2A30-361B-DBBC-EAC3-28A82E403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72805C-526E-4E57-7271-F786D3DB20A7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A2016E2-1DB1-8B08-7FA5-EDFC4922AFC3}"/>
              </a:ext>
            </a:extLst>
          </p:cNvPr>
          <p:cNvSpPr txBox="1"/>
          <p:nvPr/>
        </p:nvSpPr>
        <p:spPr>
          <a:xfrm>
            <a:off x="8723356" y="4279564"/>
            <a:ext cx="2637953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Video-based Emotion Prediction + Laplace Noise 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Audio-based Emotion Prediction + Laplace Noise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59D891-D7FF-F035-5850-372AC4064F6F}"/>
              </a:ext>
            </a:extLst>
          </p:cNvPr>
          <p:cNvSpPr txBox="1"/>
          <p:nvPr/>
        </p:nvSpPr>
        <p:spPr>
          <a:xfrm>
            <a:off x="8825086" y="5519791"/>
            <a:ext cx="2389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Decision Fusion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09340F-98E9-5108-79B5-76593A14266A}"/>
              </a:ext>
            </a:extLst>
          </p:cNvPr>
          <p:cNvSpPr/>
          <p:nvPr/>
        </p:nvSpPr>
        <p:spPr>
          <a:xfrm>
            <a:off x="8723356" y="3990923"/>
            <a:ext cx="2551989" cy="22993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FA77E7DA-731E-6C2E-B904-883CA1431C21}"/>
              </a:ext>
            </a:extLst>
          </p:cNvPr>
          <p:cNvSpPr/>
          <p:nvPr/>
        </p:nvSpPr>
        <p:spPr>
          <a:xfrm>
            <a:off x="10928580" y="3835478"/>
            <a:ext cx="208847" cy="488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D526C8CB-78B6-FBD8-27C0-08BD59FCDC7F}"/>
              </a:ext>
            </a:extLst>
          </p:cNvPr>
          <p:cNvGrpSpPr/>
          <p:nvPr/>
        </p:nvGrpSpPr>
        <p:grpSpPr>
          <a:xfrm>
            <a:off x="429507" y="2524121"/>
            <a:ext cx="2393357" cy="413373"/>
            <a:chOff x="432190" y="1698394"/>
            <a:chExt cx="2393357" cy="413373"/>
          </a:xfrm>
        </p:grpSpPr>
        <p:sp>
          <p:nvSpPr>
            <p:cNvPr id="1030" name="Bent Arrow 1029">
              <a:extLst>
                <a:ext uri="{FF2B5EF4-FFF2-40B4-BE49-F238E27FC236}">
                  <a16:creationId xmlns:a16="http://schemas.microsoft.com/office/drawing/2014/main" id="{BEC85F14-883C-45EB-A6EA-29D485A8A374}"/>
                </a:ext>
              </a:extLst>
            </p:cNvPr>
            <p:cNvSpPr/>
            <p:nvPr/>
          </p:nvSpPr>
          <p:spPr>
            <a:xfrm>
              <a:off x="432190" y="1742435"/>
              <a:ext cx="652194" cy="369332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548CE6C6-4E42-A689-CB2B-3790889F2063}"/>
                </a:ext>
              </a:extLst>
            </p:cNvPr>
            <p:cNvSpPr txBox="1"/>
            <p:nvPr/>
          </p:nvSpPr>
          <p:spPr>
            <a:xfrm>
              <a:off x="1082995" y="1698394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Video Recording</a:t>
              </a: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609237A-6ACC-B5CC-8CAA-5F51C4F491D9}"/>
              </a:ext>
            </a:extLst>
          </p:cNvPr>
          <p:cNvGrpSpPr/>
          <p:nvPr/>
        </p:nvGrpSpPr>
        <p:grpSpPr>
          <a:xfrm>
            <a:off x="482453" y="2790162"/>
            <a:ext cx="2335568" cy="339650"/>
            <a:chOff x="684380" y="2696333"/>
            <a:chExt cx="2335568" cy="339650"/>
          </a:xfrm>
        </p:grpSpPr>
        <p:sp>
          <p:nvSpPr>
            <p:cNvPr id="1035" name="Bent Arrow 1034">
              <a:extLst>
                <a:ext uri="{FF2B5EF4-FFF2-40B4-BE49-F238E27FC236}">
                  <a16:creationId xmlns:a16="http://schemas.microsoft.com/office/drawing/2014/main" id="{EA9CC012-B8DB-E087-7206-C87102024146}"/>
                </a:ext>
              </a:extLst>
            </p:cNvPr>
            <p:cNvSpPr/>
            <p:nvPr/>
          </p:nvSpPr>
          <p:spPr>
            <a:xfrm>
              <a:off x="684380" y="2747168"/>
              <a:ext cx="652194" cy="288815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6874E93-65F8-3A4B-BF9A-D8B2E5F99306}"/>
                </a:ext>
              </a:extLst>
            </p:cNvPr>
            <p:cNvSpPr txBox="1"/>
            <p:nvPr/>
          </p:nvSpPr>
          <p:spPr>
            <a:xfrm>
              <a:off x="1277396" y="2696333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Audio Recording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120578" y="465091"/>
            <a:ext cx="538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VR/AR Gaming</a:t>
            </a:r>
          </a:p>
        </p:txBody>
      </p:sp>
      <p:pic>
        <p:nvPicPr>
          <p:cNvPr id="1026" name="Picture 2" descr="How do AR and VR innovatively enhance the Gaming industry? | AR/VR">
            <a:extLst>
              <a:ext uri="{FF2B5EF4-FFF2-40B4-BE49-F238E27FC236}">
                <a16:creationId xmlns:a16="http://schemas.microsoft.com/office/drawing/2014/main" id="{299BCDCC-08CD-EACC-4461-B31FE408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7" y="1493032"/>
            <a:ext cx="3779506" cy="195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Tilt Five wants to bring augmented reality to tabletop games | Engadget">
            <a:extLst>
              <a:ext uri="{FF2B5EF4-FFF2-40B4-BE49-F238E27FC236}">
                <a16:creationId xmlns:a16="http://schemas.microsoft.com/office/drawing/2014/main" id="{2842D8FB-1E43-A7A0-3159-FA142786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19" y="3686452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rque Corporation">
            <a:extLst>
              <a:ext uri="{FF2B5EF4-FFF2-40B4-BE49-F238E27FC236}">
                <a16:creationId xmlns:a16="http://schemas.microsoft.com/office/drawing/2014/main" id="{2B68D10E-C291-1202-6CB3-03ECAD14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18" y="3686452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ing Trends 2023 - Top 10 Trends that Will Rule Industry">
            <a:extLst>
              <a:ext uri="{FF2B5EF4-FFF2-40B4-BE49-F238E27FC236}">
                <a16:creationId xmlns:a16="http://schemas.microsoft.com/office/drawing/2014/main" id="{ED5987EC-3F70-551E-02FD-C3D6F9A8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6" y="1493032"/>
            <a:ext cx="3914984" cy="19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8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-19780" y="435456"/>
            <a:ext cx="99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Immersive User Experience</a:t>
            </a:r>
          </a:p>
        </p:txBody>
      </p:sp>
      <p:pic>
        <p:nvPicPr>
          <p:cNvPr id="2050" name="Picture 2" descr="IoT/Emerging | OMNIVISION">
            <a:extLst>
              <a:ext uri="{FF2B5EF4-FFF2-40B4-BE49-F238E27FC236}">
                <a16:creationId xmlns:a16="http://schemas.microsoft.com/office/drawing/2014/main" id="{EDEEC9E8-375F-99B0-D917-7301ED25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74" y="2646694"/>
            <a:ext cx="3728153" cy="182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botics | Free Full-Text | A Perspective Review on Integrating VR/AR with  Haptics into STEM Education for Multi-Sensory Learning">
            <a:extLst>
              <a:ext uri="{FF2B5EF4-FFF2-40B4-BE49-F238E27FC236}">
                <a16:creationId xmlns:a16="http://schemas.microsoft.com/office/drawing/2014/main" id="{3D09B9A3-34B1-DDC6-7E0D-9DBF0AAB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646694"/>
            <a:ext cx="36322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36F13-B3ED-5EF5-E83F-6CD4EEF66947}"/>
              </a:ext>
            </a:extLst>
          </p:cNvPr>
          <p:cNvSpPr txBox="1"/>
          <p:nvPr/>
        </p:nvSpPr>
        <p:spPr>
          <a:xfrm>
            <a:off x="436351" y="1441479"/>
            <a:ext cx="997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Human Emotion Recognition is one of common ways to improve the immersive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8BC63B-F974-AC5B-2A65-F4E67A67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3" y="990633"/>
            <a:ext cx="7772400" cy="31030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99158-8A0C-0A7C-F0BC-E4B2EF60394E}"/>
              </a:ext>
            </a:extLst>
          </p:cNvPr>
          <p:cNvSpPr txBox="1"/>
          <p:nvPr/>
        </p:nvSpPr>
        <p:spPr>
          <a:xfrm>
            <a:off x="66185" y="442380"/>
            <a:ext cx="99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Privacy Leakage in VR/AR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4B14D7-CCE8-9389-7F3B-6EF52A229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46" y="2230332"/>
            <a:ext cx="7772400" cy="2855970"/>
          </a:xfrm>
          <a:prstGeom prst="rect">
            <a:avLst/>
          </a:prstGeom>
        </p:spPr>
      </p:pic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416DFC8-2774-092E-4947-775709014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11" y="3761237"/>
            <a:ext cx="6752493" cy="24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-19779" y="510297"/>
            <a:ext cx="991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Flow of Human Emotion Recognition in Multi-sensor Device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F61B39-6DA7-801F-75E1-259CB7337971}"/>
              </a:ext>
            </a:extLst>
          </p:cNvPr>
          <p:cNvGrpSpPr/>
          <p:nvPr/>
        </p:nvGrpSpPr>
        <p:grpSpPr>
          <a:xfrm>
            <a:off x="315082" y="2348449"/>
            <a:ext cx="2306515" cy="1958480"/>
            <a:chOff x="1420401" y="1731708"/>
            <a:chExt cx="2306515" cy="1958480"/>
          </a:xfrm>
        </p:grpSpPr>
        <p:pic>
          <p:nvPicPr>
            <p:cNvPr id="11" name="Graphic 10" descr="Virtual Reality headset with solid fill">
              <a:extLst>
                <a:ext uri="{FF2B5EF4-FFF2-40B4-BE49-F238E27FC236}">
                  <a16:creationId xmlns:a16="http://schemas.microsoft.com/office/drawing/2014/main" id="{76B1C30B-17B5-60BA-9642-F45EC408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8298" y="1731708"/>
              <a:ext cx="1958480" cy="1958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2618F8-996F-9E5C-5C17-1F9481735D1C}"/>
                </a:ext>
              </a:extLst>
            </p:cNvPr>
            <p:cNvSpPr txBox="1"/>
            <p:nvPr/>
          </p:nvSpPr>
          <p:spPr>
            <a:xfrm>
              <a:off x="1420401" y="3094449"/>
              <a:ext cx="230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Multi-sensor Device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C8F6CB-2B63-7D6A-3644-FB29F95C66E2}"/>
              </a:ext>
            </a:extLst>
          </p:cNvPr>
          <p:cNvGrpSpPr/>
          <p:nvPr/>
        </p:nvGrpSpPr>
        <p:grpSpPr>
          <a:xfrm>
            <a:off x="9222578" y="2229404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2EA650F3-76F3-0905-DBA5-B52161C2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1D8A9-52BE-D8B4-9828-4D21846B06B0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6C07F3-22BA-B480-D5DD-875106C87C55}"/>
              </a:ext>
            </a:extLst>
          </p:cNvPr>
          <p:cNvGrpSpPr/>
          <p:nvPr/>
        </p:nvGrpSpPr>
        <p:grpSpPr>
          <a:xfrm>
            <a:off x="552065" y="2457773"/>
            <a:ext cx="2393357" cy="413373"/>
            <a:chOff x="432190" y="1698394"/>
            <a:chExt cx="2393357" cy="413373"/>
          </a:xfrm>
        </p:grpSpPr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id="{9898C62F-48E8-DA90-C803-6F1D089F06AF}"/>
                </a:ext>
              </a:extLst>
            </p:cNvPr>
            <p:cNvSpPr/>
            <p:nvPr/>
          </p:nvSpPr>
          <p:spPr>
            <a:xfrm>
              <a:off x="432190" y="1742435"/>
              <a:ext cx="652194" cy="369332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FD99F-D2AF-7023-1E66-27CB8E39C51C}"/>
                </a:ext>
              </a:extLst>
            </p:cNvPr>
            <p:cNvSpPr txBox="1"/>
            <p:nvPr/>
          </p:nvSpPr>
          <p:spPr>
            <a:xfrm>
              <a:off x="1082995" y="1698394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Video Recording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3D10A2-FA59-6024-8232-4FD312772286}"/>
              </a:ext>
            </a:extLst>
          </p:cNvPr>
          <p:cNvGrpSpPr/>
          <p:nvPr/>
        </p:nvGrpSpPr>
        <p:grpSpPr>
          <a:xfrm>
            <a:off x="684380" y="2696333"/>
            <a:ext cx="2335568" cy="339650"/>
            <a:chOff x="684380" y="2696333"/>
            <a:chExt cx="2335568" cy="339650"/>
          </a:xfrm>
        </p:grpSpPr>
        <p:sp>
          <p:nvSpPr>
            <p:cNvPr id="20" name="Bent Arrow 19">
              <a:extLst>
                <a:ext uri="{FF2B5EF4-FFF2-40B4-BE49-F238E27FC236}">
                  <a16:creationId xmlns:a16="http://schemas.microsoft.com/office/drawing/2014/main" id="{49E0FE71-D043-0AE8-AE90-20B0CE44C178}"/>
                </a:ext>
              </a:extLst>
            </p:cNvPr>
            <p:cNvSpPr/>
            <p:nvPr/>
          </p:nvSpPr>
          <p:spPr>
            <a:xfrm>
              <a:off x="684380" y="2747168"/>
              <a:ext cx="652194" cy="288815"/>
            </a:xfrm>
            <a:prstGeom prst="ben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CDD7A-3230-2CED-12A1-F63A3E8A3AEA}"/>
                </a:ext>
              </a:extLst>
            </p:cNvPr>
            <p:cNvSpPr txBox="1"/>
            <p:nvPr/>
          </p:nvSpPr>
          <p:spPr>
            <a:xfrm>
              <a:off x="1277396" y="2696333"/>
              <a:ext cx="1742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Audio Recording</a:t>
              </a:r>
            </a:p>
          </p:txBody>
        </p:sp>
      </p:grpSp>
      <p:sp>
        <p:nvSpPr>
          <p:cNvPr id="38" name="Bent Arrow 37">
            <a:extLst>
              <a:ext uri="{FF2B5EF4-FFF2-40B4-BE49-F238E27FC236}">
                <a16:creationId xmlns:a16="http://schemas.microsoft.com/office/drawing/2014/main" id="{89A85241-E8CA-2008-CBE4-43ECB7C25043}"/>
              </a:ext>
            </a:extLst>
          </p:cNvPr>
          <p:cNvSpPr/>
          <p:nvPr/>
        </p:nvSpPr>
        <p:spPr>
          <a:xfrm rot="5400000" flipH="1" flipV="1">
            <a:off x="5331710" y="-22531"/>
            <a:ext cx="792800" cy="8861554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5E79FF-2B3B-FDE1-8708-55843B37DA1D}"/>
              </a:ext>
            </a:extLst>
          </p:cNvPr>
          <p:cNvSpPr txBox="1"/>
          <p:nvPr/>
        </p:nvSpPr>
        <p:spPr>
          <a:xfrm>
            <a:off x="4487491" y="4223579"/>
            <a:ext cx="42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Emotion Prediction Result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7A4E96C5-E7EF-0AF3-77D4-95F579B8AC19}"/>
              </a:ext>
            </a:extLst>
          </p:cNvPr>
          <p:cNvSpPr/>
          <p:nvPr/>
        </p:nvSpPr>
        <p:spPr>
          <a:xfrm>
            <a:off x="9896236" y="4104284"/>
            <a:ext cx="208847" cy="488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224968F-1D15-3DA0-5CA7-334CD87FBA21}"/>
              </a:ext>
            </a:extLst>
          </p:cNvPr>
          <p:cNvSpPr/>
          <p:nvPr/>
        </p:nvSpPr>
        <p:spPr>
          <a:xfrm>
            <a:off x="2677333" y="2895317"/>
            <a:ext cx="6545245" cy="3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9A9C8-D278-655B-5B38-C9D7558155BF}"/>
              </a:ext>
            </a:extLst>
          </p:cNvPr>
          <p:cNvSpPr txBox="1"/>
          <p:nvPr/>
        </p:nvSpPr>
        <p:spPr>
          <a:xfrm>
            <a:off x="4462227" y="2580884"/>
            <a:ext cx="42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Multimodal Data Features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3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Attack Systems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F61B39-6DA7-801F-75E1-259CB7337971}"/>
              </a:ext>
            </a:extLst>
          </p:cNvPr>
          <p:cNvGrpSpPr/>
          <p:nvPr/>
        </p:nvGrpSpPr>
        <p:grpSpPr>
          <a:xfrm>
            <a:off x="370818" y="1970976"/>
            <a:ext cx="2306515" cy="1958480"/>
            <a:chOff x="1420401" y="1731708"/>
            <a:chExt cx="2306515" cy="1958480"/>
          </a:xfrm>
        </p:grpSpPr>
        <p:pic>
          <p:nvPicPr>
            <p:cNvPr id="11" name="Graphic 10" descr="Virtual Reality headset with solid fill">
              <a:extLst>
                <a:ext uri="{FF2B5EF4-FFF2-40B4-BE49-F238E27FC236}">
                  <a16:creationId xmlns:a16="http://schemas.microsoft.com/office/drawing/2014/main" id="{76B1C30B-17B5-60BA-9642-F45EC408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8298" y="1731708"/>
              <a:ext cx="1958480" cy="1958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2618F8-996F-9E5C-5C17-1F9481735D1C}"/>
                </a:ext>
              </a:extLst>
            </p:cNvPr>
            <p:cNvSpPr txBox="1"/>
            <p:nvPr/>
          </p:nvSpPr>
          <p:spPr>
            <a:xfrm>
              <a:off x="1420401" y="3094449"/>
              <a:ext cx="230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Multi-sensor Device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C8F6CB-2B63-7D6A-3644-FB29F95C66E2}"/>
              </a:ext>
            </a:extLst>
          </p:cNvPr>
          <p:cNvGrpSpPr/>
          <p:nvPr/>
        </p:nvGrpSpPr>
        <p:grpSpPr>
          <a:xfrm>
            <a:off x="9222578" y="2229404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2EA650F3-76F3-0905-DBA5-B52161C2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E1D8A9-52BE-D8B4-9828-4D21846B06B0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224968F-1D15-3DA0-5CA7-334CD87FBA21}"/>
              </a:ext>
            </a:extLst>
          </p:cNvPr>
          <p:cNvSpPr/>
          <p:nvPr/>
        </p:nvSpPr>
        <p:spPr>
          <a:xfrm>
            <a:off x="2677333" y="2895317"/>
            <a:ext cx="6545245" cy="3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9A9C8-D278-655B-5B38-C9D7558155BF}"/>
              </a:ext>
            </a:extLst>
          </p:cNvPr>
          <p:cNvSpPr txBox="1"/>
          <p:nvPr/>
        </p:nvSpPr>
        <p:spPr>
          <a:xfrm>
            <a:off x="4462227" y="2580884"/>
            <a:ext cx="42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Multimodal Data Features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13F1A-D3EB-C9AA-062E-7064D7017591}"/>
              </a:ext>
            </a:extLst>
          </p:cNvPr>
          <p:cNvSpPr txBox="1"/>
          <p:nvPr/>
        </p:nvSpPr>
        <p:spPr>
          <a:xfrm>
            <a:off x="436351" y="1441479"/>
            <a:ext cx="997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During data feature transmission:</a:t>
            </a:r>
            <a:endParaRPr lang="en-US" dirty="0"/>
          </a:p>
        </p:txBody>
      </p:sp>
      <p:pic>
        <p:nvPicPr>
          <p:cNvPr id="6146" name="Picture 2" descr="小恶魔矢量图片免费下载_小恶魔矢量素材_小恶魔矢量模板-新图网">
            <a:extLst>
              <a:ext uri="{FF2B5EF4-FFF2-40B4-BE49-F238E27FC236}">
                <a16:creationId xmlns:a16="http://schemas.microsoft.com/office/drawing/2014/main" id="{1874CB06-E13C-5D4F-B4CC-6DFC09AE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65" y="3890083"/>
            <a:ext cx="929490" cy="9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21F1E7E7-5154-814C-A5CD-495DD04D6369}"/>
              </a:ext>
            </a:extLst>
          </p:cNvPr>
          <p:cNvSpPr/>
          <p:nvPr/>
        </p:nvSpPr>
        <p:spPr>
          <a:xfrm flipV="1">
            <a:off x="5621039" y="2856650"/>
            <a:ext cx="277343" cy="96154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E8B10-7D17-548C-6FAB-342F59C797CE}"/>
              </a:ext>
            </a:extLst>
          </p:cNvPr>
          <p:cNvSpPr txBox="1"/>
          <p:nvPr/>
        </p:nvSpPr>
        <p:spPr>
          <a:xfrm>
            <a:off x="5861177" y="3323616"/>
            <a:ext cx="310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Feature-based Inference Attack</a:t>
            </a:r>
          </a:p>
        </p:txBody>
      </p:sp>
    </p:spTree>
    <p:extLst>
      <p:ext uri="{BB962C8B-B14F-4D97-AF65-F5344CB8AC3E}">
        <p14:creationId xmlns:p14="http://schemas.microsoft.com/office/powerpoint/2010/main" val="216012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Attack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13F1A-D3EB-C9AA-062E-7064D7017591}"/>
              </a:ext>
            </a:extLst>
          </p:cNvPr>
          <p:cNvSpPr txBox="1"/>
          <p:nvPr/>
        </p:nvSpPr>
        <p:spPr>
          <a:xfrm>
            <a:off x="436351" y="1441479"/>
            <a:ext cx="997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During the prediction result transmission: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CDBB3-3B0E-C65B-9025-3FF07A1718BC}"/>
              </a:ext>
            </a:extLst>
          </p:cNvPr>
          <p:cNvGrpSpPr/>
          <p:nvPr/>
        </p:nvGrpSpPr>
        <p:grpSpPr>
          <a:xfrm>
            <a:off x="436351" y="2070569"/>
            <a:ext cx="2306515" cy="1958480"/>
            <a:chOff x="1420401" y="1731708"/>
            <a:chExt cx="2306515" cy="1958480"/>
          </a:xfrm>
        </p:grpSpPr>
        <p:pic>
          <p:nvPicPr>
            <p:cNvPr id="17" name="Graphic 16" descr="Virtual Reality headset with solid fill">
              <a:extLst>
                <a:ext uri="{FF2B5EF4-FFF2-40B4-BE49-F238E27FC236}">
                  <a16:creationId xmlns:a16="http://schemas.microsoft.com/office/drawing/2014/main" id="{BF6ADF7D-F113-F090-31B4-3CAA20964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8298" y="1731708"/>
              <a:ext cx="1958480" cy="19584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F96C3-8FCD-73BC-BDD8-7F594A9E9797}"/>
                </a:ext>
              </a:extLst>
            </p:cNvPr>
            <p:cNvSpPr txBox="1"/>
            <p:nvPr/>
          </p:nvSpPr>
          <p:spPr>
            <a:xfrm>
              <a:off x="1420401" y="3094449"/>
              <a:ext cx="2306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Multi-sensor Device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B80EE7-E063-5634-80C2-9B2D609C4505}"/>
              </a:ext>
            </a:extLst>
          </p:cNvPr>
          <p:cNvGrpSpPr/>
          <p:nvPr/>
        </p:nvGrpSpPr>
        <p:grpSpPr>
          <a:xfrm>
            <a:off x="9288111" y="2377003"/>
            <a:ext cx="1692026" cy="1836712"/>
            <a:chOff x="8841712" y="1881514"/>
            <a:chExt cx="1692026" cy="1836712"/>
          </a:xfrm>
          <a:solidFill>
            <a:schemeClr val="accent2"/>
          </a:solidFill>
        </p:grpSpPr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01F5FE5C-347D-C9EB-1F5B-831C6A7D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41712" y="1881514"/>
              <a:ext cx="1606062" cy="160606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BCC2F4-C568-7DAC-C5B5-4C15B0C3E842}"/>
                </a:ext>
              </a:extLst>
            </p:cNvPr>
            <p:cNvSpPr txBox="1"/>
            <p:nvPr/>
          </p:nvSpPr>
          <p:spPr>
            <a:xfrm>
              <a:off x="8927676" y="3348894"/>
              <a:ext cx="16060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 Server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B6E8FF9-20AE-79FB-D2D8-74B9A5FEA3C6}"/>
              </a:ext>
            </a:extLst>
          </p:cNvPr>
          <p:cNvSpPr/>
          <p:nvPr/>
        </p:nvSpPr>
        <p:spPr>
          <a:xfrm flipH="1">
            <a:off x="2742866" y="3016536"/>
            <a:ext cx="6545245" cy="389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EE791-39A9-CA05-D684-5F2DF9918F2E}"/>
              </a:ext>
            </a:extLst>
          </p:cNvPr>
          <p:cNvSpPr txBox="1"/>
          <p:nvPr/>
        </p:nvSpPr>
        <p:spPr>
          <a:xfrm>
            <a:off x="4527760" y="2653917"/>
            <a:ext cx="42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Emotion Prediction Results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" descr="小恶魔矢量图片免费下载_小恶魔矢量素材_小恶魔矢量模板-新图网">
            <a:extLst>
              <a:ext uri="{FF2B5EF4-FFF2-40B4-BE49-F238E27FC236}">
                <a16:creationId xmlns:a16="http://schemas.microsoft.com/office/drawing/2014/main" id="{67732437-7381-7786-2AD4-C6F5D897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34" y="3985972"/>
            <a:ext cx="929490" cy="9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B886235C-889F-B52A-5A82-CA3050692EF4}"/>
              </a:ext>
            </a:extLst>
          </p:cNvPr>
          <p:cNvSpPr/>
          <p:nvPr/>
        </p:nvSpPr>
        <p:spPr>
          <a:xfrm flipV="1">
            <a:off x="5702608" y="2952539"/>
            <a:ext cx="277343" cy="96154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373DB-A0C7-2348-BA20-225BE684050E}"/>
              </a:ext>
            </a:extLst>
          </p:cNvPr>
          <p:cNvSpPr txBox="1"/>
          <p:nvPr/>
        </p:nvSpPr>
        <p:spPr>
          <a:xfrm>
            <a:off x="5942746" y="3419505"/>
            <a:ext cx="310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Output-based Attack</a:t>
            </a:r>
          </a:p>
        </p:txBody>
      </p:sp>
    </p:spTree>
    <p:extLst>
      <p:ext uri="{BB962C8B-B14F-4D97-AF65-F5344CB8AC3E}">
        <p14:creationId xmlns:p14="http://schemas.microsoft.com/office/powerpoint/2010/main" val="36377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Privacy Protection Mechanisms in Multi-sensor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2228-0A1B-E0D7-4E2E-D8EF0C2A22CB}"/>
              </a:ext>
            </a:extLst>
          </p:cNvPr>
          <p:cNvSpPr txBox="1"/>
          <p:nvPr/>
        </p:nvSpPr>
        <p:spPr>
          <a:xfrm>
            <a:off x="436351" y="1441479"/>
            <a:ext cx="9973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Access Restriction Scheme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43088-42C3-65A2-46EB-F83F90F05FA1}"/>
              </a:ext>
            </a:extLst>
          </p:cNvPr>
          <p:cNvSpPr txBox="1"/>
          <p:nvPr/>
        </p:nvSpPr>
        <p:spPr>
          <a:xfrm>
            <a:off x="436350" y="2187385"/>
            <a:ext cx="9973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Encryption-based Approach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69930-83E6-4513-DC69-F00854E02BAE}"/>
              </a:ext>
            </a:extLst>
          </p:cNvPr>
          <p:cNvSpPr txBox="1"/>
          <p:nvPr/>
        </p:nvSpPr>
        <p:spPr>
          <a:xfrm>
            <a:off x="436350" y="2943621"/>
            <a:ext cx="9973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Anonymization-based Method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E77FC-2ED0-9AEF-2BCF-96562CC2862A}"/>
              </a:ext>
            </a:extLst>
          </p:cNvPr>
          <p:cNvSpPr txBox="1"/>
          <p:nvPr/>
        </p:nvSpPr>
        <p:spPr>
          <a:xfrm>
            <a:off x="436350" y="3631993"/>
            <a:ext cx="9973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Noise-based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1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11A3-02BC-4A90-BF0A-D2EBC45440A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B06F4-1ED0-E3B0-5686-86F36A713C86}"/>
              </a:ext>
            </a:extLst>
          </p:cNvPr>
          <p:cNvCxnSpPr/>
          <p:nvPr/>
        </p:nvCxnSpPr>
        <p:spPr>
          <a:xfrm>
            <a:off x="-8483" y="1049866"/>
            <a:ext cx="7052733" cy="0"/>
          </a:xfrm>
          <a:prstGeom prst="line">
            <a:avLst/>
          </a:prstGeom>
          <a:ln w="38100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BB2FC-B00A-6782-9CEE-84A6E2E0E1A3}"/>
              </a:ext>
            </a:extLst>
          </p:cNvPr>
          <p:cNvCxnSpPr/>
          <p:nvPr/>
        </p:nvCxnSpPr>
        <p:spPr>
          <a:xfrm>
            <a:off x="5139267" y="6415619"/>
            <a:ext cx="7052733" cy="0"/>
          </a:xfrm>
          <a:prstGeom prst="line">
            <a:avLst/>
          </a:prstGeom>
          <a:ln w="38100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F6C8E-EA74-B66D-8A87-14BD587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36" y="0"/>
            <a:ext cx="2291937" cy="17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C9B-5E91-E71A-89DD-DFC860D2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36A7-1163-4175-833B-995CF301536D}" type="datetime1">
              <a:rPr lang="en-US" smtClean="0"/>
              <a:t>4/2/23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6E554-C144-1ADA-0FF1-C6739EC3AB96}"/>
              </a:ext>
            </a:extLst>
          </p:cNvPr>
          <p:cNvSpPr txBox="1"/>
          <p:nvPr/>
        </p:nvSpPr>
        <p:spPr>
          <a:xfrm>
            <a:off x="0" y="499512"/>
            <a:ext cx="991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E77FC-2ED0-9AEF-2BCF-96562CC2862A}"/>
              </a:ext>
            </a:extLst>
          </p:cNvPr>
          <p:cNvSpPr txBox="1"/>
          <p:nvPr/>
        </p:nvSpPr>
        <p:spPr>
          <a:xfrm>
            <a:off x="343315" y="1321020"/>
            <a:ext cx="9973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want to use Differential Privacy (DP) to achieve privacy protection, but it cannot be directly used in the privacy protection of multimodal data in the multi-sensor device.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1A9D4-649D-CEDB-C915-2713FFFAB3E7}"/>
              </a:ext>
            </a:extLst>
          </p:cNvPr>
          <p:cNvSpPr txBox="1"/>
          <p:nvPr/>
        </p:nvSpPr>
        <p:spPr>
          <a:xfrm>
            <a:off x="235380" y="2260165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Multimodal Data Heterogeneity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1646A-EC00-CC6B-4DC5-7653E282E4B4}"/>
              </a:ext>
            </a:extLst>
          </p:cNvPr>
          <p:cNvSpPr txBox="1"/>
          <p:nvPr/>
        </p:nvSpPr>
        <p:spPr>
          <a:xfrm>
            <a:off x="235380" y="3310682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Multimodal Data Correlation 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0DAAB-CD6F-E8F1-C551-9D377036270F}"/>
              </a:ext>
            </a:extLst>
          </p:cNvPr>
          <p:cNvSpPr txBox="1"/>
          <p:nvPr/>
        </p:nvSpPr>
        <p:spPr>
          <a:xfrm>
            <a:off x="235380" y="4609795"/>
            <a:ext cx="9973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Multi-source Prediction Correlation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1312-7326-ED11-EB25-2780D38CE201}"/>
              </a:ext>
            </a:extLst>
          </p:cNvPr>
          <p:cNvSpPr txBox="1"/>
          <p:nvPr/>
        </p:nvSpPr>
        <p:spPr>
          <a:xfrm>
            <a:off x="494041" y="2743463"/>
            <a:ext cx="9973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important to embed multimodal data into the same feature space.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FCCCE-62E6-3A55-AA82-1A460C41CC2D}"/>
              </a:ext>
            </a:extLst>
          </p:cNvPr>
          <p:cNvSpPr txBox="1"/>
          <p:nvPr/>
        </p:nvSpPr>
        <p:spPr>
          <a:xfrm>
            <a:off x="494041" y="3806696"/>
            <a:ext cx="99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correlation can be considered as a kind of side-channel information to decrease the performance of DP protection degree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feature-based inference attacks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CB909-2665-015C-79ED-48762E552151}"/>
              </a:ext>
            </a:extLst>
          </p:cNvPr>
          <p:cNvSpPr txBox="1"/>
          <p:nvPr/>
        </p:nvSpPr>
        <p:spPr>
          <a:xfrm>
            <a:off x="494041" y="5108278"/>
            <a:ext cx="99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the correlation can be considered as a kind of side-channel information to decrease the performance of DP protection degree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output-based attacks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9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12621</TotalTime>
  <Words>670</Words>
  <Application>Microsoft Macintosh PowerPoint</Application>
  <PresentationFormat>Widescreen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Privacy-Preserving Human Emotion Recognition in Multi-sensor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Zuobin Xiong</dc:creator>
  <cp:lastModifiedBy>Honghui Xu</cp:lastModifiedBy>
  <cp:revision>1851</cp:revision>
  <dcterms:created xsi:type="dcterms:W3CDTF">2019-08-04T15:55:35Z</dcterms:created>
  <dcterms:modified xsi:type="dcterms:W3CDTF">2023-04-03T03:20:48Z</dcterms:modified>
</cp:coreProperties>
</file>