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3" r:id="rId7"/>
    <p:sldId id="265" r:id="rId8"/>
    <p:sldId id="264" r:id="rId9"/>
    <p:sldId id="267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D3E6B-BE75-44A1-BD34-8FE1EBE6EA7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66D90-FD66-4E5D-8953-148DC228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0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Fails to learn good representation for graph embedding. Changing the dataset with larger volume does not help at all.</a:t>
            </a:r>
          </a:p>
          <a:p>
            <a:r>
              <a:rPr lang="en-US" altLang="zh-CN" dirty="0"/>
              <a:t>Then we want to match the two distributions first. Rotate them by a degree may help.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66D90-FD66-4E5D-8953-148DC2286A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2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1B5C-81E3-9789-DEF2-2E079D83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9158E-36DD-A61A-87D1-0FEB49596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0790-2B3A-04ED-D922-73A8A574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3DF0-6DE3-A701-6BFE-47BF17D6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B216-ABFF-8074-B7B0-84611B27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6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04D5-0790-3A8A-D984-E82B3440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070F-B203-F361-C14E-5995CC70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D060-901C-4357-41BF-A225F08F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4735-3F74-4A8F-81A5-60C300EB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AF6E-3966-D535-D864-631E1A56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85A89-2FA3-0ADA-0F22-9F2EC32F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97437-58EF-22F1-4727-20EE7A3F7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7EEF-ABF9-4D44-CDAB-5BE5EAB7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9634-3692-C6D6-9030-CCDBF00E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1735-B5E8-B625-89FE-3EF75E2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7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B888-D3A8-F6BA-FC87-75BB9800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C75A-CFB7-8813-781D-79DDA986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A469-3E2F-EDEE-E5DE-C7ABC0AD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E551-EE91-7B72-5AB2-E6AA5067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5FDC-9AC6-D1B9-7678-2A23DC0E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1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734E-BA4B-8A29-51D6-C54206FC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77D6-22B8-1E1D-5C05-033FB3D9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87A5-C03B-2EED-1734-879F97BD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16CA-32D3-401C-9B06-531D71BD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F79BC-5F9E-F3A3-F276-0DFCDCD4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3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A93B-5DB0-8FD4-A31B-89FF9F93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8CBD-F72F-165D-DBEC-CD7D96483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11EBB-3938-9C43-0141-4840FA30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ABD7A-59D3-9800-BAE8-ECCD47DB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475B-AA98-A45B-A601-C6D208E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97E1F-1283-9D1E-A940-0B787F9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DD71-7501-2AD3-E23E-AFA24005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7DFD5-011B-7E62-A41E-94528648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044C2-30E1-CD76-985F-5173E219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525EB-4467-5CA9-BFCA-D8261434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297F0-FB8B-B7BF-5556-FB404DD74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64CD8-3066-FA0B-F68B-8CE87C35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B12C0-C67A-AB6D-2543-DA7D3560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CC640-40DE-DBAB-613F-083DE4D5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AC5E-27D9-0D93-8582-3EC791EE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60B74-55BB-8FFD-398F-46FF834B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65A1-41CA-6878-0DC0-F9D3D5CF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2A959-EA46-C91E-4CBF-2BD6855D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D0405-9528-B3E5-6EEC-9066F7A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569B6-F31D-7AB3-0B06-B3FBCB63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5128E-7E5B-BACC-510B-86638EBE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EA56-6EE6-1FE3-8B62-3440D414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E9D2-A529-B980-3D92-39053CB2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BFF1F-3556-12B4-FF0E-5AC3EECD2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4CD34-8849-D14E-A742-4AA90413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6418E-AA6D-0854-A31C-3FC48867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7705C-56BA-6779-A094-55EF2BF5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5266-12DC-F80B-6658-B3B3EEBE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8D240-535B-0B3B-FA69-A652DDC8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B980-FE56-EBE4-8C1D-6FE32BD9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BE1D-CE10-1E4B-8D1B-0FEFFA7D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B8B8-4760-6D0C-38CC-04CBC78E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4CDB-4790-AE31-0D4E-F9C39488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F74B6-6FCF-4CAA-9D5B-4A33CAAD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0211-3813-6BE5-A78D-CCA841C2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8C75-C404-060D-8142-A7B0AC160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BB71-DD95-4B25-A8A5-07C8410DC6A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2C60-558F-8F03-9FB3-7F928EDC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2E64-DE33-0F8A-1673-95F653504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68E3-60B8-4FC4-9956-258C309D7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3493-B1F3-43BB-B346-D3CDEB8CB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Inference Attack Against Graph Neural Networks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F9E12-717D-BA3E-550F-704E884E4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8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39DF-FF44-262C-435C-08D0D8C6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Idea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791B-D646-D8F1-BA55-D9BB70FE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assumption is too strong.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Simulate the real network with </a:t>
            </a:r>
          </a:p>
          <a:p>
            <a:pPr marL="0" indent="0">
              <a:buNone/>
            </a:pPr>
            <a:r>
              <a:rPr lang="en-US" altLang="zh-CN" dirty="0"/>
              <a:t>one we trained ourselves.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GAN for attack (Adversarial Regularized Graph Autoencoder).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068CC-49B2-AEA7-72EC-E19C13BA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10" y="1878904"/>
            <a:ext cx="3688506" cy="19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621-8CDB-8D7F-9799-6335A70F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Regularized Graph Autoencoder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06080-0E14-94E9-DEBD-A562683D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Encoder: </a:t>
                </a:r>
                <a:r>
                  <a:rPr lang="en-US" altLang="zh-CN" dirty="0" err="1"/>
                  <a:t>graphSAGE</a:t>
                </a:r>
                <a:r>
                  <a:rPr lang="en-US" altLang="zh-CN" dirty="0"/>
                  <a:t> model</a:t>
                </a: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graph embedding vector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: target graph embedding vector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06080-0E14-94E9-DEBD-A562683D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94509F-4984-8600-3A2A-EA4922D8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0" y="1538642"/>
            <a:ext cx="5808567" cy="23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1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E88-687F-64CD-E3A6-CC55CBD7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ARGA (Cont’d)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B199-2E65-5FA9-2965-69DB496D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MTL result is random guess</a:t>
            </a:r>
          </a:p>
          <a:p>
            <a:endParaRPr lang="zh-CN" altLang="en-US" dirty="0"/>
          </a:p>
        </p:txBody>
      </p:sp>
      <p:pic>
        <p:nvPicPr>
          <p:cNvPr id="6" name="Picture 5" descr="Arrow, scatter chart&#10;&#10;Description automatically generated">
            <a:extLst>
              <a:ext uri="{FF2B5EF4-FFF2-40B4-BE49-F238E27FC236}">
                <a16:creationId xmlns:a16="http://schemas.microsoft.com/office/drawing/2014/main" id="{18FD114A-854F-6E36-AF79-518FF7ADB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7" y="2277534"/>
            <a:ext cx="4580466" cy="458046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AD1325E-37B3-E0D1-B938-A5F5EB36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30" y="2975097"/>
            <a:ext cx="3423496" cy="31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404A-A401-8216-CBB8-11BE983D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 distribution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53DE-49FE-72C7-F90B-74356CF6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the two datasets have some overlap, the overlapped parts should have similar relationship to each other, e.g., cosine similarity.</a:t>
            </a:r>
          </a:p>
          <a:p>
            <a:r>
              <a:rPr lang="en-US" altLang="zh-CN" dirty="0"/>
              <a:t>Compute adjacency matrix, if cos similarity is larger than a threshold, then we treat it as connected.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a1*b1+(1-a1)*(1-b1) = 0.7287		a2*b2+(1-a2)*(1-b2)=0.5149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26E882-2747-F65A-E58F-DB35943D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53410"/>
              </p:ext>
            </p:extLst>
          </p:nvPr>
        </p:nvGraphicFramePr>
        <p:xfrm>
          <a:off x="2032000" y="374734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4349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69008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93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Alchemy-full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5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1’s in model_1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0.8592 = 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0.6135 = a2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1’s in model_2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0.8184 = 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0.5658 = b2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model_1 == model_2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2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E9D1-765C-2F2F-C22D-DF6CD3F6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 distribution (Cont’d)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60C9-2DD2-17FA-0EE5-66AA0BB2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 we have frequency?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7890-2BB2-E5E8-6FB5-948B0451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30" y="2552655"/>
            <a:ext cx="7575939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44EE-04CC-3D4C-7AB8-15CDA366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9E1E-EF84-5DBC-3EF0-DD8A2709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Story</a:t>
            </a:r>
          </a:p>
          <a:p>
            <a:endParaRPr lang="en-US" altLang="zh-CN" dirty="0"/>
          </a:p>
          <a:p>
            <a:r>
              <a:rPr lang="en-US" altLang="zh-CN" dirty="0"/>
              <a:t>Attack Models</a:t>
            </a:r>
          </a:p>
          <a:p>
            <a:endParaRPr lang="en-US" altLang="zh-CN" dirty="0"/>
          </a:p>
          <a:p>
            <a:r>
              <a:rPr lang="en-US" altLang="zh-CN" dirty="0"/>
              <a:t>Defense</a:t>
            </a:r>
          </a:p>
          <a:p>
            <a:endParaRPr lang="en-US" altLang="zh-CN" dirty="0"/>
          </a:p>
          <a:p>
            <a:r>
              <a:rPr lang="en-US" altLang="zh-CN" dirty="0"/>
              <a:t>Experimental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1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43D8-D0D7-0C28-458A-91DC6252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FEE5-35FB-0625-3298-675081D5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Information leakage of graph embedding:</a:t>
            </a:r>
          </a:p>
          <a:p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Basic graph properties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Subgraph is contained or not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Graph reconstruction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59458-49D8-8917-2E08-60ABF5AC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36" y="2434317"/>
            <a:ext cx="3688506" cy="1989366"/>
          </a:xfrm>
          <a:prstGeom prst="rect">
            <a:avLst/>
          </a:prstGeom>
        </p:spPr>
      </p:pic>
      <p:pic>
        <p:nvPicPr>
          <p:cNvPr id="1026" name="Picture 2" descr="Embedding projector - visualization of high-dimensional data">
            <a:extLst>
              <a:ext uri="{FF2B5EF4-FFF2-40B4-BE49-F238E27FC236}">
                <a16:creationId xmlns:a16="http://schemas.microsoft.com/office/drawing/2014/main" id="{AECB8950-544F-AC61-4C02-14385314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558" y="2768441"/>
            <a:ext cx="1315614" cy="12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76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1CBB-7A1F-75D4-F360-2C5A2660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Have and don’t have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0F8466-8A62-6E40-9FD5-949BBAB9377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6875235"/>
                  </p:ext>
                </p:extLst>
              </p:nvPr>
            </p:nvGraphicFramePr>
            <p:xfrm>
              <a:off x="838200" y="1851026"/>
              <a:ext cx="4431454" cy="29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5727">
                      <a:extLst>
                        <a:ext uri="{9D8B030D-6E8A-4147-A177-3AD203B41FA5}">
                          <a16:colId xmlns:a16="http://schemas.microsoft.com/office/drawing/2014/main" val="3838438344"/>
                        </a:ext>
                      </a:extLst>
                    </a:gridCol>
                    <a:gridCol w="2215727">
                      <a:extLst>
                        <a:ext uri="{9D8B030D-6E8A-4147-A177-3AD203B41FA5}">
                          <a16:colId xmlns:a16="http://schemas.microsoft.com/office/drawing/2014/main" val="3604437052"/>
                        </a:ext>
                      </a:extLst>
                    </a:gridCol>
                  </a:tblGrid>
                  <a:tr h="31015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Have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Don’t have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18067"/>
                      </a:ext>
                    </a:extLst>
                  </a:tr>
                  <a:tr h="7753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Target embedding model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(very strong assumption)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Training data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372120"/>
                      </a:ext>
                    </a:extLst>
                  </a:tr>
                  <a:tr h="56274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Target graph embedding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Target graph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526182"/>
                      </a:ext>
                    </a:extLst>
                  </a:tr>
                  <a:tr h="9846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Auxiliary data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𝑎𝑢𝑥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𝑎𝑢𝑥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4021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B0F8466-8A62-6E40-9FD5-949BBAB9377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6875235"/>
                  </p:ext>
                </p:extLst>
              </p:nvPr>
            </p:nvGraphicFramePr>
            <p:xfrm>
              <a:off x="838200" y="1851026"/>
              <a:ext cx="4431454" cy="29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5727">
                      <a:extLst>
                        <a:ext uri="{9D8B030D-6E8A-4147-A177-3AD203B41FA5}">
                          <a16:colId xmlns:a16="http://schemas.microsoft.com/office/drawing/2014/main" val="3838438344"/>
                        </a:ext>
                      </a:extLst>
                    </a:gridCol>
                    <a:gridCol w="2215727">
                      <a:extLst>
                        <a:ext uri="{9D8B030D-6E8A-4147-A177-3AD203B41FA5}">
                          <a16:colId xmlns:a16="http://schemas.microsoft.com/office/drawing/2014/main" val="36044370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Have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Don’t have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1806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75" t="-43046" r="-101099" b="-180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75" t="-43046" r="-1099" b="-180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372120"/>
                      </a:ext>
                    </a:extLst>
                  </a:tr>
                  <a:tr h="6636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75" t="-198165" r="-101099" b="-150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75" t="-198165" r="-1099" b="-150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526182"/>
                      </a:ext>
                    </a:extLst>
                  </a:tr>
                  <a:tr h="9846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75" t="-200617" r="-101099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4021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949F590-5A96-43FD-8E33-61B35E72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20" y="2366167"/>
            <a:ext cx="6454585" cy="19552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752248-9FC0-FCD5-245B-652C9EC7DF10}"/>
              </a:ext>
            </a:extLst>
          </p:cNvPr>
          <p:cNvSpPr/>
          <p:nvPr/>
        </p:nvSpPr>
        <p:spPr>
          <a:xfrm>
            <a:off x="6678507" y="2431627"/>
            <a:ext cx="1036320" cy="799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6CA02-473A-6627-76D1-800B646034F2}"/>
              </a:ext>
            </a:extLst>
          </p:cNvPr>
          <p:cNvSpPr/>
          <p:nvPr/>
        </p:nvSpPr>
        <p:spPr>
          <a:xfrm>
            <a:off x="8038452" y="2431626"/>
            <a:ext cx="1036320" cy="799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27B1-FA41-3BD4-42A6-9385426B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 Inference Attack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DC67-F75E-46A4-2DAE-586E5445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267" cy="4351338"/>
          </a:xfrm>
        </p:spPr>
        <p:txBody>
          <a:bodyPr/>
          <a:lstStyle/>
          <a:p>
            <a:r>
              <a:rPr lang="en-US" altLang="zh-CN" dirty="0"/>
              <a:t>Get training data by keep querying the target embedding model</a:t>
            </a:r>
          </a:p>
          <a:p>
            <a:endParaRPr lang="en-US" altLang="zh-CN" dirty="0"/>
          </a:p>
          <a:p>
            <a:r>
              <a:rPr lang="en-US" altLang="zh-CN" dirty="0"/>
              <a:t>Multi-task classification</a:t>
            </a:r>
            <a:endParaRPr lang="zh-CN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23ACE2E-2849-4907-4896-C668BA0A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87" y="2016440"/>
            <a:ext cx="4673840" cy="2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4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8084-B79B-4345-E864-3F9DD0EB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Subgraph Inference Attack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2C756-610A-1EEA-E94D-E894C8431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7737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CN" dirty="0"/>
                  <a:t>: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comparable after transforming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Get training data via graph sampling method, e.g., random walk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Still keep querying target embedding model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2C756-610A-1EEA-E94D-E894C8431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77373" cy="4351338"/>
              </a:xfrm>
              <a:blipFill>
                <a:blip r:embed="rId2"/>
                <a:stretch>
                  <a:fillRect l="-1807" t="-1961" r="-2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E988AF2-3540-5DF7-43F9-FB217BF2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63" y="2399185"/>
            <a:ext cx="4479764" cy="16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805-29B6-F893-0EF0-5D58AAA1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Subgraph Inference Attack (Cont’d)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8FA84-EFB3-BFF8-879C-78757F3BA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Concatenation: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Element-wise Diff: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Euclidean </a:t>
                </a:r>
                <a:r>
                  <a:rPr lang="en-US" altLang="zh-CN" dirty="0" err="1"/>
                  <a:t>Dist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8FA84-EFB3-BFF8-879C-78757F3BA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88EE21-4AA0-2E6C-F464-74C49EF6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63" y="2399185"/>
            <a:ext cx="4479764" cy="1602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1DAD5-FAA7-38EA-94D6-F0A76093F775}"/>
              </a:ext>
            </a:extLst>
          </p:cNvPr>
          <p:cNvSpPr/>
          <p:nvPr/>
        </p:nvSpPr>
        <p:spPr>
          <a:xfrm>
            <a:off x="8656320" y="2641600"/>
            <a:ext cx="717973" cy="50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6061-B6B5-EFB9-14F4-4BAD942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Reconstruction Attack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2BBE-FC53-AD4A-FD30-CBE6BEC5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240" cy="4351338"/>
          </a:xfrm>
        </p:spPr>
        <p:txBody>
          <a:bodyPr/>
          <a:lstStyle/>
          <a:p>
            <a:r>
              <a:rPr lang="en-US" altLang="zh-CN" dirty="0"/>
              <a:t>Auto-encoder: GNN + MLP </a:t>
            </a:r>
          </a:p>
          <a:p>
            <a:endParaRPr lang="en-US" altLang="zh-CN" dirty="0"/>
          </a:p>
          <a:p>
            <a:r>
              <a:rPr lang="en-US" altLang="zh-CN" dirty="0"/>
              <a:t>No ordering for depicting graph structure: graph matching(</a:t>
            </a:r>
            <a:r>
              <a:rPr lang="en-US" altLang="zh-CN" dirty="0" err="1"/>
              <a:t>GraphVAE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00792-5392-A5AC-2C75-ED3E018B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02" y="1825625"/>
            <a:ext cx="3677227" cy="23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38F-0A07-EEAF-D12B-8017CA6E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C877-612E-F4BB-5FCF-0A783C37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4920" cy="4351338"/>
          </a:xfrm>
        </p:spPr>
        <p:txBody>
          <a:bodyPr/>
          <a:lstStyle/>
          <a:p>
            <a:r>
              <a:rPr lang="en-US" altLang="zh-CN" dirty="0"/>
              <a:t>5 datasets with 3 pooling methods in forming graph embedding</a:t>
            </a:r>
          </a:p>
          <a:p>
            <a:endParaRPr lang="en-US" altLang="zh-CN" dirty="0"/>
          </a:p>
          <a:p>
            <a:r>
              <a:rPr lang="en-US" altLang="zh-CN" dirty="0"/>
              <a:t>We can achieve better result using uniform </a:t>
            </a:r>
            <a:r>
              <a:rPr lang="en-US" altLang="zh-CN" dirty="0" err="1"/>
              <a:t>bucketization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BD14E-38AD-3F42-8840-5EEE3F83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614" y="1690688"/>
            <a:ext cx="5696876" cy="3179978"/>
          </a:xfrm>
          <a:prstGeom prst="rect">
            <a:avLst/>
          </a:prstGeom>
        </p:spPr>
      </p:pic>
      <p:pic>
        <p:nvPicPr>
          <p:cNvPr id="6" name="Picture 5" descr="Chart, Excel, bar chart&#10;&#10;Description automatically generated">
            <a:extLst>
              <a:ext uri="{FF2B5EF4-FFF2-40B4-BE49-F238E27FC236}">
                <a16:creationId xmlns:a16="http://schemas.microsoft.com/office/drawing/2014/main" id="{676B8CE3-1561-4D9E-6E08-263A9FC6E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563" y="2086186"/>
            <a:ext cx="1355285" cy="26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392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Cambria Math</vt:lpstr>
      <vt:lpstr>Office Theme</vt:lpstr>
      <vt:lpstr>Inference Attack Against Graph Neural Networks</vt:lpstr>
      <vt:lpstr>Outline</vt:lpstr>
      <vt:lpstr>Story</vt:lpstr>
      <vt:lpstr>Have and don’t have</vt:lpstr>
      <vt:lpstr>Property Inference Attack</vt:lpstr>
      <vt:lpstr>Subgraph Inference Attack</vt:lpstr>
      <vt:lpstr>Subgraph Inference Attack (Cont’d)</vt:lpstr>
      <vt:lpstr>Graph Reconstruction Attack</vt:lpstr>
      <vt:lpstr>Experimental Results</vt:lpstr>
      <vt:lpstr>Our Idea</vt:lpstr>
      <vt:lpstr>Adversarial Regularized Graph Autoencoder</vt:lpstr>
      <vt:lpstr>ARGA (Cont’d)</vt:lpstr>
      <vt:lpstr>Match distribution</vt:lpstr>
      <vt:lpstr>Match distribution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Attack Against Graph Neural Networks</dc:title>
  <dc:creator>楚 怀远</dc:creator>
  <cp:lastModifiedBy>楚 怀远</cp:lastModifiedBy>
  <cp:revision>6</cp:revision>
  <dcterms:created xsi:type="dcterms:W3CDTF">2022-10-03T18:31:50Z</dcterms:created>
  <dcterms:modified xsi:type="dcterms:W3CDTF">2023-02-27T08:46:34Z</dcterms:modified>
</cp:coreProperties>
</file>