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29A6B-78B3-400D-A96B-2563A525ACFE}" type="datetimeFigureOut">
              <a:rPr lang="zh-CN" altLang="en-US" smtClean="0"/>
              <a:t>2024/2/26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C127D-5E8F-425E-87BD-7795AF9368BD}" type="slidenum">
              <a:rPr lang="zh-CN" altLang="en-US" smtClean="0"/>
              <a:t>‹#›</a:t>
            </a:fld>
            <a:endParaRPr lang="zh-CN" altLang="en-US"/>
          </a:p>
        </p:txBody>
      </p:sp>
    </p:spTree>
    <p:extLst>
      <p:ext uri="{BB962C8B-B14F-4D97-AF65-F5344CB8AC3E}">
        <p14:creationId xmlns:p14="http://schemas.microsoft.com/office/powerpoint/2010/main" val="278595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9C127D-5E8F-425E-87BD-7795AF9368BD}" type="slidenum">
              <a:rPr lang="zh-CN" altLang="en-US" smtClean="0"/>
              <a:t>5</a:t>
            </a:fld>
            <a:endParaRPr lang="zh-CN" altLang="en-US"/>
          </a:p>
        </p:txBody>
      </p:sp>
    </p:spTree>
    <p:extLst>
      <p:ext uri="{BB962C8B-B14F-4D97-AF65-F5344CB8AC3E}">
        <p14:creationId xmlns:p14="http://schemas.microsoft.com/office/powerpoint/2010/main" val="69163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6BFD6-FE7D-E8FF-50A1-5051E73B2B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352A04-2CF0-0C6A-ED5A-A2E0D1C935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D4543F-2DDC-C37C-49B9-A83B8E0852E2}"/>
              </a:ext>
            </a:extLst>
          </p:cNvPr>
          <p:cNvSpPr>
            <a:spLocks noGrp="1"/>
          </p:cNvSpPr>
          <p:nvPr>
            <p:ph type="dt" sz="half" idx="10"/>
          </p:nvPr>
        </p:nvSpPr>
        <p:spPr/>
        <p:txBody>
          <a:bodyPr/>
          <a:lstStyle/>
          <a:p>
            <a:fld id="{F36365BB-C71E-400A-9245-1936E542C2AC}" type="datetimeFigureOut">
              <a:rPr lang="zh-CN" altLang="en-US" smtClean="0"/>
              <a:t>2024/2/26</a:t>
            </a:fld>
            <a:endParaRPr lang="zh-CN" altLang="en-US"/>
          </a:p>
        </p:txBody>
      </p:sp>
      <p:sp>
        <p:nvSpPr>
          <p:cNvPr id="5" name="页脚占位符 4">
            <a:extLst>
              <a:ext uri="{FF2B5EF4-FFF2-40B4-BE49-F238E27FC236}">
                <a16:creationId xmlns:a16="http://schemas.microsoft.com/office/drawing/2014/main" id="{4873694D-0081-77B6-3BA3-6B35525E1C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E3CC06-D0CA-828C-FA47-B49F4962FBDE}"/>
              </a:ext>
            </a:extLst>
          </p:cNvPr>
          <p:cNvSpPr>
            <a:spLocks noGrp="1"/>
          </p:cNvSpPr>
          <p:nvPr>
            <p:ph type="sldNum" sz="quarter" idx="12"/>
          </p:nvPr>
        </p:nvSpPr>
        <p:spPr/>
        <p:txBody>
          <a:bodyPr/>
          <a:lstStyle/>
          <a:p>
            <a:fld id="{ACEFE7BF-541B-4203-AEE2-D3966F36784A}" type="slidenum">
              <a:rPr lang="zh-CN" altLang="en-US" smtClean="0"/>
              <a:t>‹#›</a:t>
            </a:fld>
            <a:endParaRPr lang="zh-CN" altLang="en-US"/>
          </a:p>
        </p:txBody>
      </p:sp>
      <p:sp>
        <p:nvSpPr>
          <p:cNvPr id="8" name="矩形: 圆角 7">
            <a:extLst>
              <a:ext uri="{FF2B5EF4-FFF2-40B4-BE49-F238E27FC236}">
                <a16:creationId xmlns:a16="http://schemas.microsoft.com/office/drawing/2014/main" id="{33B341F2-DE48-9B05-46F7-F38EC6AFECB0}"/>
              </a:ext>
            </a:extLst>
          </p:cNvPr>
          <p:cNvSpPr/>
          <p:nvPr/>
        </p:nvSpPr>
        <p:spPr>
          <a:xfrm>
            <a:off x="0" y="1789"/>
            <a:ext cx="12192000" cy="6181727"/>
          </a:xfrm>
          <a:prstGeom prst="roundRect">
            <a:avLst/>
          </a:prstGeom>
          <a:solidFill>
            <a:schemeClr val="bg1"/>
          </a:solidFill>
          <a:ln>
            <a:noFill/>
          </a:ln>
          <a:effectLst>
            <a:outerShdw blurRad="177800" dist="50800" dir="5400000" algn="ctr" rotWithShape="0">
              <a:srgbClr val="2D5097">
                <a:alpha val="6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ACE822A-ED01-0BAA-2A65-7978C7256A33}"/>
              </a:ext>
            </a:extLst>
          </p:cNvPr>
          <p:cNvSpPr/>
          <p:nvPr/>
        </p:nvSpPr>
        <p:spPr>
          <a:xfrm>
            <a:off x="-1" y="0"/>
            <a:ext cx="12191999" cy="17654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86F015FD-7355-9EA0-E640-E86801C11C24}"/>
              </a:ext>
            </a:extLst>
          </p:cNvPr>
          <p:cNvSpPr/>
          <p:nvPr/>
        </p:nvSpPr>
        <p:spPr>
          <a:xfrm>
            <a:off x="0" y="8809"/>
            <a:ext cx="12192000" cy="1118325"/>
          </a:xfrm>
          <a:prstGeom prst="roundRect">
            <a:avLst/>
          </a:prstGeom>
          <a:solidFill>
            <a:schemeClr val="bg1"/>
          </a:solidFill>
          <a:ln>
            <a:noFill/>
          </a:ln>
          <a:effectLst>
            <a:outerShdw blurRad="177800" dist="50800" dir="5400000" algn="ctr" rotWithShape="0">
              <a:srgbClr val="2D5097">
                <a:alpha val="6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7970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CB645-4234-67A5-67A2-F54F87CCE08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55DADE3-E859-D9CA-F531-4538333855E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65BC12-20E6-71AC-2CDF-94DC883F9483}"/>
              </a:ext>
            </a:extLst>
          </p:cNvPr>
          <p:cNvSpPr>
            <a:spLocks noGrp="1"/>
          </p:cNvSpPr>
          <p:nvPr>
            <p:ph type="dt" sz="half" idx="10"/>
          </p:nvPr>
        </p:nvSpPr>
        <p:spPr/>
        <p:txBody>
          <a:bodyPr/>
          <a:lstStyle/>
          <a:p>
            <a:fld id="{F36365BB-C71E-400A-9245-1936E542C2AC}" type="datetimeFigureOut">
              <a:rPr lang="zh-CN" altLang="en-US" smtClean="0"/>
              <a:t>2024/2/26</a:t>
            </a:fld>
            <a:endParaRPr lang="zh-CN" altLang="en-US"/>
          </a:p>
        </p:txBody>
      </p:sp>
      <p:sp>
        <p:nvSpPr>
          <p:cNvPr id="5" name="页脚占位符 4">
            <a:extLst>
              <a:ext uri="{FF2B5EF4-FFF2-40B4-BE49-F238E27FC236}">
                <a16:creationId xmlns:a16="http://schemas.microsoft.com/office/drawing/2014/main" id="{367BACF9-F586-AF0D-F1A8-E6F809DF13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186820-7175-3599-2BC2-B4D91039E9B8}"/>
              </a:ext>
            </a:extLst>
          </p:cNvPr>
          <p:cNvSpPr>
            <a:spLocks noGrp="1"/>
          </p:cNvSpPr>
          <p:nvPr>
            <p:ph type="sldNum" sz="quarter" idx="12"/>
          </p:nvPr>
        </p:nvSpPr>
        <p:spPr/>
        <p:txBody>
          <a:bodyPr/>
          <a:lstStyle/>
          <a:p>
            <a:fld id="{ACEFE7BF-541B-4203-AEE2-D3966F36784A}" type="slidenum">
              <a:rPr lang="zh-CN" altLang="en-US" smtClean="0"/>
              <a:t>‹#›</a:t>
            </a:fld>
            <a:endParaRPr lang="zh-CN" altLang="en-US"/>
          </a:p>
        </p:txBody>
      </p:sp>
    </p:spTree>
    <p:extLst>
      <p:ext uri="{BB962C8B-B14F-4D97-AF65-F5344CB8AC3E}">
        <p14:creationId xmlns:p14="http://schemas.microsoft.com/office/powerpoint/2010/main" val="105551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A53A2D-A13C-1FD7-0930-A77A416624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7ADC49B-7364-E5B8-6F84-DE804193ACB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11FAC7-67C7-2F39-CB38-E8CE1FE61A99}"/>
              </a:ext>
            </a:extLst>
          </p:cNvPr>
          <p:cNvSpPr>
            <a:spLocks noGrp="1"/>
          </p:cNvSpPr>
          <p:nvPr>
            <p:ph type="dt" sz="half" idx="10"/>
          </p:nvPr>
        </p:nvSpPr>
        <p:spPr/>
        <p:txBody>
          <a:bodyPr/>
          <a:lstStyle/>
          <a:p>
            <a:fld id="{F36365BB-C71E-400A-9245-1936E542C2AC}" type="datetimeFigureOut">
              <a:rPr lang="zh-CN" altLang="en-US" smtClean="0"/>
              <a:t>2024/2/26</a:t>
            </a:fld>
            <a:endParaRPr lang="zh-CN" altLang="en-US"/>
          </a:p>
        </p:txBody>
      </p:sp>
      <p:sp>
        <p:nvSpPr>
          <p:cNvPr id="5" name="页脚占位符 4">
            <a:extLst>
              <a:ext uri="{FF2B5EF4-FFF2-40B4-BE49-F238E27FC236}">
                <a16:creationId xmlns:a16="http://schemas.microsoft.com/office/drawing/2014/main" id="{DB227991-3E53-2E7E-CFCE-278C272493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7F92DC-FDB2-640C-6FA1-9515B80D0F6C}"/>
              </a:ext>
            </a:extLst>
          </p:cNvPr>
          <p:cNvSpPr>
            <a:spLocks noGrp="1"/>
          </p:cNvSpPr>
          <p:nvPr>
            <p:ph type="sldNum" sz="quarter" idx="12"/>
          </p:nvPr>
        </p:nvSpPr>
        <p:spPr/>
        <p:txBody>
          <a:bodyPr/>
          <a:lstStyle/>
          <a:p>
            <a:fld id="{ACEFE7BF-541B-4203-AEE2-D3966F36784A}" type="slidenum">
              <a:rPr lang="zh-CN" altLang="en-US" smtClean="0"/>
              <a:t>‹#›</a:t>
            </a:fld>
            <a:endParaRPr lang="zh-CN" altLang="en-US"/>
          </a:p>
        </p:txBody>
      </p:sp>
    </p:spTree>
    <p:extLst>
      <p:ext uri="{BB962C8B-B14F-4D97-AF65-F5344CB8AC3E}">
        <p14:creationId xmlns:p14="http://schemas.microsoft.com/office/powerpoint/2010/main" val="146229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6E5193-43C9-DC6D-CFC0-92968A6A14E5}"/>
              </a:ext>
            </a:extLst>
          </p:cNvPr>
          <p:cNvSpPr>
            <a:spLocks noGrp="1"/>
          </p:cNvSpPr>
          <p:nvPr>
            <p:ph idx="1"/>
          </p:nvPr>
        </p:nvSpPr>
        <p:spPr>
          <a:xfrm>
            <a:off x="507054" y="1390419"/>
            <a:ext cx="10933890" cy="4920880"/>
          </a:xfrm>
        </p:spPr>
        <p:txBody>
          <a:bodyPr/>
          <a:lstStyle>
            <a:lvl1pPr marL="285750" indent="-285750" algn="l" defTabSz="914400" rtl="0" eaLnBrk="1" latinLnBrk="0" hangingPunct="1">
              <a:lnSpc>
                <a:spcPct val="100000"/>
              </a:lnSpc>
              <a:spcBef>
                <a:spcPts val="1000"/>
              </a:spcBef>
              <a:spcAft>
                <a:spcPts val="500"/>
              </a:spcAft>
              <a:buClr>
                <a:srgbClr val="425D8A"/>
              </a:buClr>
              <a:buSzPct val="75000"/>
              <a:buFont typeface="Wingdings" panose="05000000000000000000" pitchFamily="2" charset="2"/>
              <a:buChar char="p"/>
              <a:defRPr lang="zh-CN" altLang="en-US" sz="2400" kern="1200" dirty="0" smtClean="0">
                <a:solidFill>
                  <a:srgbClr val="3C597F"/>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85800" indent="-228600">
              <a:defRPr lang="zh-CN" altLang="en-US" sz="2000" kern="1200" dirty="0" smtClean="0">
                <a:solidFill>
                  <a:srgbClr val="1680A6"/>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marL="1143000" indent="-228600">
              <a:defRPr lang="zh-CN" altLang="en-US" sz="1800" kern="1200" dirty="0" smtClean="0">
                <a:solidFill>
                  <a:srgbClr val="356C87"/>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3pPr>
          </a:lstStyle>
          <a:p>
            <a:pPr lvl="0"/>
            <a:r>
              <a:rPr lang="zh-CN" altLang="en-US"/>
              <a:t>单击此处编辑母版文本样式</a:t>
            </a:r>
          </a:p>
          <a:p>
            <a:pPr lvl="1"/>
            <a:r>
              <a:rPr lang="zh-CN" altLang="en-US"/>
              <a:t>二级</a:t>
            </a:r>
          </a:p>
          <a:p>
            <a:pPr lvl="2"/>
            <a:r>
              <a:rPr lang="zh-CN" altLang="en-US"/>
              <a:t>三级</a:t>
            </a:r>
          </a:p>
        </p:txBody>
      </p:sp>
      <p:sp>
        <p:nvSpPr>
          <p:cNvPr id="4" name="日期占位符 3">
            <a:extLst>
              <a:ext uri="{FF2B5EF4-FFF2-40B4-BE49-F238E27FC236}">
                <a16:creationId xmlns:a16="http://schemas.microsoft.com/office/drawing/2014/main" id="{E5995254-1219-368D-DECC-C4A2F1E8CFD1}"/>
              </a:ext>
            </a:extLst>
          </p:cNvPr>
          <p:cNvSpPr>
            <a:spLocks noGrp="1"/>
          </p:cNvSpPr>
          <p:nvPr>
            <p:ph type="dt" sz="half" idx="10"/>
          </p:nvPr>
        </p:nvSpPr>
        <p:spPr>
          <a:xfrm>
            <a:off x="137809" y="6419055"/>
            <a:ext cx="971144" cy="365125"/>
          </a:xfrm>
        </p:spPr>
        <p:txBody>
          <a:bodyPr/>
          <a:lstStyle>
            <a:lvl1pPr>
              <a:defRPr>
                <a:solidFill>
                  <a:schemeClr val="bg1"/>
                </a:solidFill>
              </a:defRPr>
            </a:lvl1pPr>
          </a:lstStyle>
          <a:p>
            <a:fld id="{F36365BB-C71E-400A-9245-1936E542C2AC}" type="datetimeFigureOut">
              <a:rPr lang="zh-CN" altLang="en-US" smtClean="0"/>
              <a:t>2024/2/26</a:t>
            </a:fld>
            <a:endParaRPr lang="zh-CN" altLang="en-US"/>
          </a:p>
        </p:txBody>
      </p:sp>
      <p:sp>
        <p:nvSpPr>
          <p:cNvPr id="5" name="页脚占位符 4">
            <a:extLst>
              <a:ext uri="{FF2B5EF4-FFF2-40B4-BE49-F238E27FC236}">
                <a16:creationId xmlns:a16="http://schemas.microsoft.com/office/drawing/2014/main" id="{92BE566E-6015-CE44-D9CE-C6D4E05385DB}"/>
              </a:ext>
            </a:extLst>
          </p:cNvPr>
          <p:cNvSpPr>
            <a:spLocks noGrp="1"/>
          </p:cNvSpPr>
          <p:nvPr>
            <p:ph type="ftr" sz="quarter" idx="11"/>
          </p:nvPr>
        </p:nvSpPr>
        <p:spPr>
          <a:xfrm>
            <a:off x="1246762" y="6419055"/>
            <a:ext cx="9809735" cy="365125"/>
          </a:xfrm>
        </p:spPr>
        <p:txBody>
          <a:bodyPr/>
          <a:lstStyle>
            <a:lvl1pPr>
              <a:defRPr>
                <a:solidFill>
                  <a:schemeClr val="bg1"/>
                </a:solidFill>
              </a:defRPr>
            </a:lvl1pPr>
          </a:lstStyle>
          <a:p>
            <a:endParaRPr lang="zh-CN" altLang="en-US"/>
          </a:p>
        </p:txBody>
      </p:sp>
      <p:sp>
        <p:nvSpPr>
          <p:cNvPr id="6" name="灯片编号占位符 5">
            <a:extLst>
              <a:ext uri="{FF2B5EF4-FFF2-40B4-BE49-F238E27FC236}">
                <a16:creationId xmlns:a16="http://schemas.microsoft.com/office/drawing/2014/main" id="{544AE737-8080-61FB-EFBE-33981D865EAB}"/>
              </a:ext>
            </a:extLst>
          </p:cNvPr>
          <p:cNvSpPr>
            <a:spLocks noGrp="1"/>
          </p:cNvSpPr>
          <p:nvPr>
            <p:ph type="sldNum" sz="quarter" idx="12"/>
          </p:nvPr>
        </p:nvSpPr>
        <p:spPr>
          <a:xfrm>
            <a:off x="11293812" y="6419055"/>
            <a:ext cx="760379" cy="365125"/>
          </a:xfrm>
        </p:spPr>
        <p:txBody>
          <a:bodyPr/>
          <a:lstStyle>
            <a:lvl1pPr>
              <a:defRPr b="1">
                <a:solidFill>
                  <a:srgbClr val="0070C0"/>
                </a:solidFill>
              </a:defRPr>
            </a:lvl1pPr>
          </a:lstStyle>
          <a:p>
            <a:fld id="{ACEFE7BF-541B-4203-AEE2-D3966F36784A}" type="slidenum">
              <a:rPr lang="zh-CN" altLang="en-US" smtClean="0"/>
              <a:t>‹#›</a:t>
            </a:fld>
            <a:endParaRPr lang="zh-CN" altLang="en-US"/>
          </a:p>
        </p:txBody>
      </p:sp>
      <p:grpSp>
        <p:nvGrpSpPr>
          <p:cNvPr id="14" name="组合 13">
            <a:extLst>
              <a:ext uri="{FF2B5EF4-FFF2-40B4-BE49-F238E27FC236}">
                <a16:creationId xmlns:a16="http://schemas.microsoft.com/office/drawing/2014/main" id="{667CA3C0-E4B7-5571-8DB5-2323EFE31263}"/>
              </a:ext>
            </a:extLst>
          </p:cNvPr>
          <p:cNvGrpSpPr/>
          <p:nvPr/>
        </p:nvGrpSpPr>
        <p:grpSpPr>
          <a:xfrm>
            <a:off x="137808" y="1790"/>
            <a:ext cx="11930111" cy="1093350"/>
            <a:chOff x="229115" y="-10535"/>
            <a:chExt cx="10051036" cy="905885"/>
          </a:xfrm>
        </p:grpSpPr>
        <p:sp>
          <p:nvSpPr>
            <p:cNvPr id="13" name="矩形: 圆角 12">
              <a:extLst>
                <a:ext uri="{FF2B5EF4-FFF2-40B4-BE49-F238E27FC236}">
                  <a16:creationId xmlns:a16="http://schemas.microsoft.com/office/drawing/2014/main" id="{1F995D4A-55DF-BF75-3C08-A8D1C0357EA7}"/>
                </a:ext>
              </a:extLst>
            </p:cNvPr>
            <p:cNvSpPr/>
            <p:nvPr/>
          </p:nvSpPr>
          <p:spPr>
            <a:xfrm>
              <a:off x="229115" y="-10535"/>
              <a:ext cx="10051036" cy="905885"/>
            </a:xfrm>
            <a:prstGeom prst="roundRect">
              <a:avLst/>
            </a:prstGeom>
            <a:solidFill>
              <a:schemeClr val="bg1"/>
            </a:solidFill>
            <a:ln>
              <a:noFill/>
            </a:ln>
            <a:effectLst>
              <a:outerShdw blurRad="177800" dist="50800" dir="5400000" algn="ctr" rotWithShape="0">
                <a:srgbClr val="2D5097">
                  <a:alpha val="6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EE78C3FA-89C5-933A-9018-8342139C37DF}"/>
                </a:ext>
              </a:extLst>
            </p:cNvPr>
            <p:cNvSpPr/>
            <p:nvPr/>
          </p:nvSpPr>
          <p:spPr>
            <a:xfrm>
              <a:off x="229115" y="-10535"/>
              <a:ext cx="10039470" cy="581046"/>
            </a:xfrm>
            <a:prstGeom prst="rect">
              <a:avLst/>
            </a:prstGeom>
            <a:solidFill>
              <a:srgbClr val="2D5097"/>
            </a:solidFill>
            <a:ln>
              <a:solidFill>
                <a:srgbClr val="0033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a:extLst>
              <a:ext uri="{FF2B5EF4-FFF2-40B4-BE49-F238E27FC236}">
                <a16:creationId xmlns:a16="http://schemas.microsoft.com/office/drawing/2014/main" id="{CF49F619-EC7A-AC5E-6411-CDE8AF7F9F35}"/>
              </a:ext>
            </a:extLst>
          </p:cNvPr>
          <p:cNvSpPr>
            <a:spLocks noGrp="1"/>
          </p:cNvSpPr>
          <p:nvPr>
            <p:ph type="title"/>
          </p:nvPr>
        </p:nvSpPr>
        <p:spPr>
          <a:xfrm>
            <a:off x="137807" y="664482"/>
            <a:ext cx="7979064" cy="538414"/>
          </a:xfrm>
        </p:spPr>
        <p:txBody>
          <a:bodyPr>
            <a:normAutofit/>
          </a:bodyPr>
          <a:lstStyle>
            <a:lvl1pPr>
              <a:defRPr lang="zh-CN" altLang="en-US" sz="2800" b="1" kern="1200" cap="none" spc="0" dirty="0">
                <a:ln w="0"/>
                <a:solidFill>
                  <a:srgbClr val="425D8A"/>
                </a:solidFill>
                <a:effectLst>
                  <a:outerShdw blurRad="38100" dist="25400" dir="5400000" algn="ctr" rotWithShape="0">
                    <a:srgbClr val="6E747A">
                      <a:alpha val="43000"/>
                    </a:srgb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a:t>单击此处编辑母版标题样式</a:t>
            </a:r>
            <a:endParaRPr lang="zh-CN" altLang="en-US" dirty="0"/>
          </a:p>
        </p:txBody>
      </p:sp>
      <p:sp>
        <p:nvSpPr>
          <p:cNvPr id="16" name="内容占位符 15">
            <a:extLst>
              <a:ext uri="{FF2B5EF4-FFF2-40B4-BE49-F238E27FC236}">
                <a16:creationId xmlns:a16="http://schemas.microsoft.com/office/drawing/2014/main" id="{E75C0261-2081-1424-B13D-F3576B4F78AA}"/>
              </a:ext>
            </a:extLst>
          </p:cNvPr>
          <p:cNvSpPr>
            <a:spLocks noGrp="1"/>
          </p:cNvSpPr>
          <p:nvPr>
            <p:ph sz="quarter" idx="13"/>
          </p:nvPr>
        </p:nvSpPr>
        <p:spPr>
          <a:xfrm>
            <a:off x="137807" y="109546"/>
            <a:ext cx="11704126" cy="485775"/>
          </a:xfrm>
        </p:spPr>
        <p:txBody>
          <a:bodyPr>
            <a:noAutofit/>
          </a:bodyPr>
          <a:lstStyle>
            <a:lvl1pPr marL="0" indent="0">
              <a:buNone/>
              <a:defRPr lang="zh-CN" altLang="en-US" sz="3200" b="1" kern="1200" cap="none" spc="0" dirty="0" smtClean="0">
                <a:ln w="0"/>
                <a:solidFill>
                  <a:schemeClr val="bg1"/>
                </a:solidFill>
                <a:effectLst>
                  <a:outerShdw blurRad="38100" dist="25400" dir="5400000" algn="ctr" rotWithShape="0">
                    <a:srgbClr val="6E747A">
                      <a:alpha val="43000"/>
                    </a:srgb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stStyle>
          <a:p>
            <a:pPr lvl="0"/>
            <a:r>
              <a:rPr lang="zh-CN" altLang="en-US"/>
              <a:t>单击此处编辑母版文本样式</a:t>
            </a:r>
          </a:p>
        </p:txBody>
      </p:sp>
    </p:spTree>
    <p:extLst>
      <p:ext uri="{BB962C8B-B14F-4D97-AF65-F5344CB8AC3E}">
        <p14:creationId xmlns:p14="http://schemas.microsoft.com/office/powerpoint/2010/main" val="261160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5A43D-D304-9AF9-896B-D94238DAC46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4BA2CB9-577E-803C-A094-8B3081027F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808EB94-E277-B7B7-CD6E-E4F79189B880}"/>
              </a:ext>
            </a:extLst>
          </p:cNvPr>
          <p:cNvSpPr>
            <a:spLocks noGrp="1"/>
          </p:cNvSpPr>
          <p:nvPr>
            <p:ph type="dt" sz="half" idx="10"/>
          </p:nvPr>
        </p:nvSpPr>
        <p:spPr/>
        <p:txBody>
          <a:bodyPr/>
          <a:lstStyle/>
          <a:p>
            <a:fld id="{F36365BB-C71E-400A-9245-1936E542C2AC}" type="datetimeFigureOut">
              <a:rPr lang="zh-CN" altLang="en-US" smtClean="0"/>
              <a:t>2024/2/26</a:t>
            </a:fld>
            <a:endParaRPr lang="zh-CN" altLang="en-US"/>
          </a:p>
        </p:txBody>
      </p:sp>
      <p:sp>
        <p:nvSpPr>
          <p:cNvPr id="5" name="页脚占位符 4">
            <a:extLst>
              <a:ext uri="{FF2B5EF4-FFF2-40B4-BE49-F238E27FC236}">
                <a16:creationId xmlns:a16="http://schemas.microsoft.com/office/drawing/2014/main" id="{310D0F20-694C-4C51-76A2-257E4999EE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E8C4AD-9F02-1576-5F79-1F5F2B931891}"/>
              </a:ext>
            </a:extLst>
          </p:cNvPr>
          <p:cNvSpPr>
            <a:spLocks noGrp="1"/>
          </p:cNvSpPr>
          <p:nvPr>
            <p:ph type="sldNum" sz="quarter" idx="12"/>
          </p:nvPr>
        </p:nvSpPr>
        <p:spPr/>
        <p:txBody>
          <a:bodyPr/>
          <a:lstStyle/>
          <a:p>
            <a:fld id="{ACEFE7BF-541B-4203-AEE2-D3966F36784A}" type="slidenum">
              <a:rPr lang="zh-CN" altLang="en-US" smtClean="0"/>
              <a:t>‹#›</a:t>
            </a:fld>
            <a:endParaRPr lang="zh-CN" altLang="en-US"/>
          </a:p>
        </p:txBody>
      </p:sp>
    </p:spTree>
    <p:extLst>
      <p:ext uri="{BB962C8B-B14F-4D97-AF65-F5344CB8AC3E}">
        <p14:creationId xmlns:p14="http://schemas.microsoft.com/office/powerpoint/2010/main" val="356870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A5D4A982-B112-B049-78FE-C37870E2FC9D}"/>
              </a:ext>
            </a:extLst>
          </p:cNvPr>
          <p:cNvGrpSpPr/>
          <p:nvPr/>
        </p:nvGrpSpPr>
        <p:grpSpPr>
          <a:xfrm>
            <a:off x="137808" y="1790"/>
            <a:ext cx="11930111" cy="1093350"/>
            <a:chOff x="229115" y="-10535"/>
            <a:chExt cx="10051036" cy="905885"/>
          </a:xfrm>
        </p:grpSpPr>
        <p:sp>
          <p:nvSpPr>
            <p:cNvPr id="9" name="矩形: 圆角 8">
              <a:extLst>
                <a:ext uri="{FF2B5EF4-FFF2-40B4-BE49-F238E27FC236}">
                  <a16:creationId xmlns:a16="http://schemas.microsoft.com/office/drawing/2014/main" id="{9DA12F72-633C-4449-4BCA-16916FB42150}"/>
                </a:ext>
              </a:extLst>
            </p:cNvPr>
            <p:cNvSpPr/>
            <p:nvPr/>
          </p:nvSpPr>
          <p:spPr>
            <a:xfrm>
              <a:off x="229115" y="-10535"/>
              <a:ext cx="10051036" cy="905885"/>
            </a:xfrm>
            <a:prstGeom prst="roundRect">
              <a:avLst/>
            </a:prstGeom>
            <a:solidFill>
              <a:schemeClr val="bg1"/>
            </a:solidFill>
            <a:ln>
              <a:noFill/>
            </a:ln>
            <a:effectLst>
              <a:outerShdw blurRad="177800" dist="50800" dir="5400000" algn="ctr" rotWithShape="0">
                <a:srgbClr val="2D5097">
                  <a:alpha val="6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21E22D5-C196-77E5-7814-B1D6ED7D2E33}"/>
                </a:ext>
              </a:extLst>
            </p:cNvPr>
            <p:cNvSpPr/>
            <p:nvPr/>
          </p:nvSpPr>
          <p:spPr>
            <a:xfrm>
              <a:off x="229115" y="-10535"/>
              <a:ext cx="10039471" cy="581046"/>
            </a:xfrm>
            <a:prstGeom prst="rect">
              <a:avLst/>
            </a:prstGeom>
            <a:solidFill>
              <a:srgbClr val="2D5097"/>
            </a:solidFill>
            <a:ln>
              <a:solidFill>
                <a:srgbClr val="0033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内容占位符 2">
            <a:extLst>
              <a:ext uri="{FF2B5EF4-FFF2-40B4-BE49-F238E27FC236}">
                <a16:creationId xmlns:a16="http://schemas.microsoft.com/office/drawing/2014/main" id="{1CAC6DB0-AC1D-A66E-69AF-3F7226E00200}"/>
              </a:ext>
            </a:extLst>
          </p:cNvPr>
          <p:cNvSpPr>
            <a:spLocks noGrp="1"/>
          </p:cNvSpPr>
          <p:nvPr>
            <p:ph sz="half" idx="1"/>
          </p:nvPr>
        </p:nvSpPr>
        <p:spPr>
          <a:xfrm>
            <a:off x="591671" y="1502111"/>
            <a:ext cx="5181600" cy="4351338"/>
          </a:xfrm>
        </p:spPr>
        <p:txBody>
          <a:bodyPr/>
          <a:lstStyle>
            <a:lvl1pPr>
              <a:defRPr lang="zh-CN" altLang="en-US" sz="2400" kern="1200" dirty="0">
                <a:solidFill>
                  <a:srgbClr val="3C597F"/>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defRPr lang="zh-CN" altLang="en-US" sz="2000" kern="1200" dirty="0">
                <a:solidFill>
                  <a:srgbClr val="1680A6"/>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a:defRPr lang="zh-CN" altLang="en-US" sz="1800" kern="1200" dirty="0">
                <a:solidFill>
                  <a:srgbClr val="356C87"/>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3pPr>
          </a:lstStyle>
          <a:p>
            <a:pPr lvl="0"/>
            <a:r>
              <a:rPr lang="zh-CN" altLang="en-US"/>
              <a:t>单击此处编辑母版文本样式</a:t>
            </a:r>
          </a:p>
          <a:p>
            <a:pPr lvl="1"/>
            <a:r>
              <a:rPr lang="zh-CN" altLang="en-US"/>
              <a:t>二级</a:t>
            </a:r>
          </a:p>
          <a:p>
            <a:pPr lvl="2"/>
            <a:r>
              <a:rPr lang="zh-CN" altLang="en-US"/>
              <a:t>三级</a:t>
            </a:r>
          </a:p>
        </p:txBody>
      </p:sp>
      <p:sp>
        <p:nvSpPr>
          <p:cNvPr id="4" name="内容占位符 3">
            <a:extLst>
              <a:ext uri="{FF2B5EF4-FFF2-40B4-BE49-F238E27FC236}">
                <a16:creationId xmlns:a16="http://schemas.microsoft.com/office/drawing/2014/main" id="{3FC00E24-92F7-B2C1-566A-FA4D72BE8A70}"/>
              </a:ext>
            </a:extLst>
          </p:cNvPr>
          <p:cNvSpPr>
            <a:spLocks noGrp="1"/>
          </p:cNvSpPr>
          <p:nvPr>
            <p:ph sz="half" idx="2"/>
          </p:nvPr>
        </p:nvSpPr>
        <p:spPr>
          <a:xfrm>
            <a:off x="6172200" y="1502111"/>
            <a:ext cx="5181600" cy="4351338"/>
          </a:xfrm>
        </p:spPr>
        <p:txBody>
          <a:bodyPr/>
          <a:lstStyle>
            <a:lvl1pPr>
              <a:defRPr lang="zh-CN" altLang="en-US" sz="2400" kern="1200" dirty="0">
                <a:solidFill>
                  <a:srgbClr val="3C597F"/>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defRPr lang="zh-CN" altLang="en-US" sz="2000" kern="1200" dirty="0">
                <a:solidFill>
                  <a:srgbClr val="1680A6"/>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a:defRPr lang="zh-CN" altLang="en-US" sz="1800" kern="1200" dirty="0">
                <a:solidFill>
                  <a:srgbClr val="356C87"/>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3pPr>
          </a:lstStyle>
          <a:p>
            <a:pPr lvl="0"/>
            <a:r>
              <a:rPr lang="zh-CN" altLang="en-US"/>
              <a:t>单击此处编辑母版文本样式</a:t>
            </a:r>
          </a:p>
          <a:p>
            <a:pPr lvl="1"/>
            <a:r>
              <a:rPr lang="zh-CN" altLang="en-US"/>
              <a:t>二级</a:t>
            </a:r>
          </a:p>
          <a:p>
            <a:pPr lvl="2"/>
            <a:r>
              <a:rPr lang="zh-CN" altLang="en-US"/>
              <a:t>三级</a:t>
            </a:r>
          </a:p>
        </p:txBody>
      </p:sp>
      <p:sp>
        <p:nvSpPr>
          <p:cNvPr id="5" name="日期占位符 4">
            <a:extLst>
              <a:ext uri="{FF2B5EF4-FFF2-40B4-BE49-F238E27FC236}">
                <a16:creationId xmlns:a16="http://schemas.microsoft.com/office/drawing/2014/main" id="{23E45016-109F-6F1C-70C8-BC47685C82D7}"/>
              </a:ext>
            </a:extLst>
          </p:cNvPr>
          <p:cNvSpPr>
            <a:spLocks noGrp="1"/>
          </p:cNvSpPr>
          <p:nvPr>
            <p:ph type="dt" sz="half" idx="10"/>
          </p:nvPr>
        </p:nvSpPr>
        <p:spPr/>
        <p:txBody>
          <a:bodyPr/>
          <a:lstStyle/>
          <a:p>
            <a:fld id="{F36365BB-C71E-400A-9245-1936E542C2AC}" type="datetimeFigureOut">
              <a:rPr lang="zh-CN" altLang="en-US" smtClean="0"/>
              <a:t>2024/2/26</a:t>
            </a:fld>
            <a:endParaRPr lang="zh-CN" altLang="en-US"/>
          </a:p>
        </p:txBody>
      </p:sp>
      <p:sp>
        <p:nvSpPr>
          <p:cNvPr id="6" name="页脚占位符 5">
            <a:extLst>
              <a:ext uri="{FF2B5EF4-FFF2-40B4-BE49-F238E27FC236}">
                <a16:creationId xmlns:a16="http://schemas.microsoft.com/office/drawing/2014/main" id="{7B64DECC-A63C-A48C-72C4-58F5B49B32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A096EB-C0FA-7596-3A9C-EE8BFFDFB110}"/>
              </a:ext>
            </a:extLst>
          </p:cNvPr>
          <p:cNvSpPr>
            <a:spLocks noGrp="1"/>
          </p:cNvSpPr>
          <p:nvPr>
            <p:ph type="sldNum" sz="quarter" idx="12"/>
          </p:nvPr>
        </p:nvSpPr>
        <p:spPr/>
        <p:txBody>
          <a:bodyPr/>
          <a:lstStyle>
            <a:lvl1pPr>
              <a:defRPr b="1">
                <a:solidFill>
                  <a:srgbClr val="0070C0"/>
                </a:solidFill>
              </a:defRPr>
            </a:lvl1pPr>
          </a:lstStyle>
          <a:p>
            <a:fld id="{ACEFE7BF-541B-4203-AEE2-D3966F36784A}" type="slidenum">
              <a:rPr lang="zh-CN" altLang="en-US" smtClean="0"/>
              <a:t>‹#›</a:t>
            </a:fld>
            <a:endParaRPr lang="zh-CN" altLang="en-US"/>
          </a:p>
        </p:txBody>
      </p:sp>
      <p:sp>
        <p:nvSpPr>
          <p:cNvPr id="14" name="内容占位符 15">
            <a:extLst>
              <a:ext uri="{FF2B5EF4-FFF2-40B4-BE49-F238E27FC236}">
                <a16:creationId xmlns:a16="http://schemas.microsoft.com/office/drawing/2014/main" id="{38009672-3244-CD58-624E-BEDA86FCCF42}"/>
              </a:ext>
            </a:extLst>
          </p:cNvPr>
          <p:cNvSpPr>
            <a:spLocks noGrp="1"/>
          </p:cNvSpPr>
          <p:nvPr>
            <p:ph sz="quarter" idx="13"/>
          </p:nvPr>
        </p:nvSpPr>
        <p:spPr>
          <a:xfrm>
            <a:off x="137807" y="109546"/>
            <a:ext cx="11749393" cy="485775"/>
          </a:xfrm>
        </p:spPr>
        <p:txBody>
          <a:bodyPr>
            <a:noAutofit/>
          </a:bodyPr>
          <a:lstStyle>
            <a:lvl1pPr marL="0" indent="0">
              <a:buNone/>
              <a:defRPr lang="zh-CN" altLang="en-US" sz="3200" b="1" kern="1200" cap="none" spc="0" dirty="0" smtClean="0">
                <a:ln w="0"/>
                <a:solidFill>
                  <a:schemeClr val="bg1"/>
                </a:solidFill>
                <a:effectLst>
                  <a:outerShdw blurRad="38100" dist="25400" dir="5400000" algn="ctr" rotWithShape="0">
                    <a:srgbClr val="6E747A">
                      <a:alpha val="43000"/>
                    </a:srgb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stStyle>
          <a:p>
            <a:pPr lvl="0"/>
            <a:r>
              <a:rPr lang="zh-CN" altLang="en-US"/>
              <a:t>单击此处编辑母版文本样式</a:t>
            </a:r>
          </a:p>
        </p:txBody>
      </p:sp>
      <p:sp>
        <p:nvSpPr>
          <p:cNvPr id="2" name="标题 1">
            <a:extLst>
              <a:ext uri="{FF2B5EF4-FFF2-40B4-BE49-F238E27FC236}">
                <a16:creationId xmlns:a16="http://schemas.microsoft.com/office/drawing/2014/main" id="{1FCE6E20-7852-96CA-DC54-2CA6685F960F}"/>
              </a:ext>
            </a:extLst>
          </p:cNvPr>
          <p:cNvSpPr>
            <a:spLocks noGrp="1"/>
          </p:cNvSpPr>
          <p:nvPr>
            <p:ph type="title"/>
          </p:nvPr>
        </p:nvSpPr>
        <p:spPr>
          <a:xfrm>
            <a:off x="137807" y="740475"/>
            <a:ext cx="6943623" cy="354665"/>
          </a:xfrm>
        </p:spPr>
        <p:txBody>
          <a:bodyPr/>
          <a:lstStyle>
            <a:lvl1pPr>
              <a:defRPr lang="zh-CN" altLang="en-US" sz="2800" b="1" kern="1200" cap="none" spc="0" dirty="0">
                <a:ln w="0"/>
                <a:solidFill>
                  <a:srgbClr val="425D8A"/>
                </a:solidFill>
                <a:effectLst>
                  <a:outerShdw blurRad="38100" dist="25400" dir="5400000" algn="ctr" rotWithShape="0">
                    <a:srgbClr val="6E747A">
                      <a:alpha val="43000"/>
                    </a:srgb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11422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1E29347-4CE1-D413-A739-3ADA3067D5A3}"/>
              </a:ext>
            </a:extLst>
          </p:cNvPr>
          <p:cNvSpPr>
            <a:spLocks noGrp="1"/>
          </p:cNvSpPr>
          <p:nvPr>
            <p:ph type="body" idx="1"/>
          </p:nvPr>
        </p:nvSpPr>
        <p:spPr>
          <a:xfrm>
            <a:off x="839788" y="1331542"/>
            <a:ext cx="5157787" cy="823912"/>
          </a:xfrm>
        </p:spPr>
        <p:txBody>
          <a:bodyPr anchor="b">
            <a:normAutofit/>
          </a:bodyPr>
          <a:lstStyle>
            <a:lvl1pPr marL="0" indent="0">
              <a:buNone/>
              <a:defRPr lang="zh-CN" altLang="en-US" sz="2400" b="0" kern="1200" cap="none" spc="0" dirty="0">
                <a:ln w="0"/>
                <a:solidFill>
                  <a:srgbClr val="425D8A"/>
                </a:solidFill>
                <a:effectLst>
                  <a:outerShdw blurRad="38100" dist="25400" dir="5400000" algn="ctr" rotWithShape="0">
                    <a:srgbClr val="6E747A">
                      <a:alpha val="43000"/>
                    </a:srgb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7CB4A8C-EB15-696E-9C19-F72EF41A988E}"/>
              </a:ext>
            </a:extLst>
          </p:cNvPr>
          <p:cNvSpPr>
            <a:spLocks noGrp="1"/>
          </p:cNvSpPr>
          <p:nvPr>
            <p:ph sz="half" idx="2"/>
          </p:nvPr>
        </p:nvSpPr>
        <p:spPr>
          <a:xfrm>
            <a:off x="839788" y="2155454"/>
            <a:ext cx="5157787" cy="3684588"/>
          </a:xfrm>
        </p:spPr>
        <p:txBody>
          <a:bodyPr/>
          <a:lstStyle>
            <a:lvl1pPr>
              <a:defRPr lang="zh-CN" altLang="en-US" sz="2400" kern="1200" dirty="0">
                <a:solidFill>
                  <a:srgbClr val="3C597F"/>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defRPr lang="zh-CN" altLang="en-US" sz="2000" kern="1200" dirty="0">
                <a:solidFill>
                  <a:srgbClr val="1680A6"/>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a:defRPr lang="zh-CN" altLang="en-US" sz="1800" kern="1200" dirty="0">
                <a:solidFill>
                  <a:srgbClr val="356C87"/>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3pPr>
          </a:lstStyle>
          <a:p>
            <a:pPr lvl="0"/>
            <a:r>
              <a:rPr lang="zh-CN" altLang="en-US"/>
              <a:t>单击此处编辑母版文本样式</a:t>
            </a:r>
          </a:p>
          <a:p>
            <a:pPr lvl="1"/>
            <a:r>
              <a:rPr lang="zh-CN" altLang="en-US"/>
              <a:t>二级</a:t>
            </a:r>
          </a:p>
          <a:p>
            <a:pPr lvl="2"/>
            <a:r>
              <a:rPr lang="zh-CN" altLang="en-US"/>
              <a:t>三级</a:t>
            </a:r>
          </a:p>
        </p:txBody>
      </p:sp>
      <p:sp>
        <p:nvSpPr>
          <p:cNvPr id="5" name="文本占位符 4">
            <a:extLst>
              <a:ext uri="{FF2B5EF4-FFF2-40B4-BE49-F238E27FC236}">
                <a16:creationId xmlns:a16="http://schemas.microsoft.com/office/drawing/2014/main" id="{71958C79-3FBD-F360-AFE4-5A62ABAE2C83}"/>
              </a:ext>
            </a:extLst>
          </p:cNvPr>
          <p:cNvSpPr>
            <a:spLocks noGrp="1"/>
          </p:cNvSpPr>
          <p:nvPr>
            <p:ph type="body" sz="quarter" idx="3"/>
          </p:nvPr>
        </p:nvSpPr>
        <p:spPr>
          <a:xfrm>
            <a:off x="6172200" y="1331542"/>
            <a:ext cx="5183188" cy="823912"/>
          </a:xfrm>
        </p:spPr>
        <p:txBody>
          <a:bodyPr anchor="b"/>
          <a:lstStyle>
            <a:lvl1pPr marL="0" indent="0">
              <a:buNone/>
              <a:defRPr lang="zh-CN" altLang="en-US" sz="2400" b="0" kern="1200" cap="none" spc="0" dirty="0">
                <a:ln w="0"/>
                <a:solidFill>
                  <a:srgbClr val="425D8A"/>
                </a:solidFill>
                <a:effectLst>
                  <a:outerShdw blurRad="38100" dist="25400" dir="5400000" algn="ctr" rotWithShape="0">
                    <a:srgbClr val="6E747A">
                      <a:alpha val="43000"/>
                    </a:srgb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32D8CE6-9C2D-8C3A-9C80-5B0A25096D4F}"/>
              </a:ext>
            </a:extLst>
          </p:cNvPr>
          <p:cNvSpPr>
            <a:spLocks noGrp="1"/>
          </p:cNvSpPr>
          <p:nvPr>
            <p:ph sz="quarter" idx="4"/>
          </p:nvPr>
        </p:nvSpPr>
        <p:spPr>
          <a:xfrm>
            <a:off x="6172200" y="2155454"/>
            <a:ext cx="5183188" cy="3684588"/>
          </a:xfrm>
        </p:spPr>
        <p:txBody>
          <a:bodyPr/>
          <a:lstStyle>
            <a:lvl1pPr>
              <a:defRPr lang="zh-CN" altLang="en-US" sz="2400" kern="1200" dirty="0">
                <a:solidFill>
                  <a:srgbClr val="3C597F"/>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defRPr lang="zh-CN" altLang="en-US" sz="2000" kern="1200" dirty="0">
                <a:solidFill>
                  <a:srgbClr val="1680A6"/>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a:defRPr lang="zh-CN" altLang="en-US" sz="1800" kern="1200" dirty="0">
                <a:solidFill>
                  <a:srgbClr val="356C87"/>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3pPr>
          </a:lstStyle>
          <a:p>
            <a:pPr lvl="0"/>
            <a:r>
              <a:rPr lang="zh-CN" altLang="en-US"/>
              <a:t>单击此处编辑母版文本样式</a:t>
            </a:r>
          </a:p>
          <a:p>
            <a:pPr lvl="1"/>
            <a:r>
              <a:rPr lang="zh-CN" altLang="en-US"/>
              <a:t>二级</a:t>
            </a:r>
          </a:p>
          <a:p>
            <a:pPr lvl="2"/>
            <a:r>
              <a:rPr lang="zh-CN" altLang="en-US"/>
              <a:t>三级</a:t>
            </a:r>
          </a:p>
        </p:txBody>
      </p:sp>
      <p:sp>
        <p:nvSpPr>
          <p:cNvPr id="7" name="日期占位符 6">
            <a:extLst>
              <a:ext uri="{FF2B5EF4-FFF2-40B4-BE49-F238E27FC236}">
                <a16:creationId xmlns:a16="http://schemas.microsoft.com/office/drawing/2014/main" id="{1F6D5DD4-2978-B4DD-8E3C-78F3AB5FFEA4}"/>
              </a:ext>
            </a:extLst>
          </p:cNvPr>
          <p:cNvSpPr>
            <a:spLocks noGrp="1"/>
          </p:cNvSpPr>
          <p:nvPr>
            <p:ph type="dt" sz="half" idx="10"/>
          </p:nvPr>
        </p:nvSpPr>
        <p:spPr/>
        <p:txBody>
          <a:bodyPr/>
          <a:lstStyle/>
          <a:p>
            <a:fld id="{F36365BB-C71E-400A-9245-1936E542C2AC}" type="datetimeFigureOut">
              <a:rPr lang="zh-CN" altLang="en-US" smtClean="0"/>
              <a:t>2024/2/26</a:t>
            </a:fld>
            <a:endParaRPr lang="zh-CN" altLang="en-US"/>
          </a:p>
        </p:txBody>
      </p:sp>
      <p:sp>
        <p:nvSpPr>
          <p:cNvPr id="8" name="页脚占位符 7">
            <a:extLst>
              <a:ext uri="{FF2B5EF4-FFF2-40B4-BE49-F238E27FC236}">
                <a16:creationId xmlns:a16="http://schemas.microsoft.com/office/drawing/2014/main" id="{6D07D1E7-2294-C3E4-385C-DD576DB80A4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9DEE3FC-8207-442D-B49A-C5B585545016}"/>
              </a:ext>
            </a:extLst>
          </p:cNvPr>
          <p:cNvSpPr>
            <a:spLocks noGrp="1"/>
          </p:cNvSpPr>
          <p:nvPr>
            <p:ph type="sldNum" sz="quarter" idx="12"/>
          </p:nvPr>
        </p:nvSpPr>
        <p:spPr/>
        <p:txBody>
          <a:bodyPr/>
          <a:lstStyle>
            <a:lvl1pPr>
              <a:defRPr b="1">
                <a:solidFill>
                  <a:srgbClr val="0070C0"/>
                </a:solidFill>
              </a:defRPr>
            </a:lvl1pPr>
          </a:lstStyle>
          <a:p>
            <a:fld id="{ACEFE7BF-541B-4203-AEE2-D3966F36784A}" type="slidenum">
              <a:rPr lang="zh-CN" altLang="en-US" smtClean="0"/>
              <a:t>‹#›</a:t>
            </a:fld>
            <a:endParaRPr lang="zh-CN" altLang="en-US"/>
          </a:p>
        </p:txBody>
      </p:sp>
      <p:grpSp>
        <p:nvGrpSpPr>
          <p:cNvPr id="10" name="组合 9">
            <a:extLst>
              <a:ext uri="{FF2B5EF4-FFF2-40B4-BE49-F238E27FC236}">
                <a16:creationId xmlns:a16="http://schemas.microsoft.com/office/drawing/2014/main" id="{237558F8-3056-620F-1C08-473EAD70AA68}"/>
              </a:ext>
            </a:extLst>
          </p:cNvPr>
          <p:cNvGrpSpPr/>
          <p:nvPr/>
        </p:nvGrpSpPr>
        <p:grpSpPr>
          <a:xfrm>
            <a:off x="137808" y="1790"/>
            <a:ext cx="11930111" cy="1093350"/>
            <a:chOff x="229115" y="-10535"/>
            <a:chExt cx="10051036" cy="905885"/>
          </a:xfrm>
        </p:grpSpPr>
        <p:sp>
          <p:nvSpPr>
            <p:cNvPr id="11" name="矩形: 圆角 10">
              <a:extLst>
                <a:ext uri="{FF2B5EF4-FFF2-40B4-BE49-F238E27FC236}">
                  <a16:creationId xmlns:a16="http://schemas.microsoft.com/office/drawing/2014/main" id="{DC64C27D-4516-EB37-018E-4F18119470D7}"/>
                </a:ext>
              </a:extLst>
            </p:cNvPr>
            <p:cNvSpPr/>
            <p:nvPr/>
          </p:nvSpPr>
          <p:spPr>
            <a:xfrm>
              <a:off x="229115" y="-10535"/>
              <a:ext cx="10051036" cy="905885"/>
            </a:xfrm>
            <a:prstGeom prst="roundRect">
              <a:avLst/>
            </a:prstGeom>
            <a:solidFill>
              <a:schemeClr val="bg1"/>
            </a:solidFill>
            <a:ln>
              <a:noFill/>
            </a:ln>
            <a:effectLst>
              <a:outerShdw blurRad="177800" dist="50800" dir="5400000" algn="ctr" rotWithShape="0">
                <a:srgbClr val="2D5097">
                  <a:alpha val="6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C054ED0-4667-02D7-B56A-B03947E59291}"/>
                </a:ext>
              </a:extLst>
            </p:cNvPr>
            <p:cNvSpPr/>
            <p:nvPr/>
          </p:nvSpPr>
          <p:spPr>
            <a:xfrm>
              <a:off x="229115" y="-10535"/>
              <a:ext cx="10039471" cy="581046"/>
            </a:xfrm>
            <a:prstGeom prst="rect">
              <a:avLst/>
            </a:prstGeom>
            <a:solidFill>
              <a:srgbClr val="2D5097"/>
            </a:solidFill>
            <a:ln>
              <a:solidFill>
                <a:srgbClr val="0033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内容占位符 15">
            <a:extLst>
              <a:ext uri="{FF2B5EF4-FFF2-40B4-BE49-F238E27FC236}">
                <a16:creationId xmlns:a16="http://schemas.microsoft.com/office/drawing/2014/main" id="{72C27768-7254-D445-A45C-A57582D8F874}"/>
              </a:ext>
            </a:extLst>
          </p:cNvPr>
          <p:cNvSpPr>
            <a:spLocks noGrp="1"/>
          </p:cNvSpPr>
          <p:nvPr>
            <p:ph sz="quarter" idx="13"/>
          </p:nvPr>
        </p:nvSpPr>
        <p:spPr>
          <a:xfrm>
            <a:off x="137807" y="109546"/>
            <a:ext cx="11676965" cy="485775"/>
          </a:xfrm>
        </p:spPr>
        <p:txBody>
          <a:bodyPr>
            <a:noAutofit/>
          </a:bodyPr>
          <a:lstStyle>
            <a:lvl1pPr marL="0" indent="0">
              <a:buNone/>
              <a:defRPr lang="zh-CN" altLang="en-US" sz="3200" b="1" kern="1200" cap="none" spc="0" dirty="0" smtClean="0">
                <a:ln w="0"/>
                <a:solidFill>
                  <a:schemeClr val="bg1"/>
                </a:solidFill>
                <a:effectLst>
                  <a:outerShdw blurRad="38100" dist="25400" dir="5400000" algn="ctr" rotWithShape="0">
                    <a:srgbClr val="6E747A">
                      <a:alpha val="43000"/>
                    </a:srgb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stStyle>
          <a:p>
            <a:pPr lvl="0"/>
            <a:r>
              <a:rPr lang="zh-CN" altLang="en-US"/>
              <a:t>单击此处编辑母版文本样式</a:t>
            </a:r>
          </a:p>
        </p:txBody>
      </p:sp>
      <p:sp>
        <p:nvSpPr>
          <p:cNvPr id="16" name="标题 1">
            <a:extLst>
              <a:ext uri="{FF2B5EF4-FFF2-40B4-BE49-F238E27FC236}">
                <a16:creationId xmlns:a16="http://schemas.microsoft.com/office/drawing/2014/main" id="{640654CF-8BBB-3F98-AE5E-F7C307702E2B}"/>
              </a:ext>
            </a:extLst>
          </p:cNvPr>
          <p:cNvSpPr>
            <a:spLocks noGrp="1"/>
          </p:cNvSpPr>
          <p:nvPr>
            <p:ph type="title"/>
          </p:nvPr>
        </p:nvSpPr>
        <p:spPr>
          <a:xfrm>
            <a:off x="137807" y="740475"/>
            <a:ext cx="6943623" cy="354665"/>
          </a:xfrm>
        </p:spPr>
        <p:txBody>
          <a:bodyPr/>
          <a:lstStyle>
            <a:lvl1pPr>
              <a:defRPr lang="zh-CN" altLang="en-US" sz="2800" b="1" kern="1200" cap="none" spc="0" dirty="0">
                <a:ln w="0"/>
                <a:solidFill>
                  <a:srgbClr val="425D8A"/>
                </a:solidFill>
                <a:effectLst>
                  <a:outerShdw blurRad="38100" dist="25400" dir="5400000" algn="ctr" rotWithShape="0">
                    <a:srgbClr val="6E747A">
                      <a:alpha val="43000"/>
                    </a:srgb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87292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9F90B-5B25-F70F-B2AE-ED031482E6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57E092A-C687-6086-696F-FD5893E8EE91}"/>
              </a:ext>
            </a:extLst>
          </p:cNvPr>
          <p:cNvSpPr>
            <a:spLocks noGrp="1"/>
          </p:cNvSpPr>
          <p:nvPr>
            <p:ph type="dt" sz="half" idx="10"/>
          </p:nvPr>
        </p:nvSpPr>
        <p:spPr/>
        <p:txBody>
          <a:bodyPr/>
          <a:lstStyle/>
          <a:p>
            <a:fld id="{F36365BB-C71E-400A-9245-1936E542C2AC}" type="datetimeFigureOut">
              <a:rPr lang="zh-CN" altLang="en-US" smtClean="0"/>
              <a:t>2024/2/26</a:t>
            </a:fld>
            <a:endParaRPr lang="zh-CN" altLang="en-US"/>
          </a:p>
        </p:txBody>
      </p:sp>
      <p:sp>
        <p:nvSpPr>
          <p:cNvPr id="4" name="页脚占位符 3">
            <a:extLst>
              <a:ext uri="{FF2B5EF4-FFF2-40B4-BE49-F238E27FC236}">
                <a16:creationId xmlns:a16="http://schemas.microsoft.com/office/drawing/2014/main" id="{E3749D94-CD55-B8AE-5CBC-C6D4B397F83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CF50FA-FDEF-D307-9B6B-89602CEF6263}"/>
              </a:ext>
            </a:extLst>
          </p:cNvPr>
          <p:cNvSpPr>
            <a:spLocks noGrp="1"/>
          </p:cNvSpPr>
          <p:nvPr>
            <p:ph type="sldNum" sz="quarter" idx="12"/>
          </p:nvPr>
        </p:nvSpPr>
        <p:spPr/>
        <p:txBody>
          <a:bodyPr/>
          <a:lstStyle/>
          <a:p>
            <a:fld id="{ACEFE7BF-541B-4203-AEE2-D3966F36784A}" type="slidenum">
              <a:rPr lang="zh-CN" altLang="en-US" smtClean="0"/>
              <a:t>‹#›</a:t>
            </a:fld>
            <a:endParaRPr lang="zh-CN" altLang="en-US"/>
          </a:p>
        </p:txBody>
      </p:sp>
    </p:spTree>
    <p:extLst>
      <p:ext uri="{BB962C8B-B14F-4D97-AF65-F5344CB8AC3E}">
        <p14:creationId xmlns:p14="http://schemas.microsoft.com/office/powerpoint/2010/main" val="373266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C5D60C5-88A4-EF72-8236-D72BE977CF81}"/>
              </a:ext>
            </a:extLst>
          </p:cNvPr>
          <p:cNvSpPr>
            <a:spLocks noGrp="1"/>
          </p:cNvSpPr>
          <p:nvPr>
            <p:ph type="dt" sz="half" idx="10"/>
          </p:nvPr>
        </p:nvSpPr>
        <p:spPr/>
        <p:txBody>
          <a:bodyPr/>
          <a:lstStyle/>
          <a:p>
            <a:fld id="{F36365BB-C71E-400A-9245-1936E542C2AC}" type="datetimeFigureOut">
              <a:rPr lang="zh-CN" altLang="en-US" smtClean="0"/>
              <a:t>2024/2/26</a:t>
            </a:fld>
            <a:endParaRPr lang="zh-CN" altLang="en-US"/>
          </a:p>
        </p:txBody>
      </p:sp>
      <p:sp>
        <p:nvSpPr>
          <p:cNvPr id="3" name="页脚占位符 2">
            <a:extLst>
              <a:ext uri="{FF2B5EF4-FFF2-40B4-BE49-F238E27FC236}">
                <a16:creationId xmlns:a16="http://schemas.microsoft.com/office/drawing/2014/main" id="{EF060625-7546-5F18-0784-0C012BDB2C4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FE4B554-E640-A443-EC61-2DA2621264BD}"/>
              </a:ext>
            </a:extLst>
          </p:cNvPr>
          <p:cNvSpPr>
            <a:spLocks noGrp="1"/>
          </p:cNvSpPr>
          <p:nvPr>
            <p:ph type="sldNum" sz="quarter" idx="12"/>
          </p:nvPr>
        </p:nvSpPr>
        <p:spPr/>
        <p:txBody>
          <a:bodyPr/>
          <a:lstStyle/>
          <a:p>
            <a:fld id="{ACEFE7BF-541B-4203-AEE2-D3966F36784A}" type="slidenum">
              <a:rPr lang="zh-CN" altLang="en-US" smtClean="0"/>
              <a:t>‹#›</a:t>
            </a:fld>
            <a:endParaRPr lang="zh-CN" altLang="en-US"/>
          </a:p>
        </p:txBody>
      </p:sp>
    </p:spTree>
    <p:extLst>
      <p:ext uri="{BB962C8B-B14F-4D97-AF65-F5344CB8AC3E}">
        <p14:creationId xmlns:p14="http://schemas.microsoft.com/office/powerpoint/2010/main" val="261474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E9FBF-2213-4FB2-B1D1-31177532A3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B45E14D-4347-E46F-0F1C-23B1B764D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E3DB7FF-80C7-1F6C-076A-8A35843D4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1CF68B-495F-DA7D-06FC-54617FF335D0}"/>
              </a:ext>
            </a:extLst>
          </p:cNvPr>
          <p:cNvSpPr>
            <a:spLocks noGrp="1"/>
          </p:cNvSpPr>
          <p:nvPr>
            <p:ph type="dt" sz="half" idx="10"/>
          </p:nvPr>
        </p:nvSpPr>
        <p:spPr/>
        <p:txBody>
          <a:bodyPr/>
          <a:lstStyle/>
          <a:p>
            <a:fld id="{F36365BB-C71E-400A-9245-1936E542C2AC}" type="datetimeFigureOut">
              <a:rPr lang="zh-CN" altLang="en-US" smtClean="0"/>
              <a:t>2024/2/26</a:t>
            </a:fld>
            <a:endParaRPr lang="zh-CN" altLang="en-US"/>
          </a:p>
        </p:txBody>
      </p:sp>
      <p:sp>
        <p:nvSpPr>
          <p:cNvPr id="6" name="页脚占位符 5">
            <a:extLst>
              <a:ext uri="{FF2B5EF4-FFF2-40B4-BE49-F238E27FC236}">
                <a16:creationId xmlns:a16="http://schemas.microsoft.com/office/drawing/2014/main" id="{004829C4-7555-60BD-04AF-E411FBCBBF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6A5AE5-0D8F-0C8E-9C4B-B29DEE966839}"/>
              </a:ext>
            </a:extLst>
          </p:cNvPr>
          <p:cNvSpPr>
            <a:spLocks noGrp="1"/>
          </p:cNvSpPr>
          <p:nvPr>
            <p:ph type="sldNum" sz="quarter" idx="12"/>
          </p:nvPr>
        </p:nvSpPr>
        <p:spPr/>
        <p:txBody>
          <a:bodyPr/>
          <a:lstStyle/>
          <a:p>
            <a:fld id="{ACEFE7BF-541B-4203-AEE2-D3966F36784A}" type="slidenum">
              <a:rPr lang="zh-CN" altLang="en-US" smtClean="0"/>
              <a:t>‹#›</a:t>
            </a:fld>
            <a:endParaRPr lang="zh-CN" altLang="en-US"/>
          </a:p>
        </p:txBody>
      </p:sp>
    </p:spTree>
    <p:extLst>
      <p:ext uri="{BB962C8B-B14F-4D97-AF65-F5344CB8AC3E}">
        <p14:creationId xmlns:p14="http://schemas.microsoft.com/office/powerpoint/2010/main" val="1964091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19075-9AB8-3856-1406-857478DAFA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03AC7FF-0DCB-C416-BE42-6D21C6CAC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6113EFFF-D45E-538A-C382-44CA60364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FCD326-BAC9-A5D2-A3F3-A396E015C633}"/>
              </a:ext>
            </a:extLst>
          </p:cNvPr>
          <p:cNvSpPr>
            <a:spLocks noGrp="1"/>
          </p:cNvSpPr>
          <p:nvPr>
            <p:ph type="dt" sz="half" idx="10"/>
          </p:nvPr>
        </p:nvSpPr>
        <p:spPr/>
        <p:txBody>
          <a:bodyPr/>
          <a:lstStyle/>
          <a:p>
            <a:fld id="{F36365BB-C71E-400A-9245-1936E542C2AC}" type="datetimeFigureOut">
              <a:rPr lang="zh-CN" altLang="en-US" smtClean="0"/>
              <a:t>2024/2/26</a:t>
            </a:fld>
            <a:endParaRPr lang="zh-CN" altLang="en-US"/>
          </a:p>
        </p:txBody>
      </p:sp>
      <p:sp>
        <p:nvSpPr>
          <p:cNvPr id="6" name="页脚占位符 5">
            <a:extLst>
              <a:ext uri="{FF2B5EF4-FFF2-40B4-BE49-F238E27FC236}">
                <a16:creationId xmlns:a16="http://schemas.microsoft.com/office/drawing/2014/main" id="{37FF760B-CF6C-9F30-7748-1C78969DF0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DBABA4-EA27-27D8-65F0-FAD289F677BB}"/>
              </a:ext>
            </a:extLst>
          </p:cNvPr>
          <p:cNvSpPr>
            <a:spLocks noGrp="1"/>
          </p:cNvSpPr>
          <p:nvPr>
            <p:ph type="sldNum" sz="quarter" idx="12"/>
          </p:nvPr>
        </p:nvSpPr>
        <p:spPr/>
        <p:txBody>
          <a:bodyPr/>
          <a:lstStyle/>
          <a:p>
            <a:fld id="{ACEFE7BF-541B-4203-AEE2-D3966F36784A}" type="slidenum">
              <a:rPr lang="zh-CN" altLang="en-US" smtClean="0"/>
              <a:t>‹#›</a:t>
            </a:fld>
            <a:endParaRPr lang="zh-CN" altLang="en-US"/>
          </a:p>
        </p:txBody>
      </p:sp>
    </p:spTree>
    <p:extLst>
      <p:ext uri="{BB962C8B-B14F-4D97-AF65-F5344CB8AC3E}">
        <p14:creationId xmlns:p14="http://schemas.microsoft.com/office/powerpoint/2010/main" val="4117884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9E523C5-7CF7-E3D6-8674-C172F701C3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70E2F95-0F22-37B4-1C78-74835A708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2A41A8-8B17-0278-BAA6-2BACC0F35D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365BB-C71E-400A-9245-1936E542C2AC}" type="datetimeFigureOut">
              <a:rPr lang="zh-CN" altLang="en-US" smtClean="0"/>
              <a:t>2024/2/26</a:t>
            </a:fld>
            <a:endParaRPr lang="zh-CN" altLang="en-US"/>
          </a:p>
        </p:txBody>
      </p:sp>
      <p:sp>
        <p:nvSpPr>
          <p:cNvPr id="5" name="页脚占位符 4">
            <a:extLst>
              <a:ext uri="{FF2B5EF4-FFF2-40B4-BE49-F238E27FC236}">
                <a16:creationId xmlns:a16="http://schemas.microsoft.com/office/drawing/2014/main" id="{DB2EA542-2265-C6CA-60D9-FA7DE29B51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133438-BD2E-A703-871B-5E6A77F72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FE7BF-541B-4203-AEE2-D3966F36784A}" type="slidenum">
              <a:rPr lang="zh-CN" altLang="en-US" smtClean="0"/>
              <a:t>‹#›</a:t>
            </a:fld>
            <a:endParaRPr lang="zh-CN" altLang="en-US"/>
          </a:p>
        </p:txBody>
      </p:sp>
    </p:spTree>
    <p:extLst>
      <p:ext uri="{BB962C8B-B14F-4D97-AF65-F5344CB8AC3E}">
        <p14:creationId xmlns:p14="http://schemas.microsoft.com/office/powerpoint/2010/main" val="3327093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468E5-E2FA-EC45-BAA6-562C7CB8C4F3}"/>
              </a:ext>
            </a:extLst>
          </p:cNvPr>
          <p:cNvSpPr>
            <a:spLocks noGrp="1"/>
          </p:cNvSpPr>
          <p:nvPr>
            <p:ph type="ctrTitle"/>
          </p:nvPr>
        </p:nvSpPr>
        <p:spPr/>
        <p:txBody>
          <a:bodyPr/>
          <a:lstStyle/>
          <a:p>
            <a:r>
              <a:rPr lang="en-US" altLang="zh-CN" dirty="0"/>
              <a:t>Review For Job</a:t>
            </a:r>
            <a:endParaRPr lang="zh-CN" altLang="en-US" dirty="0"/>
          </a:p>
        </p:txBody>
      </p:sp>
      <p:sp>
        <p:nvSpPr>
          <p:cNvPr id="3" name="副标题 2">
            <a:extLst>
              <a:ext uri="{FF2B5EF4-FFF2-40B4-BE49-F238E27FC236}">
                <a16:creationId xmlns:a16="http://schemas.microsoft.com/office/drawing/2014/main" id="{E6D1BCBC-5934-DE73-1C9C-CCD044C3E4BD}"/>
              </a:ext>
            </a:extLst>
          </p:cNvPr>
          <p:cNvSpPr>
            <a:spLocks noGrp="1"/>
          </p:cNvSpPr>
          <p:nvPr>
            <p:ph type="subTitle" idx="1"/>
          </p:nvPr>
        </p:nvSpPr>
        <p:spPr/>
        <p:txBody>
          <a:bodyPr/>
          <a:lstStyle/>
          <a:p>
            <a:r>
              <a:rPr lang="en-US" altLang="zh-CN" dirty="0"/>
              <a:t>Jinkun Han</a:t>
            </a:r>
          </a:p>
          <a:p>
            <a:r>
              <a:rPr lang="en-US" altLang="zh-CN" dirty="0"/>
              <a:t>2024</a:t>
            </a:r>
            <a:endParaRPr lang="zh-CN" altLang="en-US" dirty="0"/>
          </a:p>
        </p:txBody>
      </p:sp>
    </p:spTree>
    <p:extLst>
      <p:ext uri="{BB962C8B-B14F-4D97-AF65-F5344CB8AC3E}">
        <p14:creationId xmlns:p14="http://schemas.microsoft.com/office/powerpoint/2010/main" val="3887741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709CCBC-2FEF-D99B-D3E4-9E96B8288368}"/>
              </a:ext>
            </a:extLst>
          </p:cNvPr>
          <p:cNvSpPr>
            <a:spLocks noGrp="1"/>
          </p:cNvSpPr>
          <p:nvPr>
            <p:ph idx="1"/>
          </p:nvPr>
        </p:nvSpPr>
        <p:spPr/>
        <p:txBody>
          <a:bodyPr>
            <a:normAutofit fontScale="92500" lnSpcReduction="10000"/>
          </a:bodyPr>
          <a:lstStyle/>
          <a:p>
            <a:r>
              <a:rPr lang="en-US" altLang="zh-CN" dirty="0"/>
              <a:t>Convolutional Neural Networks (CNNs): Batch Normalization is particularly effective in CNNs used for image processing tasks. It helps in accelerating training and improving performance by normalizing the inputs across each feature map.</a:t>
            </a:r>
          </a:p>
          <a:p>
            <a:r>
              <a:rPr lang="en-US" altLang="zh-CN" dirty="0"/>
              <a:t>Large Batch Sizes: If you can afford large batch sizes during training, Batch Normalization can leverage the statistics across the batch for a more stable and reliable normalization, improving the learning process.</a:t>
            </a:r>
          </a:p>
          <a:p>
            <a:r>
              <a:rPr lang="en-US" altLang="zh-CN" dirty="0"/>
              <a:t>Stable Data Distribution: Batch Normalization works well when the distribution of input data is relatively stable across batches, ensuring that the batch statistics are meaningful.</a:t>
            </a:r>
          </a:p>
          <a:p>
            <a:r>
              <a:rPr lang="en-US" altLang="zh-CN" dirty="0"/>
              <a:t>Non-Sequential Data: It's more suited for models dealing with non-sequential data where the independence between samples in a batch can be assumed, making the batch statistics a good estimate for normalization.</a:t>
            </a:r>
            <a:endParaRPr lang="zh-CN" altLang="en-US" dirty="0"/>
          </a:p>
        </p:txBody>
      </p:sp>
      <p:sp>
        <p:nvSpPr>
          <p:cNvPr id="3" name="标题 2">
            <a:extLst>
              <a:ext uri="{FF2B5EF4-FFF2-40B4-BE49-F238E27FC236}">
                <a16:creationId xmlns:a16="http://schemas.microsoft.com/office/drawing/2014/main" id="{7717C1F8-B353-9EE5-01E4-10ACFCFE687F}"/>
              </a:ext>
            </a:extLst>
          </p:cNvPr>
          <p:cNvSpPr>
            <a:spLocks noGrp="1"/>
          </p:cNvSpPr>
          <p:nvPr>
            <p:ph type="title"/>
          </p:nvPr>
        </p:nvSpPr>
        <p:spPr/>
        <p:txBody>
          <a:bodyPr/>
          <a:lstStyle/>
          <a:p>
            <a:r>
              <a:rPr lang="en-US" altLang="zh-CN" dirty="0"/>
              <a:t>When to Use Batch Normalization</a:t>
            </a:r>
            <a:endParaRPr lang="zh-CN" altLang="en-US" dirty="0"/>
          </a:p>
        </p:txBody>
      </p:sp>
      <p:sp>
        <p:nvSpPr>
          <p:cNvPr id="4" name="内容占位符 3">
            <a:extLst>
              <a:ext uri="{FF2B5EF4-FFF2-40B4-BE49-F238E27FC236}">
                <a16:creationId xmlns:a16="http://schemas.microsoft.com/office/drawing/2014/main" id="{F4F8D768-7C36-9FE8-D8A3-D159201097F9}"/>
              </a:ext>
            </a:extLst>
          </p:cNvPr>
          <p:cNvSpPr>
            <a:spLocks noGrp="1"/>
          </p:cNvSpPr>
          <p:nvPr>
            <p:ph sz="quarter" idx="13"/>
          </p:nvPr>
        </p:nvSpPr>
        <p:spPr/>
        <p:txBody>
          <a:bodyPr/>
          <a:lstStyle/>
          <a:p>
            <a:r>
              <a:rPr lang="en-US" altLang="zh-CN" dirty="0"/>
              <a:t>Machine Learning Basis - Normalization</a:t>
            </a:r>
            <a:endParaRPr lang="zh-CN" altLang="en-US" dirty="0"/>
          </a:p>
          <a:p>
            <a:endParaRPr lang="zh-CN" altLang="en-US" dirty="0"/>
          </a:p>
        </p:txBody>
      </p:sp>
    </p:spTree>
    <p:extLst>
      <p:ext uri="{BB962C8B-B14F-4D97-AF65-F5344CB8AC3E}">
        <p14:creationId xmlns:p14="http://schemas.microsoft.com/office/powerpoint/2010/main" val="1650375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D7ABCC3-3AA3-C726-887E-A28D0C0CD1F6}"/>
              </a:ext>
            </a:extLst>
          </p:cNvPr>
          <p:cNvSpPr>
            <a:spLocks noGrp="1"/>
          </p:cNvSpPr>
          <p:nvPr>
            <p:ph idx="1"/>
          </p:nvPr>
        </p:nvSpPr>
        <p:spPr/>
        <p:txBody>
          <a:bodyPr>
            <a:normAutofit fontScale="85000" lnSpcReduction="10000"/>
          </a:bodyPr>
          <a:lstStyle/>
          <a:p>
            <a:r>
              <a:rPr lang="en-US" altLang="zh-CN" dirty="0"/>
              <a:t>Recurrent Neural Networks (RNNs): Layer Normalization is particularly beneficial in RNNs, including LSTMs and GRUs, where it can be challenging to apply Batch Normalization due to the sequential dependency of data. It normalizes across the features for each time step independently, making it suitable for these architectures.</a:t>
            </a:r>
          </a:p>
          <a:p>
            <a:r>
              <a:rPr lang="en-US" altLang="zh-CN" dirty="0"/>
              <a:t>Variable Sequence Lengths: In tasks dealing with variable sequence lengths, such as natural language processing or time series analysis, Layer Normalization is advantageous because it normalizes the input for each sample independently of the sequence length.</a:t>
            </a:r>
          </a:p>
          <a:p>
            <a:r>
              <a:rPr lang="en-US" altLang="zh-CN" dirty="0"/>
              <a:t>Small or Dynamic Batch Sizes: Layer Normalization is ideal when training with small batch sizes or in a scenario where the batch size may vary, such as in online learning or when memory constraints limit the batch size.</a:t>
            </a:r>
          </a:p>
          <a:p>
            <a:r>
              <a:rPr lang="en-US" altLang="zh-CN" dirty="0"/>
              <a:t>Need for Consistency Between Training and Inference: Since Layer Normalization does not depend on the batch, it behaves consistently between training and inference phases, avoiding potential discrepancies due to batch size differences.</a:t>
            </a:r>
            <a:endParaRPr lang="zh-CN" altLang="en-US" dirty="0"/>
          </a:p>
        </p:txBody>
      </p:sp>
      <p:sp>
        <p:nvSpPr>
          <p:cNvPr id="3" name="标题 2">
            <a:extLst>
              <a:ext uri="{FF2B5EF4-FFF2-40B4-BE49-F238E27FC236}">
                <a16:creationId xmlns:a16="http://schemas.microsoft.com/office/drawing/2014/main" id="{374049A4-0CA3-5545-CB40-A54A41369111}"/>
              </a:ext>
            </a:extLst>
          </p:cNvPr>
          <p:cNvSpPr>
            <a:spLocks noGrp="1"/>
          </p:cNvSpPr>
          <p:nvPr>
            <p:ph type="title"/>
          </p:nvPr>
        </p:nvSpPr>
        <p:spPr/>
        <p:txBody>
          <a:bodyPr/>
          <a:lstStyle/>
          <a:p>
            <a:r>
              <a:rPr lang="en-US" altLang="zh-CN" dirty="0"/>
              <a:t>When to Use Layer Normalization</a:t>
            </a:r>
            <a:endParaRPr lang="zh-CN" altLang="en-US" dirty="0"/>
          </a:p>
        </p:txBody>
      </p:sp>
      <p:sp>
        <p:nvSpPr>
          <p:cNvPr id="4" name="内容占位符 3">
            <a:extLst>
              <a:ext uri="{FF2B5EF4-FFF2-40B4-BE49-F238E27FC236}">
                <a16:creationId xmlns:a16="http://schemas.microsoft.com/office/drawing/2014/main" id="{04B9EA7E-06D4-86E2-9926-A3DC1D8593C7}"/>
              </a:ext>
            </a:extLst>
          </p:cNvPr>
          <p:cNvSpPr>
            <a:spLocks noGrp="1"/>
          </p:cNvSpPr>
          <p:nvPr>
            <p:ph sz="quarter" idx="13"/>
          </p:nvPr>
        </p:nvSpPr>
        <p:spPr/>
        <p:txBody>
          <a:bodyPr/>
          <a:lstStyle/>
          <a:p>
            <a:r>
              <a:rPr lang="en-US" altLang="zh-CN" dirty="0"/>
              <a:t>Machine Learning Basis - Normalization</a:t>
            </a:r>
            <a:endParaRPr lang="zh-CN" altLang="en-US" dirty="0"/>
          </a:p>
        </p:txBody>
      </p:sp>
    </p:spTree>
    <p:extLst>
      <p:ext uri="{BB962C8B-B14F-4D97-AF65-F5344CB8AC3E}">
        <p14:creationId xmlns:p14="http://schemas.microsoft.com/office/powerpoint/2010/main" val="3052891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756B437-FB71-3BF4-5DB3-A42E0BB98DF9}"/>
              </a:ext>
            </a:extLst>
          </p:cNvPr>
          <p:cNvSpPr>
            <a:spLocks noGrp="1"/>
          </p:cNvSpPr>
          <p:nvPr>
            <p:ph idx="1"/>
          </p:nvPr>
        </p:nvSpPr>
        <p:spPr/>
        <p:txBody>
          <a:bodyPr/>
          <a:lstStyle/>
          <a:p>
            <a:r>
              <a:rPr lang="en-US" altLang="zh-CN" dirty="0"/>
              <a:t>Batch Normalization is preferred in settings with stable, large batch sizes and in architectures like CNNs where the normalization of inputs across the batch is beneficial.</a:t>
            </a:r>
          </a:p>
          <a:p>
            <a:r>
              <a:rPr lang="en-US" altLang="zh-CN" dirty="0"/>
              <a:t>Layer Normalization shines in sequence models and scenarios where batch size is small, variable, or when training and inference consistency is crucial.</a:t>
            </a:r>
            <a:endParaRPr lang="zh-CN" altLang="en-US" dirty="0"/>
          </a:p>
        </p:txBody>
      </p:sp>
      <p:sp>
        <p:nvSpPr>
          <p:cNvPr id="3" name="标题 2">
            <a:extLst>
              <a:ext uri="{FF2B5EF4-FFF2-40B4-BE49-F238E27FC236}">
                <a16:creationId xmlns:a16="http://schemas.microsoft.com/office/drawing/2014/main" id="{771B8C9A-B83C-3170-2037-F346D9B8EA33}"/>
              </a:ext>
            </a:extLst>
          </p:cNvPr>
          <p:cNvSpPr>
            <a:spLocks noGrp="1"/>
          </p:cNvSpPr>
          <p:nvPr>
            <p:ph type="title"/>
          </p:nvPr>
        </p:nvSpPr>
        <p:spPr/>
        <p:txBody>
          <a:bodyPr/>
          <a:lstStyle/>
          <a:p>
            <a:r>
              <a:rPr lang="en-US" altLang="zh-CN" dirty="0"/>
              <a:t>Summary</a:t>
            </a:r>
            <a:endParaRPr lang="zh-CN" altLang="en-US" dirty="0"/>
          </a:p>
        </p:txBody>
      </p:sp>
      <p:sp>
        <p:nvSpPr>
          <p:cNvPr id="4" name="内容占位符 3">
            <a:extLst>
              <a:ext uri="{FF2B5EF4-FFF2-40B4-BE49-F238E27FC236}">
                <a16:creationId xmlns:a16="http://schemas.microsoft.com/office/drawing/2014/main" id="{29D1D25C-DC5A-64D9-F9D5-437E03BAC0BC}"/>
              </a:ext>
            </a:extLst>
          </p:cNvPr>
          <p:cNvSpPr>
            <a:spLocks noGrp="1"/>
          </p:cNvSpPr>
          <p:nvPr>
            <p:ph sz="quarter" idx="13"/>
          </p:nvPr>
        </p:nvSpPr>
        <p:spPr/>
        <p:txBody>
          <a:bodyPr/>
          <a:lstStyle/>
          <a:p>
            <a:r>
              <a:rPr lang="en-US" altLang="zh-CN" dirty="0"/>
              <a:t>Machine Learning Basis - Normalization</a:t>
            </a:r>
            <a:endParaRPr lang="zh-CN" altLang="en-US" dirty="0"/>
          </a:p>
        </p:txBody>
      </p:sp>
    </p:spTree>
    <p:extLst>
      <p:ext uri="{BB962C8B-B14F-4D97-AF65-F5344CB8AC3E}">
        <p14:creationId xmlns:p14="http://schemas.microsoft.com/office/powerpoint/2010/main" val="173315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D02FD4-6C43-B2FC-1EAE-EA673C213AB8}"/>
              </a:ext>
            </a:extLst>
          </p:cNvPr>
          <p:cNvSpPr>
            <a:spLocks noGrp="1"/>
          </p:cNvSpPr>
          <p:nvPr>
            <p:ph idx="1"/>
          </p:nvPr>
        </p:nvSpPr>
        <p:spPr/>
        <p:txBody>
          <a:bodyPr/>
          <a:lstStyle/>
          <a:p>
            <a:r>
              <a:rPr lang="en-US" altLang="zh-CN" dirty="0"/>
              <a:t>Sensitivity to Small Changes: Cross-entropy loss is particularly sensitive to small changes in the output probabilities, which is desirable for classification tasks. When the predicted probability diverges from the actual label, cross-entropy significantly penalizes this divergence, encouraging the model to adjust its parameters more effectively. MSE, on the other hand, does not penalize misclassifications as harshly when the probabilities are close to the target, which can lead to slower learning, especially when the model is confident but wrong.</a:t>
            </a:r>
            <a:endParaRPr lang="zh-CN" altLang="en-US" dirty="0"/>
          </a:p>
        </p:txBody>
      </p:sp>
      <p:sp>
        <p:nvSpPr>
          <p:cNvPr id="3" name="标题 2">
            <a:extLst>
              <a:ext uri="{FF2B5EF4-FFF2-40B4-BE49-F238E27FC236}">
                <a16:creationId xmlns:a16="http://schemas.microsoft.com/office/drawing/2014/main" id="{F214A2FF-4120-32A3-1F98-C8FD6E1AEF56}"/>
              </a:ext>
            </a:extLst>
          </p:cNvPr>
          <p:cNvSpPr>
            <a:spLocks noGrp="1"/>
          </p:cNvSpPr>
          <p:nvPr>
            <p:ph type="title"/>
          </p:nvPr>
        </p:nvSpPr>
        <p:spPr/>
        <p:txBody>
          <a:bodyPr/>
          <a:lstStyle/>
          <a:p>
            <a:r>
              <a:rPr lang="en-US" altLang="zh-CN" dirty="0"/>
              <a:t>Why cross entropy instead of MSR</a:t>
            </a:r>
            <a:endParaRPr lang="zh-CN" altLang="en-US" dirty="0"/>
          </a:p>
        </p:txBody>
      </p:sp>
      <p:sp>
        <p:nvSpPr>
          <p:cNvPr id="4" name="内容占位符 3">
            <a:extLst>
              <a:ext uri="{FF2B5EF4-FFF2-40B4-BE49-F238E27FC236}">
                <a16:creationId xmlns:a16="http://schemas.microsoft.com/office/drawing/2014/main" id="{71E8AC09-555A-9C9D-934D-8A656313AEDF}"/>
              </a:ext>
            </a:extLst>
          </p:cNvPr>
          <p:cNvSpPr>
            <a:spLocks noGrp="1"/>
          </p:cNvSpPr>
          <p:nvPr>
            <p:ph sz="quarter" idx="13"/>
          </p:nvPr>
        </p:nvSpPr>
        <p:spPr/>
        <p:txBody>
          <a:bodyPr/>
          <a:lstStyle/>
          <a:p>
            <a:r>
              <a:rPr lang="en-US" altLang="zh-CN" dirty="0"/>
              <a:t>Machine Learning Basis - Normalization</a:t>
            </a:r>
            <a:endParaRPr lang="zh-CN" altLang="en-US" dirty="0"/>
          </a:p>
        </p:txBody>
      </p:sp>
    </p:spTree>
    <p:extLst>
      <p:ext uri="{BB962C8B-B14F-4D97-AF65-F5344CB8AC3E}">
        <p14:creationId xmlns:p14="http://schemas.microsoft.com/office/powerpoint/2010/main" val="46294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8A6D2-7BB0-FC73-4561-ACA72E9E835E}"/>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032FD13F-1A42-D54D-32E4-B434978C90AA}"/>
              </a:ext>
            </a:extLst>
          </p:cNvPr>
          <p:cNvSpPr>
            <a:spLocks noGrp="1"/>
          </p:cNvSpPr>
          <p:nvPr>
            <p:ph idx="1"/>
          </p:nvPr>
        </p:nvSpPr>
        <p:spPr/>
        <p:txBody>
          <a:bodyPr/>
          <a:lstStyle/>
          <a:p>
            <a:r>
              <a:rPr lang="en-US" altLang="zh-CN" dirty="0"/>
              <a:t>Convergence Speed: Cross-entropy loss tends to produce faster convergence in classification problems because it deals directly with the probabilities involved in classification tasks. The gradient of the cross-entropy loss with respect to the model's parameters is proportional to the difference between the predicted probability and the actual label. This means that the larger the error, the larger the gradient, and the faster the model can learn from its mistakes. In contrast, MSE’s gradient does not necessarily increase with the error for probabilities, which can lead to slower convergence rates.</a:t>
            </a:r>
            <a:endParaRPr lang="zh-CN" altLang="en-US" dirty="0"/>
          </a:p>
        </p:txBody>
      </p:sp>
      <p:sp>
        <p:nvSpPr>
          <p:cNvPr id="3" name="标题 2">
            <a:extLst>
              <a:ext uri="{FF2B5EF4-FFF2-40B4-BE49-F238E27FC236}">
                <a16:creationId xmlns:a16="http://schemas.microsoft.com/office/drawing/2014/main" id="{2D3203E5-BC07-D2B9-AA61-A3EC4A9A52EE}"/>
              </a:ext>
            </a:extLst>
          </p:cNvPr>
          <p:cNvSpPr>
            <a:spLocks noGrp="1"/>
          </p:cNvSpPr>
          <p:nvPr>
            <p:ph type="title"/>
          </p:nvPr>
        </p:nvSpPr>
        <p:spPr/>
        <p:txBody>
          <a:bodyPr/>
          <a:lstStyle/>
          <a:p>
            <a:r>
              <a:rPr lang="en-US" altLang="zh-CN" dirty="0"/>
              <a:t>Why cross entropy instead of MSR</a:t>
            </a:r>
            <a:endParaRPr lang="zh-CN" altLang="en-US" dirty="0"/>
          </a:p>
        </p:txBody>
      </p:sp>
      <p:sp>
        <p:nvSpPr>
          <p:cNvPr id="4" name="内容占位符 3">
            <a:extLst>
              <a:ext uri="{FF2B5EF4-FFF2-40B4-BE49-F238E27FC236}">
                <a16:creationId xmlns:a16="http://schemas.microsoft.com/office/drawing/2014/main" id="{C509D4E3-52B3-F6AF-6C66-1620BA3770D1}"/>
              </a:ext>
            </a:extLst>
          </p:cNvPr>
          <p:cNvSpPr>
            <a:spLocks noGrp="1"/>
          </p:cNvSpPr>
          <p:nvPr>
            <p:ph sz="quarter" idx="13"/>
          </p:nvPr>
        </p:nvSpPr>
        <p:spPr/>
        <p:txBody>
          <a:bodyPr/>
          <a:lstStyle/>
          <a:p>
            <a:r>
              <a:rPr lang="en-US" altLang="zh-CN" dirty="0"/>
              <a:t>Machine Learning Basis - Normalization</a:t>
            </a:r>
            <a:endParaRPr lang="zh-CN" altLang="en-US" dirty="0"/>
          </a:p>
        </p:txBody>
      </p:sp>
    </p:spTree>
    <p:extLst>
      <p:ext uri="{BB962C8B-B14F-4D97-AF65-F5344CB8AC3E}">
        <p14:creationId xmlns:p14="http://schemas.microsoft.com/office/powerpoint/2010/main" val="956083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B1754-B450-686E-8325-5C67B5DF4F65}"/>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15393D21-2EEF-AECB-8E9C-E84303F6B6BF}"/>
              </a:ext>
            </a:extLst>
          </p:cNvPr>
          <p:cNvSpPr>
            <a:spLocks noGrp="1"/>
          </p:cNvSpPr>
          <p:nvPr>
            <p:ph idx="1"/>
          </p:nvPr>
        </p:nvSpPr>
        <p:spPr/>
        <p:txBody>
          <a:bodyPr/>
          <a:lstStyle/>
          <a:p>
            <a:r>
              <a:rPr lang="en-US" altLang="zh-CN" dirty="0"/>
              <a:t>Suitability for Probabilistic Outputs: Classification tasks often involve predicting the probability of each class. Cross-entropy loss is derived from the concept of entropy in information theory and is naturally suited to measure the difference between two probability distributions. This makes it more appropriate for tasks where the output is a probability distribution over classes. MSE is more naturally suited to regression tasks, where the goal is to predict a continuous quantity.</a:t>
            </a:r>
            <a:endParaRPr lang="zh-CN" altLang="en-US" dirty="0"/>
          </a:p>
        </p:txBody>
      </p:sp>
      <p:sp>
        <p:nvSpPr>
          <p:cNvPr id="3" name="标题 2">
            <a:extLst>
              <a:ext uri="{FF2B5EF4-FFF2-40B4-BE49-F238E27FC236}">
                <a16:creationId xmlns:a16="http://schemas.microsoft.com/office/drawing/2014/main" id="{34CD466D-1B8F-FC4D-F319-B2A0C0583155}"/>
              </a:ext>
            </a:extLst>
          </p:cNvPr>
          <p:cNvSpPr>
            <a:spLocks noGrp="1"/>
          </p:cNvSpPr>
          <p:nvPr>
            <p:ph type="title"/>
          </p:nvPr>
        </p:nvSpPr>
        <p:spPr/>
        <p:txBody>
          <a:bodyPr/>
          <a:lstStyle/>
          <a:p>
            <a:r>
              <a:rPr lang="en-US" altLang="zh-CN" dirty="0"/>
              <a:t>Why cross entropy instead of MSR</a:t>
            </a:r>
            <a:endParaRPr lang="zh-CN" altLang="en-US" dirty="0"/>
          </a:p>
        </p:txBody>
      </p:sp>
      <p:sp>
        <p:nvSpPr>
          <p:cNvPr id="4" name="内容占位符 3">
            <a:extLst>
              <a:ext uri="{FF2B5EF4-FFF2-40B4-BE49-F238E27FC236}">
                <a16:creationId xmlns:a16="http://schemas.microsoft.com/office/drawing/2014/main" id="{F001BC88-3671-D420-A85D-37069CE79483}"/>
              </a:ext>
            </a:extLst>
          </p:cNvPr>
          <p:cNvSpPr>
            <a:spLocks noGrp="1"/>
          </p:cNvSpPr>
          <p:nvPr>
            <p:ph sz="quarter" idx="13"/>
          </p:nvPr>
        </p:nvSpPr>
        <p:spPr/>
        <p:txBody>
          <a:bodyPr/>
          <a:lstStyle/>
          <a:p>
            <a:r>
              <a:rPr lang="en-US" altLang="zh-CN" dirty="0"/>
              <a:t>Machine Learning Basis - Normalization</a:t>
            </a:r>
            <a:endParaRPr lang="zh-CN" altLang="en-US" dirty="0"/>
          </a:p>
        </p:txBody>
      </p:sp>
    </p:spTree>
    <p:extLst>
      <p:ext uri="{BB962C8B-B14F-4D97-AF65-F5344CB8AC3E}">
        <p14:creationId xmlns:p14="http://schemas.microsoft.com/office/powerpoint/2010/main" val="3798014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59CA7-1B30-8CDB-CE6A-999FFC9E002B}"/>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06A0E034-E8F4-247E-F541-37A18BAAC811}"/>
              </a:ext>
            </a:extLst>
          </p:cNvPr>
          <p:cNvSpPr>
            <a:spLocks noGrp="1"/>
          </p:cNvSpPr>
          <p:nvPr>
            <p:ph idx="1"/>
          </p:nvPr>
        </p:nvSpPr>
        <p:spPr/>
        <p:txBody>
          <a:bodyPr/>
          <a:lstStyle/>
          <a:p>
            <a:r>
              <a:rPr lang="en-US" altLang="zh-CN" dirty="0"/>
              <a:t>Avoidance of Learning Slowdown: For classification problems, especially in the context of neural networks using sigmoid or </a:t>
            </a:r>
            <a:r>
              <a:rPr lang="en-US" altLang="zh-CN" dirty="0" err="1"/>
              <a:t>softmax</a:t>
            </a:r>
            <a:r>
              <a:rPr lang="en-US" altLang="zh-CN" dirty="0"/>
              <a:t> activation functions, using MSE can lead to a phenomenon known as the "learning slowdown." This occurs because the derivative of the MSE loss with respect to the model's input can become very small, especially when the model's output is close to 0 or 1, leading to small gradients and, consequently, slow learning. Cross-entropy loss does not suffer from this issue as much because its gradient remains significant even when the predicted probability is close to 0 or 1, ensuring more consistent learning rates.</a:t>
            </a:r>
            <a:endParaRPr lang="zh-CN" altLang="en-US" dirty="0"/>
          </a:p>
        </p:txBody>
      </p:sp>
      <p:sp>
        <p:nvSpPr>
          <p:cNvPr id="3" name="标题 2">
            <a:extLst>
              <a:ext uri="{FF2B5EF4-FFF2-40B4-BE49-F238E27FC236}">
                <a16:creationId xmlns:a16="http://schemas.microsoft.com/office/drawing/2014/main" id="{5A2E5C5D-ED2B-421E-609C-AD6604F7943D}"/>
              </a:ext>
            </a:extLst>
          </p:cNvPr>
          <p:cNvSpPr>
            <a:spLocks noGrp="1"/>
          </p:cNvSpPr>
          <p:nvPr>
            <p:ph type="title"/>
          </p:nvPr>
        </p:nvSpPr>
        <p:spPr/>
        <p:txBody>
          <a:bodyPr/>
          <a:lstStyle/>
          <a:p>
            <a:r>
              <a:rPr lang="en-US" altLang="zh-CN" dirty="0"/>
              <a:t>Why cross entropy instead of MSR</a:t>
            </a:r>
            <a:endParaRPr lang="zh-CN" altLang="en-US" dirty="0"/>
          </a:p>
        </p:txBody>
      </p:sp>
      <p:sp>
        <p:nvSpPr>
          <p:cNvPr id="4" name="内容占位符 3">
            <a:extLst>
              <a:ext uri="{FF2B5EF4-FFF2-40B4-BE49-F238E27FC236}">
                <a16:creationId xmlns:a16="http://schemas.microsoft.com/office/drawing/2014/main" id="{68C55DDF-935C-D651-2909-AA3B8F9E2AA8}"/>
              </a:ext>
            </a:extLst>
          </p:cNvPr>
          <p:cNvSpPr>
            <a:spLocks noGrp="1"/>
          </p:cNvSpPr>
          <p:nvPr>
            <p:ph sz="quarter" idx="13"/>
          </p:nvPr>
        </p:nvSpPr>
        <p:spPr/>
        <p:txBody>
          <a:bodyPr/>
          <a:lstStyle/>
          <a:p>
            <a:r>
              <a:rPr lang="en-US" altLang="zh-CN" dirty="0"/>
              <a:t>Machine Learning Basis - Normalization</a:t>
            </a:r>
            <a:endParaRPr lang="zh-CN" altLang="en-US" dirty="0"/>
          </a:p>
        </p:txBody>
      </p:sp>
    </p:spTree>
    <p:extLst>
      <p:ext uri="{BB962C8B-B14F-4D97-AF65-F5344CB8AC3E}">
        <p14:creationId xmlns:p14="http://schemas.microsoft.com/office/powerpoint/2010/main" val="287503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40758CC-859F-087C-A986-025A5AA76285}"/>
              </a:ext>
            </a:extLst>
          </p:cNvPr>
          <p:cNvSpPr>
            <a:spLocks noGrp="1"/>
          </p:cNvSpPr>
          <p:nvPr>
            <p:ph idx="1"/>
          </p:nvPr>
        </p:nvSpPr>
        <p:spPr>
          <a:xfrm>
            <a:off x="507054" y="1390418"/>
            <a:ext cx="10933890" cy="5277081"/>
          </a:xfrm>
        </p:spPr>
        <p:txBody>
          <a:bodyPr>
            <a:normAutofit lnSpcReduction="10000"/>
          </a:bodyPr>
          <a:lstStyle/>
          <a:p>
            <a:r>
              <a:rPr lang="en-US" altLang="zh-CN" dirty="0"/>
              <a:t>Overfitting is a phenomenon in machine learning and statistics that occurs when a model is </a:t>
            </a:r>
            <a:r>
              <a:rPr lang="en-US" altLang="zh-CN" dirty="0">
                <a:solidFill>
                  <a:srgbClr val="FF0000"/>
                </a:solidFill>
              </a:rPr>
              <a:t>too complex </a:t>
            </a:r>
            <a:r>
              <a:rPr lang="en-US" altLang="zh-CN" dirty="0"/>
              <a:t>and captures </a:t>
            </a:r>
            <a:r>
              <a:rPr lang="en-US" altLang="zh-CN" dirty="0">
                <a:solidFill>
                  <a:srgbClr val="FF0000"/>
                </a:solidFill>
              </a:rPr>
              <a:t>not only the underlying patterns in the data but also the noise</a:t>
            </a:r>
            <a:endParaRPr lang="en-US" altLang="zh-CN" dirty="0"/>
          </a:p>
          <a:p>
            <a:r>
              <a:rPr lang="en-US" altLang="zh-CN" dirty="0"/>
              <a:t>This happens when the </a:t>
            </a:r>
            <a:r>
              <a:rPr lang="en-US" altLang="zh-CN" dirty="0">
                <a:solidFill>
                  <a:srgbClr val="FF0000"/>
                </a:solidFill>
              </a:rPr>
              <a:t>model is trained too well on the training dataset</a:t>
            </a:r>
            <a:r>
              <a:rPr lang="en-US" altLang="zh-CN" dirty="0"/>
              <a:t>, making it highly accurate on this data but poorly generalizable to unseen data. </a:t>
            </a:r>
          </a:p>
          <a:p>
            <a:r>
              <a:rPr lang="en-US" altLang="zh-CN" dirty="0"/>
              <a:t>Essentially, the model learns the details and nuances of the training data to such an extent that it negatively impacts its performance on new, unseen data. </a:t>
            </a:r>
          </a:p>
          <a:p>
            <a:r>
              <a:rPr lang="en-US" altLang="zh-CN" dirty="0"/>
              <a:t>Overfitting leads to a model that has high accuracy on training data but performs poorly on validation or test data, indicating that the model is not robust and fails to capture the true underlying patterns needed to make accurate predictions on new datasets</a:t>
            </a:r>
            <a:endParaRPr lang="zh-CN" altLang="en-US" dirty="0"/>
          </a:p>
        </p:txBody>
      </p:sp>
      <p:sp>
        <p:nvSpPr>
          <p:cNvPr id="3" name="标题 2">
            <a:extLst>
              <a:ext uri="{FF2B5EF4-FFF2-40B4-BE49-F238E27FC236}">
                <a16:creationId xmlns:a16="http://schemas.microsoft.com/office/drawing/2014/main" id="{4D6E8364-A135-90AB-681A-9F37F7B67530}"/>
              </a:ext>
            </a:extLst>
          </p:cNvPr>
          <p:cNvSpPr>
            <a:spLocks noGrp="1"/>
          </p:cNvSpPr>
          <p:nvPr>
            <p:ph type="title"/>
          </p:nvPr>
        </p:nvSpPr>
        <p:spPr/>
        <p:txBody>
          <a:bodyPr/>
          <a:lstStyle/>
          <a:p>
            <a:r>
              <a:rPr lang="en-US" altLang="zh-CN" dirty="0"/>
              <a:t>What is overfitting</a:t>
            </a:r>
            <a:endParaRPr lang="zh-CN" altLang="en-US" dirty="0"/>
          </a:p>
        </p:txBody>
      </p:sp>
      <p:sp>
        <p:nvSpPr>
          <p:cNvPr id="4" name="内容占位符 3">
            <a:extLst>
              <a:ext uri="{FF2B5EF4-FFF2-40B4-BE49-F238E27FC236}">
                <a16:creationId xmlns:a16="http://schemas.microsoft.com/office/drawing/2014/main" id="{A7A08120-43E5-C353-F82B-CD6C25960D0F}"/>
              </a:ext>
            </a:extLst>
          </p:cNvPr>
          <p:cNvSpPr>
            <a:spLocks noGrp="1"/>
          </p:cNvSpPr>
          <p:nvPr>
            <p:ph sz="quarter" idx="13"/>
          </p:nvPr>
        </p:nvSpPr>
        <p:spPr>
          <a:xfrm>
            <a:off x="137807" y="109546"/>
            <a:ext cx="8606143" cy="485775"/>
          </a:xfrm>
        </p:spPr>
        <p:txBody>
          <a:bodyPr/>
          <a:lstStyle/>
          <a:p>
            <a:r>
              <a:rPr lang="en-US" altLang="zh-CN" dirty="0"/>
              <a:t>Machine Learning Basis - Overfitting</a:t>
            </a:r>
            <a:endParaRPr lang="zh-CN" altLang="en-US" dirty="0"/>
          </a:p>
        </p:txBody>
      </p:sp>
    </p:spTree>
    <p:extLst>
      <p:ext uri="{BB962C8B-B14F-4D97-AF65-F5344CB8AC3E}">
        <p14:creationId xmlns:p14="http://schemas.microsoft.com/office/powerpoint/2010/main" val="344560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E220A4C-38AC-BB13-A90F-408D0631261C}"/>
              </a:ext>
            </a:extLst>
          </p:cNvPr>
          <p:cNvSpPr>
            <a:spLocks noGrp="1"/>
          </p:cNvSpPr>
          <p:nvPr>
            <p:ph idx="1"/>
          </p:nvPr>
        </p:nvSpPr>
        <p:spPr/>
        <p:txBody>
          <a:bodyPr>
            <a:normAutofit fontScale="70000" lnSpcReduction="20000"/>
          </a:bodyPr>
          <a:lstStyle/>
          <a:p>
            <a:r>
              <a:rPr lang="en-US" altLang="zh-CN" dirty="0"/>
              <a:t>Too Complex Model: When the model has more parameters than necessary, it becomes highly flexible and capable of capturing intricate patterns in the training data, including noise and random fluctuations that do not generalize to unseen data.</a:t>
            </a:r>
          </a:p>
          <a:p>
            <a:r>
              <a:rPr lang="en-US" altLang="zh-CN" dirty="0"/>
              <a:t>Insufficient Training Data: A small dataset might not represent the full variability of the problem space, leading the model to learn specifics of the training data that do not apply more broadly.</a:t>
            </a:r>
          </a:p>
          <a:p>
            <a:r>
              <a:rPr lang="en-US" altLang="zh-CN" dirty="0"/>
              <a:t>Excessive Training: Training a model for too many epochs or without proper stopping criteria can lead to overfitting, as the model starts to memorize the training data instead of learning to generalize from it.</a:t>
            </a:r>
          </a:p>
          <a:p>
            <a:r>
              <a:rPr lang="en-US" altLang="zh-CN" dirty="0"/>
              <a:t>Lack of Regularization: Regularization techniques (like L1/L2 regularization, dropout in neural networks) help prevent overfitting by penalizing overly complex models or by introducing randomness in the training process. Without these, models can easily become too tailored to the training data.</a:t>
            </a:r>
          </a:p>
          <a:p>
            <a:r>
              <a:rPr lang="en-US" altLang="zh-CN" dirty="0"/>
              <a:t>Imbalanced Data: If the training data is imbalanced (i.e., some classes are overrepresented compared to others), the model might overfit to the more frequent classes and perform poorly on underrepresented ones.</a:t>
            </a:r>
          </a:p>
          <a:p>
            <a:r>
              <a:rPr lang="en-US" altLang="zh-CN" dirty="0"/>
              <a:t>Poor Feature Selection: Including irrelevant or highly correlated features in the model can lead to overfitting, as the model might rely on these features instead of learning the underlying patterns.</a:t>
            </a:r>
            <a:endParaRPr lang="zh-CN" altLang="en-US" dirty="0"/>
          </a:p>
        </p:txBody>
      </p:sp>
      <p:sp>
        <p:nvSpPr>
          <p:cNvPr id="3" name="标题 2">
            <a:extLst>
              <a:ext uri="{FF2B5EF4-FFF2-40B4-BE49-F238E27FC236}">
                <a16:creationId xmlns:a16="http://schemas.microsoft.com/office/drawing/2014/main" id="{BFA8825E-D2EB-B7E2-FC04-2199D3C03B28}"/>
              </a:ext>
            </a:extLst>
          </p:cNvPr>
          <p:cNvSpPr>
            <a:spLocks noGrp="1"/>
          </p:cNvSpPr>
          <p:nvPr>
            <p:ph type="title"/>
          </p:nvPr>
        </p:nvSpPr>
        <p:spPr/>
        <p:txBody>
          <a:bodyPr/>
          <a:lstStyle/>
          <a:p>
            <a:r>
              <a:rPr lang="en-US" altLang="zh-CN" dirty="0"/>
              <a:t>Why overfitting happens</a:t>
            </a:r>
            <a:endParaRPr lang="zh-CN" altLang="en-US" dirty="0"/>
          </a:p>
        </p:txBody>
      </p:sp>
      <p:sp>
        <p:nvSpPr>
          <p:cNvPr id="4" name="内容占位符 3">
            <a:extLst>
              <a:ext uri="{FF2B5EF4-FFF2-40B4-BE49-F238E27FC236}">
                <a16:creationId xmlns:a16="http://schemas.microsoft.com/office/drawing/2014/main" id="{A932D6CC-DD33-B99D-6916-5296ED5FC7F2}"/>
              </a:ext>
            </a:extLst>
          </p:cNvPr>
          <p:cNvSpPr>
            <a:spLocks noGrp="1"/>
          </p:cNvSpPr>
          <p:nvPr>
            <p:ph sz="quarter" idx="13"/>
          </p:nvPr>
        </p:nvSpPr>
        <p:spPr>
          <a:xfrm>
            <a:off x="137807" y="109546"/>
            <a:ext cx="9130018" cy="485775"/>
          </a:xfrm>
        </p:spPr>
        <p:txBody>
          <a:bodyPr/>
          <a:lstStyle/>
          <a:p>
            <a:r>
              <a:rPr lang="en-US" altLang="zh-CN" dirty="0"/>
              <a:t>Machine Learning Basis - Overfitting</a:t>
            </a:r>
            <a:endParaRPr lang="zh-CN" altLang="en-US" dirty="0"/>
          </a:p>
        </p:txBody>
      </p:sp>
    </p:spTree>
    <p:extLst>
      <p:ext uri="{BB962C8B-B14F-4D97-AF65-F5344CB8AC3E}">
        <p14:creationId xmlns:p14="http://schemas.microsoft.com/office/powerpoint/2010/main" val="3105752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6F1717-BC97-6EFA-DBC8-E1F941ABCD9E}"/>
              </a:ext>
            </a:extLst>
          </p:cNvPr>
          <p:cNvSpPr>
            <a:spLocks noGrp="1"/>
          </p:cNvSpPr>
          <p:nvPr>
            <p:ph idx="1"/>
          </p:nvPr>
        </p:nvSpPr>
        <p:spPr/>
        <p:txBody>
          <a:bodyPr>
            <a:normAutofit fontScale="92500" lnSpcReduction="20000"/>
          </a:bodyPr>
          <a:lstStyle/>
          <a:p>
            <a:r>
              <a:rPr lang="en-US" altLang="zh-CN" dirty="0"/>
              <a:t>Simplify the Model: Choose a simpler model with fewer parameters or use techniques to reduce the complexity of the model, such as pruning in decision trees or reducing layers/neurons in neural networks.</a:t>
            </a:r>
          </a:p>
          <a:p>
            <a:r>
              <a:rPr lang="en-US" altLang="zh-CN" dirty="0"/>
              <a:t>Increase Training Data: More data can help the model learn the true underlying patterns and generalize better. Data augmentation techniques can also be used to artificially increase the size of the training dataset, especially in image processing tasks.</a:t>
            </a:r>
          </a:p>
          <a:p>
            <a:r>
              <a:rPr lang="en-US" altLang="zh-CN" dirty="0"/>
              <a:t>Use Cross-Validation: Cross-validation techniques, like k-fold cross-validation, help in assessing how the model will generalize to an independent dataset. It provides a robust way to select the model that performs best on unseen data.</a:t>
            </a:r>
          </a:p>
          <a:p>
            <a:r>
              <a:rPr lang="en-US" altLang="zh-CN" dirty="0"/>
              <a:t>Regularization: Techniques such as L1 and L2 regularization add a penalty on the magnitude of coefficients for input features, helping to keep the model simpler by reducing the impact of less important features. Dropout is a regularization technique for neural networks that randomly ignores neurons during training, preventing them from co-adapting too much.</a:t>
            </a:r>
          </a:p>
        </p:txBody>
      </p:sp>
      <p:sp>
        <p:nvSpPr>
          <p:cNvPr id="3" name="标题 2">
            <a:extLst>
              <a:ext uri="{FF2B5EF4-FFF2-40B4-BE49-F238E27FC236}">
                <a16:creationId xmlns:a16="http://schemas.microsoft.com/office/drawing/2014/main" id="{D9ACF280-B837-D605-18DE-EA26E9D1B7DC}"/>
              </a:ext>
            </a:extLst>
          </p:cNvPr>
          <p:cNvSpPr>
            <a:spLocks noGrp="1"/>
          </p:cNvSpPr>
          <p:nvPr>
            <p:ph type="title"/>
          </p:nvPr>
        </p:nvSpPr>
        <p:spPr/>
        <p:txBody>
          <a:bodyPr/>
          <a:lstStyle/>
          <a:p>
            <a:r>
              <a:rPr lang="en-US" altLang="zh-CN" dirty="0"/>
              <a:t>How to prevent overfitting</a:t>
            </a:r>
            <a:endParaRPr lang="zh-CN" altLang="en-US" dirty="0"/>
          </a:p>
        </p:txBody>
      </p:sp>
      <p:sp>
        <p:nvSpPr>
          <p:cNvPr id="4" name="内容占位符 3">
            <a:extLst>
              <a:ext uri="{FF2B5EF4-FFF2-40B4-BE49-F238E27FC236}">
                <a16:creationId xmlns:a16="http://schemas.microsoft.com/office/drawing/2014/main" id="{FC7D267B-5518-C435-19EC-C08F0FFD700A}"/>
              </a:ext>
            </a:extLst>
          </p:cNvPr>
          <p:cNvSpPr>
            <a:spLocks noGrp="1"/>
          </p:cNvSpPr>
          <p:nvPr>
            <p:ph sz="quarter" idx="13"/>
          </p:nvPr>
        </p:nvSpPr>
        <p:spPr>
          <a:xfrm>
            <a:off x="137807" y="109546"/>
            <a:ext cx="8587093" cy="485775"/>
          </a:xfrm>
        </p:spPr>
        <p:txBody>
          <a:bodyPr/>
          <a:lstStyle/>
          <a:p>
            <a:r>
              <a:rPr lang="en-US" altLang="zh-CN" dirty="0"/>
              <a:t>Machine Learning Basis - Overfitting</a:t>
            </a:r>
            <a:endParaRPr lang="zh-CN" altLang="en-US" dirty="0"/>
          </a:p>
        </p:txBody>
      </p:sp>
    </p:spTree>
    <p:extLst>
      <p:ext uri="{BB962C8B-B14F-4D97-AF65-F5344CB8AC3E}">
        <p14:creationId xmlns:p14="http://schemas.microsoft.com/office/powerpoint/2010/main" val="1201243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8C9D3-5304-6149-D12F-F1CA900D588B}"/>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86F7ED6E-B872-BE98-603D-044D9913C354}"/>
              </a:ext>
            </a:extLst>
          </p:cNvPr>
          <p:cNvSpPr>
            <a:spLocks noGrp="1"/>
          </p:cNvSpPr>
          <p:nvPr>
            <p:ph idx="1"/>
          </p:nvPr>
        </p:nvSpPr>
        <p:spPr/>
        <p:txBody>
          <a:bodyPr>
            <a:normAutofit fontScale="85000" lnSpcReduction="20000"/>
          </a:bodyPr>
          <a:lstStyle/>
          <a:p>
            <a:r>
              <a:rPr lang="en-US" altLang="zh-CN" dirty="0"/>
              <a:t>Early Stopping: This involves monitoring the model's performance on a validation set and stopping training when performance starts to degrade, indicating that the model is beginning to overfit.</a:t>
            </a:r>
          </a:p>
          <a:p>
            <a:r>
              <a:rPr lang="en-US" altLang="zh-CN" dirty="0"/>
              <a:t>Feature Selection: Choosing the most relevant features or reducing dimensionality with techniques like PCA (Principal Component Analysis) can help in avoiding overfitting by eliminating redundant or irrelevant inputs.</a:t>
            </a:r>
          </a:p>
          <a:p>
            <a:r>
              <a:rPr lang="en-US" altLang="zh-CN" dirty="0"/>
              <a:t>Ensemble Methods: Combining the predictions of several models (e.g., bagging, boosting, Random Forests) can reduce overfitting by capturing the true signal in different parts of the data with different models.</a:t>
            </a:r>
          </a:p>
          <a:p>
            <a:r>
              <a:rPr lang="en-US" altLang="zh-CN" dirty="0"/>
              <a:t>Data Preprocessing: Normalizing or standardizing data can prevent models from interpreting the scale of features incorrectly. This is particularly useful for models sensitive to the scale of input features.</a:t>
            </a:r>
          </a:p>
          <a:p>
            <a:r>
              <a:rPr lang="en-US" altLang="zh-CN" dirty="0"/>
              <a:t>Validation Techniques: Using a separate validation dataset to fine-tune model parameters instead of using the training dataset can help in identifying and preventing overfitting.</a:t>
            </a:r>
            <a:endParaRPr lang="zh-CN" altLang="en-US" dirty="0"/>
          </a:p>
        </p:txBody>
      </p:sp>
      <p:sp>
        <p:nvSpPr>
          <p:cNvPr id="3" name="标题 2">
            <a:extLst>
              <a:ext uri="{FF2B5EF4-FFF2-40B4-BE49-F238E27FC236}">
                <a16:creationId xmlns:a16="http://schemas.microsoft.com/office/drawing/2014/main" id="{7A358CF0-BD5D-8B62-8000-726F44086DE6}"/>
              </a:ext>
            </a:extLst>
          </p:cNvPr>
          <p:cNvSpPr>
            <a:spLocks noGrp="1"/>
          </p:cNvSpPr>
          <p:nvPr>
            <p:ph type="title"/>
          </p:nvPr>
        </p:nvSpPr>
        <p:spPr/>
        <p:txBody>
          <a:bodyPr/>
          <a:lstStyle/>
          <a:p>
            <a:r>
              <a:rPr lang="en-US" altLang="zh-CN" dirty="0"/>
              <a:t>How to prevent overfitting</a:t>
            </a:r>
            <a:endParaRPr lang="zh-CN" altLang="en-US" dirty="0"/>
          </a:p>
        </p:txBody>
      </p:sp>
      <p:sp>
        <p:nvSpPr>
          <p:cNvPr id="4" name="内容占位符 3">
            <a:extLst>
              <a:ext uri="{FF2B5EF4-FFF2-40B4-BE49-F238E27FC236}">
                <a16:creationId xmlns:a16="http://schemas.microsoft.com/office/drawing/2014/main" id="{A4D7C757-40C1-A629-7CD2-AAAA44B84E1C}"/>
              </a:ext>
            </a:extLst>
          </p:cNvPr>
          <p:cNvSpPr>
            <a:spLocks noGrp="1"/>
          </p:cNvSpPr>
          <p:nvPr>
            <p:ph sz="quarter" idx="13"/>
          </p:nvPr>
        </p:nvSpPr>
        <p:spPr>
          <a:xfrm>
            <a:off x="137807" y="109546"/>
            <a:ext cx="8587093" cy="485775"/>
          </a:xfrm>
        </p:spPr>
        <p:txBody>
          <a:bodyPr/>
          <a:lstStyle/>
          <a:p>
            <a:r>
              <a:rPr lang="en-US" altLang="zh-CN" dirty="0"/>
              <a:t>Machine Learning Basis - Overfitting</a:t>
            </a:r>
            <a:endParaRPr lang="zh-CN" altLang="en-US" dirty="0"/>
          </a:p>
        </p:txBody>
      </p:sp>
    </p:spTree>
    <p:extLst>
      <p:ext uri="{BB962C8B-B14F-4D97-AF65-F5344CB8AC3E}">
        <p14:creationId xmlns:p14="http://schemas.microsoft.com/office/powerpoint/2010/main" val="219399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CE784-DE15-A9BF-7E15-5B132F1D176A}"/>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3B24061B-DA58-1D86-7C42-E8C78254289A}"/>
              </a:ext>
            </a:extLst>
          </p:cNvPr>
          <p:cNvSpPr>
            <a:spLocks noGrp="1"/>
          </p:cNvSpPr>
          <p:nvPr>
            <p:ph idx="1"/>
          </p:nvPr>
        </p:nvSpPr>
        <p:spPr/>
        <p:txBody>
          <a:bodyPr>
            <a:normAutofit fontScale="85000" lnSpcReduction="10000"/>
          </a:bodyPr>
          <a:lstStyle/>
          <a:p>
            <a:r>
              <a:rPr lang="en-US" altLang="zh-CN" dirty="0"/>
              <a:t>Batch normalization is a technique used in training deep neural networks that standardizes the inputs to a layer for each mini-batch. </a:t>
            </a:r>
          </a:p>
          <a:p>
            <a:r>
              <a:rPr lang="en-US" altLang="zh-CN" dirty="0"/>
              <a:t>This stabilization of the distribution of input values helps to address issues like vanishing or exploding gradients, making it easier to train deep networks. It also allows for the use of higher learning rates and reduces the sensitivity to the initial weights.</a:t>
            </a:r>
          </a:p>
          <a:p>
            <a:r>
              <a:rPr lang="en-US" altLang="zh-CN" dirty="0"/>
              <a:t>The process involves normalizing the inputs of each layer so that they have a mean of zero and a variance of one, based on the statistics of the current mini-batch. This is followed by a scaling and shifting step, where two trainable parameters per feature are introduced to restore the representation power of the network. These parameters can scale and shift the normalized values to any mean and variance, allowing the network to learn the optimal scale and mean of the inputs for each layer.</a:t>
            </a:r>
          </a:p>
          <a:p>
            <a:r>
              <a:rPr lang="en-US" altLang="zh-CN" dirty="0"/>
              <a:t>Batch normalization is typically applied before the activation function of a layer, and it has been shown to accelerate the training process, improve the performance of neural networks, and increase stability across a wide variety of architectures.</a:t>
            </a:r>
            <a:endParaRPr lang="zh-CN" altLang="en-US" dirty="0"/>
          </a:p>
        </p:txBody>
      </p:sp>
      <p:sp>
        <p:nvSpPr>
          <p:cNvPr id="3" name="标题 2">
            <a:extLst>
              <a:ext uri="{FF2B5EF4-FFF2-40B4-BE49-F238E27FC236}">
                <a16:creationId xmlns:a16="http://schemas.microsoft.com/office/drawing/2014/main" id="{14F39849-570C-0883-F34A-6C0662D37115}"/>
              </a:ext>
            </a:extLst>
          </p:cNvPr>
          <p:cNvSpPr>
            <a:spLocks noGrp="1"/>
          </p:cNvSpPr>
          <p:nvPr>
            <p:ph type="title"/>
          </p:nvPr>
        </p:nvSpPr>
        <p:spPr/>
        <p:txBody>
          <a:bodyPr/>
          <a:lstStyle/>
          <a:p>
            <a:r>
              <a:rPr lang="en-US" altLang="zh-CN" dirty="0"/>
              <a:t>What is Batch Normalization </a:t>
            </a:r>
            <a:endParaRPr lang="zh-CN" altLang="en-US" dirty="0"/>
          </a:p>
        </p:txBody>
      </p:sp>
      <p:sp>
        <p:nvSpPr>
          <p:cNvPr id="4" name="内容占位符 3">
            <a:extLst>
              <a:ext uri="{FF2B5EF4-FFF2-40B4-BE49-F238E27FC236}">
                <a16:creationId xmlns:a16="http://schemas.microsoft.com/office/drawing/2014/main" id="{A9D357D9-6DA8-9484-15BE-80D176B61A27}"/>
              </a:ext>
            </a:extLst>
          </p:cNvPr>
          <p:cNvSpPr>
            <a:spLocks noGrp="1"/>
          </p:cNvSpPr>
          <p:nvPr>
            <p:ph sz="quarter" idx="13"/>
          </p:nvPr>
        </p:nvSpPr>
        <p:spPr>
          <a:xfrm>
            <a:off x="137807" y="109546"/>
            <a:ext cx="9758668" cy="485775"/>
          </a:xfrm>
        </p:spPr>
        <p:txBody>
          <a:bodyPr/>
          <a:lstStyle/>
          <a:p>
            <a:r>
              <a:rPr lang="en-US" altLang="zh-CN" dirty="0"/>
              <a:t>Machine Learning Basis - Batch Normalization</a:t>
            </a:r>
            <a:endParaRPr lang="zh-CN" altLang="en-US" dirty="0"/>
          </a:p>
        </p:txBody>
      </p:sp>
    </p:spTree>
    <p:extLst>
      <p:ext uri="{BB962C8B-B14F-4D97-AF65-F5344CB8AC3E}">
        <p14:creationId xmlns:p14="http://schemas.microsoft.com/office/powerpoint/2010/main" val="863890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CFE65FD-C7BA-E173-18FA-5A97EA9F3225}"/>
              </a:ext>
            </a:extLst>
          </p:cNvPr>
          <p:cNvSpPr>
            <a:spLocks noGrp="1"/>
          </p:cNvSpPr>
          <p:nvPr>
            <p:ph idx="1"/>
          </p:nvPr>
        </p:nvSpPr>
        <p:spPr/>
        <p:txBody>
          <a:bodyPr>
            <a:normAutofit fontScale="62500" lnSpcReduction="20000"/>
          </a:bodyPr>
          <a:lstStyle/>
          <a:p>
            <a:r>
              <a:rPr lang="en-US" altLang="zh-CN" dirty="0"/>
              <a:t>Improves Gradient Flow: By normalizing the inputs to layers, it helps mitigate the problem of vanishing or exploding gradients, which are common issues in deep networks. This results in a more stable and faster convergence during training.</a:t>
            </a:r>
          </a:p>
          <a:p>
            <a:r>
              <a:rPr lang="en-US" altLang="zh-CN" dirty="0"/>
              <a:t>Allows Higher Learning Rates: Since batch normalization stabilizes the learning process, it allows for the use of higher learning rates, which can further speed up the neural network training.</a:t>
            </a:r>
          </a:p>
          <a:p>
            <a:r>
              <a:rPr lang="en-US" altLang="zh-CN" dirty="0"/>
              <a:t>Reduces Dependency on Initialization: Without batch normalization, the initial weights of a network can have a significant impact on its performance. Batch normalization makes the training process less sensitive to the initialization of weights, reducing the need for meticulous initialization methods.</a:t>
            </a:r>
          </a:p>
          <a:p>
            <a:r>
              <a:rPr lang="en-US" altLang="zh-CN" dirty="0"/>
              <a:t>Acts as Regularization: Batch normalization adds a slight amount of noise to the activations within each layer. This noise can act as a form of regularization, potentially reducing the need for other regularization techniques like dropout. However, this regularization effect might not always be sufficient on its own.</a:t>
            </a:r>
          </a:p>
          <a:p>
            <a:r>
              <a:rPr lang="en-US" altLang="zh-CN" dirty="0"/>
              <a:t>Simplifies Activation Functions: Networks without batch normalization may need careful design, especially in choosing activation functions to avoid saturation and dead neurons (e.g., avoiding sigmoid functions in deep layers). With batch normalization, networks can employ non-linearities like sigmoid or tanh more effectively without as much concern for these issues.</a:t>
            </a:r>
          </a:p>
          <a:p>
            <a:r>
              <a:rPr lang="en-US" altLang="zh-CN" dirty="0"/>
              <a:t>Facilitates Deeper Networks: By addressing the vanishing/exploding gradient problem and allowing for higher learning rates, batch normalization makes it feasible to train deeper neural networks, which are often more powerful and capable of learning complex patterns.</a:t>
            </a:r>
          </a:p>
          <a:p>
            <a:r>
              <a:rPr lang="en-US" altLang="zh-CN" dirty="0"/>
              <a:t>Improves Generalization: By standardizing the inputs to layers across mini-batches, batch normalization can help the model generalize better to unseen data, improving its performance on validation and test sets.</a:t>
            </a:r>
            <a:endParaRPr lang="zh-CN" altLang="en-US" dirty="0"/>
          </a:p>
        </p:txBody>
      </p:sp>
      <p:sp>
        <p:nvSpPr>
          <p:cNvPr id="3" name="标题 2">
            <a:extLst>
              <a:ext uri="{FF2B5EF4-FFF2-40B4-BE49-F238E27FC236}">
                <a16:creationId xmlns:a16="http://schemas.microsoft.com/office/drawing/2014/main" id="{0CC4C602-45B0-912E-DF0E-1EF5C3D465FB}"/>
              </a:ext>
            </a:extLst>
          </p:cNvPr>
          <p:cNvSpPr>
            <a:spLocks noGrp="1"/>
          </p:cNvSpPr>
          <p:nvPr>
            <p:ph type="title"/>
          </p:nvPr>
        </p:nvSpPr>
        <p:spPr/>
        <p:txBody>
          <a:bodyPr/>
          <a:lstStyle/>
          <a:p>
            <a:r>
              <a:rPr lang="en-US" altLang="zh-CN" dirty="0"/>
              <a:t>What use Batch Normalization </a:t>
            </a:r>
            <a:endParaRPr lang="zh-CN" altLang="en-US" dirty="0"/>
          </a:p>
        </p:txBody>
      </p:sp>
      <p:sp>
        <p:nvSpPr>
          <p:cNvPr id="4" name="内容占位符 3">
            <a:extLst>
              <a:ext uri="{FF2B5EF4-FFF2-40B4-BE49-F238E27FC236}">
                <a16:creationId xmlns:a16="http://schemas.microsoft.com/office/drawing/2014/main" id="{4F4D30B8-D6CA-DEC6-455C-8D0CB3554F8C}"/>
              </a:ext>
            </a:extLst>
          </p:cNvPr>
          <p:cNvSpPr>
            <a:spLocks noGrp="1"/>
          </p:cNvSpPr>
          <p:nvPr>
            <p:ph sz="quarter" idx="13"/>
          </p:nvPr>
        </p:nvSpPr>
        <p:spPr>
          <a:xfrm>
            <a:off x="137807" y="109546"/>
            <a:ext cx="9758668" cy="485775"/>
          </a:xfrm>
        </p:spPr>
        <p:txBody>
          <a:bodyPr/>
          <a:lstStyle/>
          <a:p>
            <a:r>
              <a:rPr lang="en-US" altLang="zh-CN" dirty="0"/>
              <a:t>Machine Learning Basis - Batch Normalization</a:t>
            </a:r>
            <a:endParaRPr lang="zh-CN" altLang="en-US" dirty="0"/>
          </a:p>
        </p:txBody>
      </p:sp>
    </p:spTree>
    <p:extLst>
      <p:ext uri="{BB962C8B-B14F-4D97-AF65-F5344CB8AC3E}">
        <p14:creationId xmlns:p14="http://schemas.microsoft.com/office/powerpoint/2010/main" val="208204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0AC564-EF1B-CF58-E7B2-DF0CDE59EA5B}"/>
              </a:ext>
            </a:extLst>
          </p:cNvPr>
          <p:cNvSpPr>
            <a:spLocks noGrp="1"/>
          </p:cNvSpPr>
          <p:nvPr>
            <p:ph idx="1"/>
          </p:nvPr>
        </p:nvSpPr>
        <p:spPr/>
        <p:txBody>
          <a:bodyPr>
            <a:normAutofit lnSpcReduction="10000"/>
          </a:bodyPr>
          <a:lstStyle/>
          <a:p>
            <a:r>
              <a:rPr lang="en-US" altLang="zh-CN" dirty="0"/>
              <a:t>Layer normalization is a technique used to stabilize the learning process in neural networks, similar to batch normalization, but with a key difference in its application. While batch normalization normalizes the input across the batch dimension (i.e., it computes the mean and variance for each feature across the batch of data), layer normalization performs the normalization for each individual sample across all of the features within a layer.</a:t>
            </a:r>
          </a:p>
          <a:p>
            <a:r>
              <a:rPr lang="en-US" altLang="zh-CN" dirty="0"/>
              <a:t>In layer normalization, the mean and variance are calculated across all features in a single layer for each data point. Then, these statistics are used to normalize the data within that layer. After normalization, a scale and shift operation is applied, similar to batch normalization, where two learnable parameters are introduced for each normalized feature to adjust the mean and variance.</a:t>
            </a:r>
            <a:endParaRPr lang="zh-CN" altLang="en-US" dirty="0"/>
          </a:p>
        </p:txBody>
      </p:sp>
      <p:sp>
        <p:nvSpPr>
          <p:cNvPr id="3" name="标题 2">
            <a:extLst>
              <a:ext uri="{FF2B5EF4-FFF2-40B4-BE49-F238E27FC236}">
                <a16:creationId xmlns:a16="http://schemas.microsoft.com/office/drawing/2014/main" id="{F05D1D27-4D71-4C61-5C98-F608E45730C2}"/>
              </a:ext>
            </a:extLst>
          </p:cNvPr>
          <p:cNvSpPr>
            <a:spLocks noGrp="1"/>
          </p:cNvSpPr>
          <p:nvPr>
            <p:ph type="title"/>
          </p:nvPr>
        </p:nvSpPr>
        <p:spPr/>
        <p:txBody>
          <a:bodyPr/>
          <a:lstStyle/>
          <a:p>
            <a:r>
              <a:rPr lang="en-US" altLang="zh-CN" dirty="0"/>
              <a:t>What is Layer Normalization </a:t>
            </a:r>
            <a:endParaRPr lang="zh-CN" altLang="en-US" dirty="0"/>
          </a:p>
        </p:txBody>
      </p:sp>
      <p:sp>
        <p:nvSpPr>
          <p:cNvPr id="4" name="内容占位符 3">
            <a:extLst>
              <a:ext uri="{FF2B5EF4-FFF2-40B4-BE49-F238E27FC236}">
                <a16:creationId xmlns:a16="http://schemas.microsoft.com/office/drawing/2014/main" id="{27638DE6-939A-79F8-37A5-F67640630490}"/>
              </a:ext>
            </a:extLst>
          </p:cNvPr>
          <p:cNvSpPr>
            <a:spLocks noGrp="1"/>
          </p:cNvSpPr>
          <p:nvPr>
            <p:ph sz="quarter" idx="13"/>
          </p:nvPr>
        </p:nvSpPr>
        <p:spPr/>
        <p:txBody>
          <a:bodyPr/>
          <a:lstStyle/>
          <a:p>
            <a:r>
              <a:rPr lang="en-US" altLang="zh-CN" dirty="0"/>
              <a:t>Machine Learning Basis - Layer Normalization</a:t>
            </a:r>
            <a:endParaRPr lang="zh-CN" altLang="en-US" dirty="0"/>
          </a:p>
        </p:txBody>
      </p:sp>
    </p:spTree>
    <p:extLst>
      <p:ext uri="{BB962C8B-B14F-4D97-AF65-F5344CB8AC3E}">
        <p14:creationId xmlns:p14="http://schemas.microsoft.com/office/powerpoint/2010/main" val="18872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559AB-8008-C8F8-8A98-CA1FEA7C5A0F}"/>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A2CD4D65-B863-7278-F0D3-24223A7F3F18}"/>
              </a:ext>
            </a:extLst>
          </p:cNvPr>
          <p:cNvSpPr>
            <a:spLocks noGrp="1"/>
          </p:cNvSpPr>
          <p:nvPr>
            <p:ph idx="1"/>
          </p:nvPr>
        </p:nvSpPr>
        <p:spPr/>
        <p:txBody>
          <a:bodyPr>
            <a:normAutofit fontScale="55000" lnSpcReduction="20000"/>
          </a:bodyPr>
          <a:lstStyle/>
          <a:p>
            <a:r>
              <a:rPr lang="en-US" altLang="zh-CN" dirty="0"/>
              <a:t>Independence from Batch Size: Unlike Batch Normalization, which relies on batch statistics, Layer Normalization performs normalization for each individual sample, making it independent of the batch size. This is particularly useful in scenarios where large batch sizes are not feasible due to memory constraints, or in applications like online learning, where data comes in sequentially.</a:t>
            </a:r>
          </a:p>
          <a:p>
            <a:r>
              <a:rPr lang="en-US" altLang="zh-CN" dirty="0"/>
              <a:t>Suitability for Recurrent Architectures: Layer Normalization is well-suited for recurrent neural networks (RNNs) and other sequence models, including LSTMs and GRUs, where applying Batch Normalization is challenging due to the dynamic nature of sequences and the dependency of current input on the previous state. Layer Normalization can be applied consistently across time steps, improving training stability and performance in these architectures.</a:t>
            </a:r>
          </a:p>
          <a:p>
            <a:r>
              <a:rPr lang="en-US" altLang="zh-CN" dirty="0"/>
              <a:t>Consistency Across Training and Inference: Layer Normalization maintains the same behavior during both training and inference phases since it normalizes the inputs using statistics computed from the inputs of the current layer for each sample. This consistency avoids the need for maintaining running averages of batch statistics, which is a requirement for Batch Normalization during inference.</a:t>
            </a:r>
          </a:p>
          <a:p>
            <a:r>
              <a:rPr lang="en-US" altLang="zh-CN" dirty="0"/>
              <a:t>Reduction of Internal Covariate Shift: By normalizing the inputs to each layer, Layer Normalization reduces the internal covariate shift, which refers to the change in the distribution of network inputs during training as the parameters of the previous layers change. This stabilization can lead to faster convergence and reduce the sensitivity to the initial parameter settings.</a:t>
            </a:r>
          </a:p>
          <a:p>
            <a:r>
              <a:rPr lang="en-US" altLang="zh-CN" dirty="0"/>
              <a:t>Facilitates the Use of Higher Learning Rates: By stabilizing the distribution of inputs across layers, Layer Normalization allows for the use of higher learning rates, which can accelerate the training process without causing the training to diverge.</a:t>
            </a:r>
          </a:p>
          <a:p>
            <a:r>
              <a:rPr lang="en-US" altLang="zh-CN" dirty="0"/>
              <a:t>Improves Gradient Flow: In deep networks, Layer Normalization can help mitigate the vanishing or exploding gradient problem by ensuring that the scale of the gradients is more uniform across layers. This improves the flow of gradients through the network during backpropagation, making it easier to train deeper networks.</a:t>
            </a:r>
          </a:p>
          <a:p>
            <a:r>
              <a:rPr lang="en-US" altLang="zh-CN" dirty="0"/>
              <a:t>Generalization to Different Architectures: Layer Normalization's design makes it broadly applicable to a wide range of neural network architectures beyond RNNs, including feedforward neural networks and Transformers. Its flexibility and benefits make it a valuable tool in the deep learning toolkit for enhancing model training and performance.</a:t>
            </a:r>
            <a:endParaRPr lang="zh-CN" altLang="en-US" dirty="0"/>
          </a:p>
        </p:txBody>
      </p:sp>
      <p:sp>
        <p:nvSpPr>
          <p:cNvPr id="3" name="标题 2">
            <a:extLst>
              <a:ext uri="{FF2B5EF4-FFF2-40B4-BE49-F238E27FC236}">
                <a16:creationId xmlns:a16="http://schemas.microsoft.com/office/drawing/2014/main" id="{F76591E1-5A1E-361F-3BAB-6669D952846B}"/>
              </a:ext>
            </a:extLst>
          </p:cNvPr>
          <p:cNvSpPr>
            <a:spLocks noGrp="1"/>
          </p:cNvSpPr>
          <p:nvPr>
            <p:ph type="title"/>
          </p:nvPr>
        </p:nvSpPr>
        <p:spPr/>
        <p:txBody>
          <a:bodyPr/>
          <a:lstStyle/>
          <a:p>
            <a:r>
              <a:rPr lang="en-US" altLang="zh-CN" dirty="0"/>
              <a:t>Why use Layer Normalization </a:t>
            </a:r>
            <a:endParaRPr lang="zh-CN" altLang="en-US" dirty="0"/>
          </a:p>
        </p:txBody>
      </p:sp>
      <p:sp>
        <p:nvSpPr>
          <p:cNvPr id="4" name="内容占位符 3">
            <a:extLst>
              <a:ext uri="{FF2B5EF4-FFF2-40B4-BE49-F238E27FC236}">
                <a16:creationId xmlns:a16="http://schemas.microsoft.com/office/drawing/2014/main" id="{061B4603-065A-69F4-9642-1DC970A8AA5A}"/>
              </a:ext>
            </a:extLst>
          </p:cNvPr>
          <p:cNvSpPr>
            <a:spLocks noGrp="1"/>
          </p:cNvSpPr>
          <p:nvPr>
            <p:ph sz="quarter" idx="13"/>
          </p:nvPr>
        </p:nvSpPr>
        <p:spPr/>
        <p:txBody>
          <a:bodyPr/>
          <a:lstStyle/>
          <a:p>
            <a:r>
              <a:rPr lang="en-US" altLang="zh-CN" dirty="0"/>
              <a:t>Machine Learning Basis - Layer Normalization</a:t>
            </a:r>
            <a:endParaRPr lang="zh-CN" altLang="en-US" dirty="0"/>
          </a:p>
        </p:txBody>
      </p:sp>
    </p:spTree>
    <p:extLst>
      <p:ext uri="{BB962C8B-B14F-4D97-AF65-F5344CB8AC3E}">
        <p14:creationId xmlns:p14="http://schemas.microsoft.com/office/powerpoint/2010/main" val="449220758"/>
      </p:ext>
    </p:extLst>
  </p:cSld>
  <p:clrMapOvr>
    <a:masterClrMapping/>
  </p:clrMapOvr>
</p:sld>
</file>

<file path=ppt/theme/theme1.xml><?xml version="1.0" encoding="utf-8"?>
<a:theme xmlns:a="http://schemas.openxmlformats.org/drawingml/2006/main" name="我的高级-简约Phd主题--无GSUlo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我的高级-简约Phd主题--无GSUlogo" id="{4A91429C-6CB6-45A9-BB07-39750E6615B3}" vid="{0DAE11EA-FDB5-49C2-92B6-864D46977DA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我的高级-简约Phd主题--无GSUlogo</Template>
  <TotalTime>54</TotalTime>
  <Words>2638</Words>
  <Application>Microsoft Office PowerPoint</Application>
  <PresentationFormat>宽屏</PresentationFormat>
  <Paragraphs>87</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阿里巴巴普惠体</vt:lpstr>
      <vt:lpstr>等线</vt:lpstr>
      <vt:lpstr>等线 Light</vt:lpstr>
      <vt:lpstr>Arial</vt:lpstr>
      <vt:lpstr>Wingdings</vt:lpstr>
      <vt:lpstr>我的高级-简约Phd主题--无GSUlogo</vt:lpstr>
      <vt:lpstr>Review For Job</vt:lpstr>
      <vt:lpstr>What is overfitting</vt:lpstr>
      <vt:lpstr>Why overfitting happens</vt:lpstr>
      <vt:lpstr>How to prevent overfitting</vt:lpstr>
      <vt:lpstr>How to prevent overfitting</vt:lpstr>
      <vt:lpstr>What is Batch Normalization </vt:lpstr>
      <vt:lpstr>What use Batch Normalization </vt:lpstr>
      <vt:lpstr>What is Layer Normalization </vt:lpstr>
      <vt:lpstr>Why use Layer Normalization </vt:lpstr>
      <vt:lpstr>When to Use Batch Normalization</vt:lpstr>
      <vt:lpstr>When to Use Layer Normalization</vt:lpstr>
      <vt:lpstr>Summary</vt:lpstr>
      <vt:lpstr>Why cross entropy instead of MSR</vt:lpstr>
      <vt:lpstr>Why cross entropy instead of MSR</vt:lpstr>
      <vt:lpstr>Why cross entropy instead of MSR</vt:lpstr>
      <vt:lpstr>Why cross entropy instead of MSR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For Job</dc:title>
  <dc:creator>Jinkun Han</dc:creator>
  <cp:lastModifiedBy>Jinkun Han</cp:lastModifiedBy>
  <cp:revision>9</cp:revision>
  <dcterms:created xsi:type="dcterms:W3CDTF">2024-02-26T20:21:33Z</dcterms:created>
  <dcterms:modified xsi:type="dcterms:W3CDTF">2024-02-26T21:16:24Z</dcterms:modified>
</cp:coreProperties>
</file>