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5" r:id="rId4"/>
    <p:sldId id="284" r:id="rId5"/>
    <p:sldId id="285" r:id="rId6"/>
    <p:sldId id="286" r:id="rId7"/>
    <p:sldId id="287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7B3B-F71F-4F3F-96B3-56C70D51B9A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5BB35-BB11-4A27-A5BC-EF80170C5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20CF1-EFDD-49C2-9E44-65801275321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7417-2E2F-4759-A4D4-C4FF478C98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6" Type="http://schemas.openxmlformats.org/officeDocument/2006/relationships/image" Target="../media/image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2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1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1.png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image" Target="../media/image9.png"/><Relationship Id="rId4" Type="http://schemas.openxmlformats.org/officeDocument/2006/relationships/tags" Target="../tags/tag106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image" Target="../media/image9.png"/><Relationship Id="rId4" Type="http://schemas.openxmlformats.org/officeDocument/2006/relationships/tags" Target="../tags/tag114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10" Type="http://schemas.openxmlformats.org/officeDocument/2006/relationships/image" Target="../media/image14.png"/><Relationship Id="rId4" Type="http://schemas.openxmlformats.org/officeDocument/2006/relationships/tags" Target="../tags/tag12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1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17.png"/><Relationship Id="rId5" Type="http://schemas.openxmlformats.org/officeDocument/2006/relationships/tags" Target="../tags/tag141.xml"/><Relationship Id="rId10" Type="http://schemas.openxmlformats.org/officeDocument/2006/relationships/image" Target="../media/image16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6.png"/><Relationship Id="rId5" Type="http://schemas.openxmlformats.org/officeDocument/2006/relationships/tags" Target="../tags/tag35.xml"/><Relationship Id="rId10" Type="http://schemas.openxmlformats.org/officeDocument/2006/relationships/image" Target="../media/image5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7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9.png"/><Relationship Id="rId4" Type="http://schemas.openxmlformats.org/officeDocument/2006/relationships/tags" Target="../tags/tag73.xm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12"/>
                </p:custDataLst>
              </p:nvPr>
            </p:nvPicPr>
            <p:blipFill rotWithShape="1">
              <a:blip r:embed="rId15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7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16466" y="3529097"/>
            <a:ext cx="7759065" cy="49149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指导教师：尹小君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6467" y="2278040"/>
            <a:ext cx="7759065" cy="1150960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不同水体识别系统</a:t>
            </a:r>
            <a:b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设计与实现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 期 检 查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525326" y="4490846"/>
            <a:ext cx="2245159" cy="576104"/>
          </a:xfrm>
        </p:spPr>
        <p:txBody>
          <a:bodyPr>
            <a:normAutofit/>
          </a:bodyPr>
          <a:lstStyle/>
          <a:p>
            <a:r>
              <a:rPr lang="zh-CN" altLang="en-US" dirty="0"/>
              <a:t>  计科</a:t>
            </a:r>
            <a:r>
              <a:rPr lang="en-US" altLang="zh-CN" dirty="0"/>
              <a:t>2020</a:t>
            </a:r>
            <a:r>
              <a:rPr lang="zh-CN" altLang="en-US" dirty="0"/>
              <a:t>（二学位）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384133" y="4490846"/>
            <a:ext cx="2245159" cy="576104"/>
          </a:xfrm>
        </p:spPr>
        <p:txBody>
          <a:bodyPr>
            <a:normAutofit/>
          </a:bodyPr>
          <a:lstStyle/>
          <a:p>
            <a:r>
              <a:rPr lang="zh-CN" altLang="en-US"/>
              <a:t>答辩人：梁嘉成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10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一、存在的问题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BD525-D437-4EEE-ADB9-0C9DB993E04C}"/>
              </a:ext>
            </a:extLst>
          </p:cNvPr>
          <p:cNvSpPr txBox="1"/>
          <p:nvPr/>
        </p:nvSpPr>
        <p:spPr>
          <a:xfrm>
            <a:off x="89282" y="1353312"/>
            <a:ext cx="11853902" cy="5254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使用的相关事宜，目前有两种技术方案还未确定：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作为开发工具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，加载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库，完成业务逻辑层核心功能，再通过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网络编程、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网络编程，使用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连接建立通信。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优点：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作为人工智能领域应用最广泛的语言，相关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资料较多，便于学习和实施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，且大部分文献资料是基于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编程实现。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缺点：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增加学习成本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需要新增一个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服务为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后端提供服务，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没有成熟的框架设计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，短时间内难以完成实现高并发、高性能、高可用的系统，可能出现的问题有网络异常导致服务崩溃、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阻塞增加响应延迟、等问题。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作为开发工具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，加载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库，完成业务逻辑层核心功能。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优点：学习成本降低，避免了增设新的服务器，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系统更佳稳定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缺点：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1.Java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常用与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开发，在人工智能领域的实践和官方文档远不如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多，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出现问题难以寻找解决方案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繁琐的语法，并不适合作为人工智能实践的语言，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对于维护和二次开发不友好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43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11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一、工作计划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BD525-D437-4EEE-ADB9-0C9DB993E04C}"/>
              </a:ext>
            </a:extLst>
          </p:cNvPr>
          <p:cNvSpPr txBox="1"/>
          <p:nvPr/>
        </p:nvSpPr>
        <p:spPr>
          <a:xfrm>
            <a:off x="89282" y="1353312"/>
            <a:ext cx="11853902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待存在的问题解决后，继续学习</a:t>
            </a:r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和相关图像识别算法；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按照工作计划继续完成毕业设计的相关内容。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8034A64D-E41F-499E-8AA8-997E374C8F5A}"/>
              </a:ext>
            </a:extLst>
          </p:cNvPr>
          <p:cNvSpPr>
            <a:spLocks noGrp="1"/>
          </p:cNvSpPr>
          <p:nvPr/>
        </p:nvSpPr>
        <p:spPr>
          <a:xfrm>
            <a:off x="2582418" y="2878170"/>
            <a:ext cx="7893050" cy="12509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68580" tIns="34290" rIns="68580" bIns="34290" anchor="ctr"/>
          <a:lstStyle>
            <a:lvl1pPr lvl="0">
              <a:defRPr kern="1200"/>
            </a:lvl1pPr>
          </a:lstStyle>
          <a:p>
            <a:pPr lvl="0" algn="ctr" eaLnBrk="1" fontAlgn="auto" hangingPunct="1"/>
            <a:r>
              <a:rPr lang="zh-CN" altLang="en-US" sz="5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请各位老师批评指正！</a:t>
            </a:r>
            <a:endParaRPr lang="zh-CN" altLang="en-US" sz="5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文本框 25"/>
          <p:cNvSpPr txBox="1"/>
          <p:nvPr/>
        </p:nvSpPr>
        <p:spPr>
          <a:xfrm>
            <a:off x="4611891" y="149225"/>
            <a:ext cx="1200150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208AAE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</p:txBody>
      </p:sp>
      <p:sp>
        <p:nvSpPr>
          <p:cNvPr id="5129" name="文本框 26"/>
          <p:cNvSpPr txBox="1"/>
          <p:nvPr/>
        </p:nvSpPr>
        <p:spPr>
          <a:xfrm>
            <a:off x="6379960" y="149225"/>
            <a:ext cx="1211262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8000" b="1">
                <a:solidFill>
                  <a:srgbClr val="208AAE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8000" b="1" dirty="0">
              <a:solidFill>
                <a:srgbClr val="208AA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30" name="文本框 28"/>
          <p:cNvSpPr txBox="1"/>
          <p:nvPr/>
        </p:nvSpPr>
        <p:spPr>
          <a:xfrm>
            <a:off x="2859088" y="1754188"/>
            <a:ext cx="647382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——CONTENTS ——</a:t>
            </a:r>
          </a:p>
        </p:txBody>
      </p:sp>
      <p:grpSp>
        <p:nvGrpSpPr>
          <p:cNvPr id="5131" name="组合 41"/>
          <p:cNvGrpSpPr/>
          <p:nvPr/>
        </p:nvGrpSpPr>
        <p:grpSpPr>
          <a:xfrm>
            <a:off x="1611313" y="2357438"/>
            <a:ext cx="10017125" cy="3394075"/>
            <a:chOff x="2854" y="3894"/>
            <a:chExt cx="15775" cy="5345"/>
          </a:xfrm>
        </p:grpSpPr>
        <p:grpSp>
          <p:nvGrpSpPr>
            <p:cNvPr id="5132" name="组合 40"/>
            <p:cNvGrpSpPr/>
            <p:nvPr/>
          </p:nvGrpSpPr>
          <p:grpSpPr>
            <a:xfrm>
              <a:off x="2854" y="3894"/>
              <a:ext cx="15775" cy="1475"/>
              <a:chOff x="2654" y="3894"/>
              <a:chExt cx="15775" cy="147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747" y="3894"/>
                <a:ext cx="1475" cy="1475"/>
              </a:xfrm>
              <a:prstGeom prst="ellipse">
                <a:avLst/>
              </a:prstGeom>
              <a:solidFill>
                <a:srgbClr val="03BE9F"/>
              </a:soli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en-US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34" name="文本框 6"/>
              <p:cNvSpPr txBox="1"/>
              <p:nvPr/>
            </p:nvSpPr>
            <p:spPr>
              <a:xfrm>
                <a:off x="10894" y="4253"/>
                <a:ext cx="1184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  <p:sp>
            <p:nvSpPr>
              <p:cNvPr id="5135" name="文本框 7"/>
              <p:cNvSpPr txBox="1"/>
              <p:nvPr/>
            </p:nvSpPr>
            <p:spPr>
              <a:xfrm>
                <a:off x="12368" y="4020"/>
                <a:ext cx="51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任务书规划介绍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368" y="4721"/>
                <a:ext cx="6061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en-US" altLang="zh-CN" sz="1050" noProof="1">
                    <a:solidFill>
                      <a:srgbClr val="222430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Description of mission book planning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275" y="4721"/>
                <a:ext cx="6061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en-US" altLang="zh-CN" sz="1050" noProof="1">
                    <a:solidFill>
                      <a:srgbClr val="222430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Project introduction</a:t>
                </a: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2654" y="3894"/>
                <a:ext cx="1475" cy="1475"/>
              </a:xfrm>
              <a:prstGeom prst="ellipse">
                <a:avLst/>
              </a:prstGeom>
              <a:solidFill>
                <a:srgbClr val="03BE9F"/>
              </a:soli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en-US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39" name="文本框 2"/>
              <p:cNvSpPr txBox="1"/>
              <p:nvPr/>
            </p:nvSpPr>
            <p:spPr>
              <a:xfrm>
                <a:off x="2800" y="4253"/>
                <a:ext cx="1184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  <p:sp>
            <p:nvSpPr>
              <p:cNvPr id="5140" name="文本框 3"/>
              <p:cNvSpPr txBox="1"/>
              <p:nvPr/>
            </p:nvSpPr>
            <p:spPr>
              <a:xfrm>
                <a:off x="4275" y="4020"/>
                <a:ext cx="51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课题简介</a:t>
                </a:r>
              </a:p>
            </p:txBody>
          </p:sp>
        </p:grpSp>
        <p:grpSp>
          <p:nvGrpSpPr>
            <p:cNvPr id="5141" name="组合 30"/>
            <p:cNvGrpSpPr/>
            <p:nvPr/>
          </p:nvGrpSpPr>
          <p:grpSpPr>
            <a:xfrm>
              <a:off x="2854" y="5829"/>
              <a:ext cx="15775" cy="1475"/>
              <a:chOff x="2654" y="6927"/>
              <a:chExt cx="15775" cy="147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54" y="6927"/>
                <a:ext cx="1475" cy="1475"/>
              </a:xfrm>
              <a:prstGeom prst="ellipse">
                <a:avLst/>
              </a:prstGeom>
              <a:solidFill>
                <a:srgbClr val="529BD2"/>
              </a:soli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en-US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43" name="文本框 10"/>
              <p:cNvSpPr txBox="1"/>
              <p:nvPr/>
            </p:nvSpPr>
            <p:spPr>
              <a:xfrm>
                <a:off x="2800" y="7286"/>
                <a:ext cx="1184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  <p:sp>
            <p:nvSpPr>
              <p:cNvPr id="5144" name="文本框 11"/>
              <p:cNvSpPr txBox="1"/>
              <p:nvPr/>
            </p:nvSpPr>
            <p:spPr>
              <a:xfrm>
                <a:off x="4275" y="7054"/>
                <a:ext cx="591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目前已完成内容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275" y="7755"/>
                <a:ext cx="5918" cy="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en-US" altLang="zh-CN" sz="1050" noProof="1">
                    <a:solidFill>
                      <a:srgbClr val="222430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The current content has been completed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0747" y="6927"/>
                <a:ext cx="1475" cy="1475"/>
              </a:xfrm>
              <a:prstGeom prst="ellipse">
                <a:avLst/>
              </a:prstGeom>
              <a:solidFill>
                <a:srgbClr val="529BD2"/>
              </a:soli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en-US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47" name="文本框 14"/>
              <p:cNvSpPr txBox="1"/>
              <p:nvPr/>
            </p:nvSpPr>
            <p:spPr>
              <a:xfrm>
                <a:off x="10893" y="7286"/>
                <a:ext cx="1184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</a:p>
            </p:txBody>
          </p:sp>
          <p:sp>
            <p:nvSpPr>
              <p:cNvPr id="5148" name="文本框 15"/>
              <p:cNvSpPr txBox="1"/>
              <p:nvPr/>
            </p:nvSpPr>
            <p:spPr>
              <a:xfrm>
                <a:off x="12368" y="7054"/>
                <a:ext cx="51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尚需完成的任务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2368" y="7755"/>
                <a:ext cx="6061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en-US" altLang="zh-CN" sz="1050" noProof="1">
                    <a:solidFill>
                      <a:srgbClr val="222430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Tasks still to be done</a:t>
                </a:r>
              </a:p>
            </p:txBody>
          </p:sp>
        </p:grpSp>
        <p:grpSp>
          <p:nvGrpSpPr>
            <p:cNvPr id="5150" name="组合 31"/>
            <p:cNvGrpSpPr/>
            <p:nvPr/>
          </p:nvGrpSpPr>
          <p:grpSpPr>
            <a:xfrm>
              <a:off x="2854" y="7764"/>
              <a:ext cx="15775" cy="1475"/>
              <a:chOff x="2654" y="6927"/>
              <a:chExt cx="15775" cy="1475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654" y="6927"/>
                <a:ext cx="1475" cy="1475"/>
              </a:xfrm>
              <a:prstGeom prst="ellipse">
                <a:avLst/>
              </a:prstGeom>
              <a:solidFill>
                <a:srgbClr val="0BA2B0"/>
              </a:soli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en-US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52" name="文本框 33"/>
              <p:cNvSpPr txBox="1"/>
              <p:nvPr/>
            </p:nvSpPr>
            <p:spPr>
              <a:xfrm>
                <a:off x="2800" y="7286"/>
                <a:ext cx="1184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05</a:t>
                </a:r>
              </a:p>
            </p:txBody>
          </p:sp>
          <p:sp>
            <p:nvSpPr>
              <p:cNvPr id="5153" name="文本框 34"/>
              <p:cNvSpPr txBox="1"/>
              <p:nvPr/>
            </p:nvSpPr>
            <p:spPr>
              <a:xfrm>
                <a:off x="4275" y="7054"/>
                <a:ext cx="51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存在的问题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275" y="7755"/>
                <a:ext cx="6061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en-US" altLang="zh-CN" sz="1050" noProof="1">
                    <a:solidFill>
                      <a:srgbClr val="222430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Existing problems</a:t>
                </a: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0747" y="6927"/>
                <a:ext cx="1475" cy="1475"/>
              </a:xfrm>
              <a:prstGeom prst="ellipse">
                <a:avLst/>
              </a:prstGeom>
              <a:solidFill>
                <a:srgbClr val="0BA2B0"/>
              </a:solidFill>
              <a:ln>
                <a:noFill/>
              </a:ln>
              <a:effectLst>
                <a:outerShdw blurRad="1397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en-US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56" name="文本框 37"/>
              <p:cNvSpPr txBox="1"/>
              <p:nvPr/>
            </p:nvSpPr>
            <p:spPr>
              <a:xfrm>
                <a:off x="10893" y="7286"/>
                <a:ext cx="1184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06</a:t>
                </a:r>
              </a:p>
            </p:txBody>
          </p:sp>
          <p:sp>
            <p:nvSpPr>
              <p:cNvPr id="5157" name="文本框 38"/>
              <p:cNvSpPr txBox="1"/>
              <p:nvPr/>
            </p:nvSpPr>
            <p:spPr>
              <a:xfrm>
                <a:off x="12368" y="7054"/>
                <a:ext cx="51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下一步工作计划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368" y="7755"/>
                <a:ext cx="6061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:r>
                  <a:rPr lang="en-US" altLang="zh-CN" sz="1050" noProof="1">
                    <a:solidFill>
                      <a:srgbClr val="222430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Next work plan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3A57E0-E0E1-45A3-AB1F-8684EA0D601B}"/>
              </a:ext>
            </a:extLst>
          </p:cNvPr>
          <p:cNvSpPr/>
          <p:nvPr/>
        </p:nvSpPr>
        <p:spPr>
          <a:xfrm>
            <a:off x="88002" y="1332837"/>
            <a:ext cx="5855598" cy="533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计算机水体识别技术，是利用计算机对图像进行处理、分析和理解，以识别各种不同模式的水体的技术，是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应用深度学习算法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实现图像识别的一种实践应用。本设计选用目前研究水体识别方法前沿领域中的深度学习模型，通过不同水体提取系统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实现数据采集、特征提取、不同水体提取、和算法评价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等模块。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048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本课题研究的主要问题是完成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水体识别的相关功能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，并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设计系统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以实现水体识别功能，课题重点关注水体识别算法的实现、系统设计项目的实现两方面。</a:t>
            </a:r>
          </a:p>
          <a:p>
            <a:pPr indent="304800" algn="just">
              <a:lnSpc>
                <a:spcPct val="130000"/>
              </a:lnSpc>
            </a:pPr>
            <a:endParaRPr lang="zh-CN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一、不同水利识别系统设计与实现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3605CD-C67C-4BB7-9618-04C28A08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958467"/>
            <a:ext cx="6168677" cy="51750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二、系统设计与实现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22E759-06C9-41DB-A17D-6097852C00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03" y="662939"/>
            <a:ext cx="7567698" cy="586168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4D5910B-8BA4-42F0-8E1D-7BAB523E4F66}"/>
              </a:ext>
            </a:extLst>
          </p:cNvPr>
          <p:cNvSpPr/>
          <p:nvPr/>
        </p:nvSpPr>
        <p:spPr>
          <a:xfrm>
            <a:off x="88002" y="1332837"/>
            <a:ext cx="4474473" cy="489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00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本系统总体设计采用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B/S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结构实现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，简化系统开发、维护和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06000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系统设计遵循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，其优点有职责单一、互不影响，利于各功能模块解耦合、利于组件重用和二次开发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06000">
              <a:lnSpc>
                <a:spcPct val="130000"/>
              </a:lnSpc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系统实现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前后端分离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的开发模式，有利于实现高并发、高性能、高可用，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接口文档，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前后端互不干涉，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开发完成后联调和提交测试。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2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5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一、预期成果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4D5910B-8BA4-42F0-8E1D-7BAB523E4F66}"/>
              </a:ext>
            </a:extLst>
          </p:cNvPr>
          <p:cNvSpPr/>
          <p:nvPr/>
        </p:nvSpPr>
        <p:spPr>
          <a:xfrm>
            <a:off x="300037" y="1332837"/>
            <a:ext cx="4474473" cy="357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实现数据采集、导入、存储功能；</a:t>
            </a:r>
          </a:p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实现数据特征提取功能；</a:t>
            </a:r>
          </a:p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实现可视化数据显示功能；</a:t>
            </a:r>
          </a:p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实现数据分析、并利用相关算法和模型对不同水体进行识别功能；</a:t>
            </a:r>
          </a:p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实现算法评价功能；</a:t>
            </a:r>
          </a:p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实现界面实用、简洁、美观；</a:t>
            </a:r>
          </a:p>
          <a:p>
            <a:pPr lvl="0" indent="306000" algn="l">
              <a:lnSpc>
                <a:spcPct val="130000"/>
              </a:lnSpc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完成相应设计文档。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6247D8-688F-44DE-AB77-84F3E650D3F3}"/>
              </a:ext>
            </a:extLst>
          </p:cNvPr>
          <p:cNvSpPr/>
          <p:nvPr/>
        </p:nvSpPr>
        <p:spPr>
          <a:xfrm>
            <a:off x="5004600" y="871172"/>
            <a:ext cx="72635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完成本课题需要使用的系统平台和主要开发工具</a:t>
            </a:r>
          </a:p>
          <a:p>
            <a:pPr marL="0" lvl="1">
              <a:buSzPts val="1400"/>
            </a:pP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00433F-66AB-4970-A72F-14EFAD3E60D8}"/>
              </a:ext>
            </a:extLst>
          </p:cNvPr>
          <p:cNvSpPr/>
          <p:nvPr/>
        </p:nvSpPr>
        <p:spPr>
          <a:xfrm>
            <a:off x="5325872" y="1332837"/>
            <a:ext cx="64946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Font typeface="+mj-lt"/>
              <a:buAutoNum type="arabicParenR"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Inter Core i7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，内存：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16G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，硬盘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1TB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Windows10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操作系统计算机一台；</a:t>
            </a:r>
          </a:p>
          <a:p>
            <a:pPr marL="342900" lvl="0" indent="-342900" algn="l">
              <a:buFont typeface="+mj-lt"/>
              <a:buAutoNum type="arabicParenR"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IntelliJ IDEA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WebStorm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Visual Studio Code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集成开发环境、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初始化程序、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数据库、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数据库、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Photoshop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lvl="0" indent="-342900" algn="l">
              <a:buFont typeface="+mj-lt"/>
              <a:buAutoNum type="arabicParenR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北斗卫星实景地图软件；</a:t>
            </a:r>
          </a:p>
          <a:p>
            <a:pPr marL="342900" lvl="0" indent="-342900" algn="l">
              <a:buFont typeface="+mj-lt"/>
              <a:buAutoNum type="arabicParenR"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10Mbps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带宽网络。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907160-BE84-4C5F-866B-EBE50ED1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78" y="4490666"/>
            <a:ext cx="7469891" cy="12593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54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6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三、对课题提出的任务要求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4D5910B-8BA4-42F0-8E1D-7BAB523E4F66}"/>
              </a:ext>
            </a:extLst>
          </p:cNvPr>
          <p:cNvSpPr/>
          <p:nvPr/>
        </p:nvSpPr>
        <p:spPr>
          <a:xfrm>
            <a:off x="300037" y="1332837"/>
            <a:ext cx="11691938" cy="225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周：收集阅读文献、完成开题报告和文献综述；</a:t>
            </a:r>
          </a:p>
          <a:p>
            <a:pPr indent="2667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3-5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周：需求分析，确立课题设计总体规划，和各个模块的方案设计。</a:t>
            </a:r>
          </a:p>
          <a:p>
            <a:pPr indent="2667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6-10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周：完成软件设计以及系统的详细设计。</a:t>
            </a:r>
          </a:p>
          <a:p>
            <a:pPr indent="2667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11-12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周：系统运行及测试。</a:t>
            </a:r>
          </a:p>
          <a:p>
            <a:pPr indent="2667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13-14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周：撰写论文、用户手册等文档。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AF39D8-EF59-4CEA-AD7A-006557AA2FAE}"/>
              </a:ext>
            </a:extLst>
          </p:cNvPr>
          <p:cNvSpPr/>
          <p:nvPr/>
        </p:nvSpPr>
        <p:spPr>
          <a:xfrm>
            <a:off x="300037" y="351585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预期成果</a:t>
            </a:r>
          </a:p>
          <a:p>
            <a:pPr marL="0" lvl="1">
              <a:buSzPts val="1400"/>
            </a:pP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0611E9-551C-4A11-B394-2FFBC38211BD}"/>
              </a:ext>
            </a:extLst>
          </p:cNvPr>
          <p:cNvSpPr/>
          <p:nvPr/>
        </p:nvSpPr>
        <p:spPr>
          <a:xfrm>
            <a:off x="528637" y="3931355"/>
            <a:ext cx="5025835" cy="225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实现数据采集、导入、存储功能；</a:t>
            </a:r>
          </a:p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实现数据特征提取功能；</a:t>
            </a:r>
          </a:p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实现可视化数据显示功能；</a:t>
            </a:r>
          </a:p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实现数据分析、并利用相关算法和模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型对不同水体进行识别功能；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87C645-9476-4E1D-955C-D527284CF1FA}"/>
              </a:ext>
            </a:extLst>
          </p:cNvPr>
          <p:cNvSpPr/>
          <p:nvPr/>
        </p:nvSpPr>
        <p:spPr>
          <a:xfrm>
            <a:off x="6637528" y="3931355"/>
            <a:ext cx="5025835" cy="136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5)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实现算法评价功能；</a:t>
            </a:r>
          </a:p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6)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实现界面实用、简洁、美观；</a:t>
            </a:r>
          </a:p>
          <a:p>
            <a:pPr lvl="0" algn="l"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7) 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完成相应设计文档。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6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7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一、已完成内容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4D5910B-8BA4-42F0-8E1D-7BAB523E4F66}"/>
              </a:ext>
            </a:extLst>
          </p:cNvPr>
          <p:cNvSpPr/>
          <p:nvPr/>
        </p:nvSpPr>
        <p:spPr>
          <a:xfrm>
            <a:off x="88002" y="1332837"/>
            <a:ext cx="5769873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00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收集阅读文献、完成开题报告和文献综述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7BA70B-0EB5-4BC9-B6C0-E85630BC9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83"/>
          <a:stretch/>
        </p:blipFill>
        <p:spPr>
          <a:xfrm>
            <a:off x="300037" y="2015713"/>
            <a:ext cx="5257079" cy="325850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2A60CA6-B187-4463-9E1D-03AF2ECDB6E7}"/>
              </a:ext>
            </a:extLst>
          </p:cNvPr>
          <p:cNvSpPr/>
          <p:nvPr/>
        </p:nvSpPr>
        <p:spPr>
          <a:xfrm>
            <a:off x="5857875" y="3339860"/>
            <a:ext cx="571500" cy="48955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B4B97A6-B691-4068-B282-C11EC6E6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686" y="1919054"/>
            <a:ext cx="5257079" cy="335516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978B08A-2590-453E-8BDE-CDA49D368295}"/>
              </a:ext>
            </a:extLst>
          </p:cNvPr>
          <p:cNvSpPr/>
          <p:nvPr/>
        </p:nvSpPr>
        <p:spPr>
          <a:xfrm>
            <a:off x="88002" y="5621821"/>
            <a:ext cx="11789673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00">
              <a:lnSpc>
                <a:spcPct val="130000"/>
              </a:lnSpc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按照任务书规划要求，已完成文献的阅读、开题报告和文献综述已经通过指导老师审核。</a:t>
            </a:r>
            <a:endParaRPr lang="zh-CN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7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5FD608FA-5F37-4A1F-AC34-CCB2928322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660"/>
            <a:ext cx="6555687" cy="5077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 hidden="1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8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9424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二、已完成内容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4D5910B-8BA4-42F0-8E1D-7BAB523E4F66}"/>
              </a:ext>
            </a:extLst>
          </p:cNvPr>
          <p:cNvSpPr/>
          <p:nvPr/>
        </p:nvSpPr>
        <p:spPr>
          <a:xfrm>
            <a:off x="88002" y="1332837"/>
            <a:ext cx="8113023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需求分析，确立课题设计总体规划，和各个模块的方案设计。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397644-FF48-48B7-93F0-B9C6CCE0A160}"/>
              </a:ext>
            </a:extLst>
          </p:cNvPr>
          <p:cNvGrpSpPr/>
          <p:nvPr/>
        </p:nvGrpSpPr>
        <p:grpSpPr>
          <a:xfrm>
            <a:off x="945934" y="1735108"/>
            <a:ext cx="11553353" cy="2684492"/>
            <a:chOff x="945934" y="1735108"/>
            <a:chExt cx="11553353" cy="268449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68815EE-B797-4CCA-B81A-1F672FE57654}"/>
                </a:ext>
              </a:extLst>
            </p:cNvPr>
            <p:cNvSpPr/>
            <p:nvPr/>
          </p:nvSpPr>
          <p:spPr>
            <a:xfrm>
              <a:off x="945934" y="2743200"/>
              <a:ext cx="892391" cy="16764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739E1697-F423-4DE3-9A7E-1A7F9455063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792444" y="-393738"/>
              <a:ext cx="736624" cy="5537253"/>
            </a:xfrm>
            <a:prstGeom prst="bent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6A74F5-BCC0-447E-BDB0-60A06BB57D4D}"/>
                </a:ext>
              </a:extLst>
            </p:cNvPr>
            <p:cNvSpPr/>
            <p:nvPr/>
          </p:nvSpPr>
          <p:spPr>
            <a:xfrm>
              <a:off x="6643689" y="1735108"/>
              <a:ext cx="5855598" cy="13697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Vue.js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Vue-CLI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Vue-Router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Vuex</a:t>
              </a:r>
            </a:p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Element UI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304800" algn="just">
                <a:lnSpc>
                  <a:spcPct val="130000"/>
                </a:lnSpc>
              </a:pP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EC04FEF-682D-4157-ADB5-4C9E828FB0B4}"/>
              </a:ext>
            </a:extLst>
          </p:cNvPr>
          <p:cNvGrpSpPr/>
          <p:nvPr/>
        </p:nvGrpSpPr>
        <p:grpSpPr>
          <a:xfrm>
            <a:off x="2831647" y="2527190"/>
            <a:ext cx="9667640" cy="1892410"/>
            <a:chOff x="2831647" y="2527190"/>
            <a:chExt cx="9667640" cy="1892410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5B8613B1-246F-4A3B-868C-D2B9D76374DA}"/>
                </a:ext>
              </a:extLst>
            </p:cNvPr>
            <p:cNvSpPr/>
            <p:nvPr/>
          </p:nvSpPr>
          <p:spPr>
            <a:xfrm>
              <a:off x="2831647" y="2743200"/>
              <a:ext cx="892391" cy="16764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50A4EE66-F353-42F1-BB4D-9C4E54B3D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038" y="2812211"/>
              <a:ext cx="3199290" cy="25484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B70618C-107C-41BA-B669-C907C1206172}"/>
                </a:ext>
              </a:extLst>
            </p:cNvPr>
            <p:cNvSpPr/>
            <p:nvPr/>
          </p:nvSpPr>
          <p:spPr>
            <a:xfrm>
              <a:off x="6643689" y="2527190"/>
              <a:ext cx="5855598" cy="1809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Java EE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Spring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Spring MVC</a:t>
              </a:r>
            </a:p>
            <a:p>
              <a:pPr indent="304800" algn="just">
                <a:lnSpc>
                  <a:spcPct val="130000"/>
                </a:lnSpc>
              </a:pP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Spring Boot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）、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Maven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Tomcat</a:t>
              </a:r>
            </a:p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Junit4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log4j2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Git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304800" algn="just">
                <a:lnSpc>
                  <a:spcPct val="130000"/>
                </a:lnSpc>
              </a:pP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ECA2B40-512A-4306-93DA-DA2500BDAE5F}"/>
              </a:ext>
            </a:extLst>
          </p:cNvPr>
          <p:cNvGrpSpPr/>
          <p:nvPr/>
        </p:nvGrpSpPr>
        <p:grpSpPr>
          <a:xfrm>
            <a:off x="4717360" y="2743200"/>
            <a:ext cx="7781927" cy="1985973"/>
            <a:chOff x="4717360" y="2743200"/>
            <a:chExt cx="7781927" cy="198597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86AB99F-93D4-446C-8F52-925D5C68A49F}"/>
                </a:ext>
              </a:extLst>
            </p:cNvPr>
            <p:cNvSpPr/>
            <p:nvPr/>
          </p:nvSpPr>
          <p:spPr>
            <a:xfrm>
              <a:off x="6643689" y="3799495"/>
              <a:ext cx="5855598" cy="929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Redis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304800" algn="just">
                <a:lnSpc>
                  <a:spcPct val="130000"/>
                </a:lnSpc>
              </a:pP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BC9511F-3197-4492-9C06-716F2B42B658}"/>
                </a:ext>
              </a:extLst>
            </p:cNvPr>
            <p:cNvSpPr/>
            <p:nvPr/>
          </p:nvSpPr>
          <p:spPr>
            <a:xfrm>
              <a:off x="4717360" y="2743200"/>
              <a:ext cx="892391" cy="16764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89A4606-0BE6-42D4-9284-9DAB825898F0}"/>
                </a:ext>
              </a:extLst>
            </p:cNvPr>
            <p:cNvCxnSpPr>
              <a:cxnSpLocks/>
            </p:cNvCxnSpPr>
            <p:nvPr/>
          </p:nvCxnSpPr>
          <p:spPr>
            <a:xfrm>
              <a:off x="5609751" y="3682481"/>
              <a:ext cx="1313577" cy="389187"/>
            </a:xfrm>
            <a:prstGeom prst="bentConnector3">
              <a:avLst>
                <a:gd name="adj1" fmla="val 60507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962D63F-F17D-4841-B0D3-09F7F6C07A45}"/>
              </a:ext>
            </a:extLst>
          </p:cNvPr>
          <p:cNvGrpSpPr/>
          <p:nvPr/>
        </p:nvGrpSpPr>
        <p:grpSpPr>
          <a:xfrm>
            <a:off x="996950" y="4287066"/>
            <a:ext cx="11502337" cy="1186636"/>
            <a:chOff x="996950" y="4287066"/>
            <a:chExt cx="11502337" cy="1186636"/>
          </a:xfrm>
        </p:grpSpPr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08AC4040-7D6F-4A09-8D8B-4AF0FFD48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950" y="4554747"/>
              <a:ext cx="5926378" cy="918955"/>
            </a:xfrm>
            <a:prstGeom prst="bentConnector3">
              <a:avLst>
                <a:gd name="adj1" fmla="val 3421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8F892AD-E4D7-4F6A-808D-A7E2175BFFEC}"/>
                </a:ext>
              </a:extLst>
            </p:cNvPr>
            <p:cNvSpPr/>
            <p:nvPr/>
          </p:nvSpPr>
          <p:spPr>
            <a:xfrm>
              <a:off x="6643689" y="4287066"/>
              <a:ext cx="5855598" cy="489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AJAX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Axios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0B0191E-9A4B-42A6-A132-0E77AB2DBDAD}"/>
              </a:ext>
            </a:extLst>
          </p:cNvPr>
          <p:cNvGrpSpPr/>
          <p:nvPr/>
        </p:nvGrpSpPr>
        <p:grpSpPr>
          <a:xfrm>
            <a:off x="2276885" y="4635501"/>
            <a:ext cx="10222402" cy="1676400"/>
            <a:chOff x="2276885" y="4635501"/>
            <a:chExt cx="10222402" cy="1676400"/>
          </a:xfrm>
        </p:grpSpPr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D4370C67-9D67-4022-9140-E9F89C4A261E}"/>
                </a:ext>
              </a:extLst>
            </p:cNvPr>
            <p:cNvCxnSpPr>
              <a:cxnSpLocks/>
            </p:cNvCxnSpPr>
            <p:nvPr/>
          </p:nvCxnSpPr>
          <p:spPr>
            <a:xfrm>
              <a:off x="3169276" y="4895936"/>
              <a:ext cx="3754052" cy="202692"/>
            </a:xfrm>
            <a:prstGeom prst="bentConnector3">
              <a:avLst>
                <a:gd name="adj1" fmla="val 85791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494D592C-6DE5-4A5E-AD7A-AD13E7BC5B62}"/>
                </a:ext>
              </a:extLst>
            </p:cNvPr>
            <p:cNvSpPr/>
            <p:nvPr/>
          </p:nvSpPr>
          <p:spPr>
            <a:xfrm>
              <a:off x="2276885" y="4635501"/>
              <a:ext cx="892391" cy="16764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F9EC66E-1E14-4930-B760-790810AD9028}"/>
                </a:ext>
              </a:extLst>
            </p:cNvPr>
            <p:cNvSpPr/>
            <p:nvPr/>
          </p:nvSpPr>
          <p:spPr>
            <a:xfrm>
              <a:off x="6643689" y="4815621"/>
              <a:ext cx="5855598" cy="489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水体识别技术：</a:t>
              </a:r>
              <a:r>
                <a:rPr lang="en-US" altLang="zh-CN" sz="2200" b="1" dirty="0" err="1">
                  <a:latin typeface="微软雅黑" panose="020B0503020204020204" charset="-122"/>
                  <a:ea typeface="微软雅黑" panose="020B0503020204020204" charset="-122"/>
                </a:rPr>
                <a:t>Opencv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、相关文献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78C8BB3-4E32-4395-B4D9-95BAEAE596E4}"/>
              </a:ext>
            </a:extLst>
          </p:cNvPr>
          <p:cNvGrpSpPr/>
          <p:nvPr/>
        </p:nvGrpSpPr>
        <p:grpSpPr>
          <a:xfrm>
            <a:off x="4357396" y="5459882"/>
            <a:ext cx="8179215" cy="489558"/>
            <a:chOff x="4357396" y="5431889"/>
            <a:chExt cx="8179215" cy="489558"/>
          </a:xfrm>
        </p:grpSpPr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445D4705-2AD9-41CA-8B96-3B2424E78C4B}"/>
                </a:ext>
              </a:extLst>
            </p:cNvPr>
            <p:cNvCxnSpPr>
              <a:cxnSpLocks/>
            </p:cNvCxnSpPr>
            <p:nvPr/>
          </p:nvCxnSpPr>
          <p:spPr>
            <a:xfrm>
              <a:off x="4357396" y="5461351"/>
              <a:ext cx="2565932" cy="258835"/>
            </a:xfrm>
            <a:prstGeom prst="bentConnector3">
              <a:avLst>
                <a:gd name="adj1" fmla="val 127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BF60234-74B8-49A1-88C0-67F16A93D605}"/>
                </a:ext>
              </a:extLst>
            </p:cNvPr>
            <p:cNvSpPr/>
            <p:nvPr/>
          </p:nvSpPr>
          <p:spPr>
            <a:xfrm>
              <a:off x="6681013" y="5431889"/>
              <a:ext cx="5855598" cy="489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Jedis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23E0C02-B5EC-4C51-B3C7-51A7DF7B1350}"/>
              </a:ext>
            </a:extLst>
          </p:cNvPr>
          <p:cNvGrpSpPr/>
          <p:nvPr/>
        </p:nvGrpSpPr>
        <p:grpSpPr>
          <a:xfrm>
            <a:off x="4715494" y="6054580"/>
            <a:ext cx="7821117" cy="489558"/>
            <a:chOff x="4715494" y="6054580"/>
            <a:chExt cx="7821117" cy="489558"/>
          </a:xfrm>
        </p:grpSpPr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E5AC456C-AA82-4B85-8631-ED86CBFD5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5494" y="6306670"/>
              <a:ext cx="2207834" cy="15597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9112884-F4F6-4B8C-A726-FB083823FD5A}"/>
                </a:ext>
              </a:extLst>
            </p:cNvPr>
            <p:cNvSpPr/>
            <p:nvPr/>
          </p:nvSpPr>
          <p:spPr>
            <a:xfrm>
              <a:off x="6681013" y="6054580"/>
              <a:ext cx="5855598" cy="489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 algn="just">
                <a:lnSpc>
                  <a:spcPct val="130000"/>
                </a:lnSpc>
              </a:pP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JDBC</a:t>
              </a:r>
              <a:r>
                <a:rPr lang="zh-CN" altLang="en-US" sz="2200" b="1" dirty="0"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2200" b="1" dirty="0">
                  <a:latin typeface="微软雅黑" panose="020B0503020204020204" charset="-122"/>
                  <a:ea typeface="微软雅黑" panose="020B0503020204020204" charset="-122"/>
                </a:rPr>
                <a:t>MyBatis</a:t>
              </a:r>
              <a:endParaRPr lang="zh-CN" altLang="zh-CN" sz="2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88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C686038A-028F-498D-8638-F3F27C903F44}"/>
              </a:ext>
            </a:extLst>
          </p:cNvPr>
          <p:cNvSpPr/>
          <p:nvPr/>
        </p:nvSpPr>
        <p:spPr>
          <a:xfrm>
            <a:off x="0" y="582"/>
            <a:ext cx="12192000" cy="74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C3C8A4-B4F3-4A6F-8CB1-B3A9739129DA}"/>
              </a:ext>
            </a:extLst>
          </p:cNvPr>
          <p:cNvGrpSpPr/>
          <p:nvPr/>
        </p:nvGrpSpPr>
        <p:grpSpPr>
          <a:xfrm>
            <a:off x="1892808" y="728"/>
            <a:ext cx="10299192" cy="745892"/>
            <a:chOff x="559117" y="-4720"/>
            <a:chExt cx="11189970" cy="745892"/>
          </a:xfrm>
        </p:grpSpPr>
        <p:sp>
          <p:nvSpPr>
            <p:cNvPr id="7" name="矩形 6" hidden="1">
              <a:extLst>
                <a:ext uri="{FF2B5EF4-FFF2-40B4-BE49-F238E27FC236}">
                  <a16:creationId xmlns:a16="http://schemas.microsoft.com/office/drawing/2014/main" id="{A5716C25-8830-4588-8343-05A6970A6ADF}"/>
                </a:ext>
              </a:extLst>
            </p:cNvPr>
            <p:cNvSpPr/>
            <p:nvPr/>
          </p:nvSpPr>
          <p:spPr>
            <a:xfrm>
              <a:off x="242411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矩形 12" hidden="1">
              <a:extLst>
                <a:ext uri="{FF2B5EF4-FFF2-40B4-BE49-F238E27FC236}">
                  <a16:creationId xmlns:a16="http://schemas.microsoft.com/office/drawing/2014/main" id="{AC722377-1CC2-4E8C-A18D-F329C57689E9}"/>
                </a:ext>
              </a:extLst>
            </p:cNvPr>
            <p:cNvSpPr/>
            <p:nvPr/>
          </p:nvSpPr>
          <p:spPr>
            <a:xfrm>
              <a:off x="428910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C790DD-943A-456A-AB63-50C717DF9CB4}"/>
                </a:ext>
              </a:extLst>
            </p:cNvPr>
            <p:cNvSpPr/>
            <p:nvPr/>
          </p:nvSpPr>
          <p:spPr>
            <a:xfrm>
              <a:off x="615410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 hidden="1">
              <a:extLst>
                <a:ext uri="{FF2B5EF4-FFF2-40B4-BE49-F238E27FC236}">
                  <a16:creationId xmlns:a16="http://schemas.microsoft.com/office/drawing/2014/main" id="{FABAF2AE-9FE4-4C34-8F89-9D767680113A}"/>
                </a:ext>
              </a:extLst>
            </p:cNvPr>
            <p:cNvSpPr/>
            <p:nvPr/>
          </p:nvSpPr>
          <p:spPr>
            <a:xfrm>
              <a:off x="801909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 hidden="1">
              <a:extLst>
                <a:ext uri="{FF2B5EF4-FFF2-40B4-BE49-F238E27FC236}">
                  <a16:creationId xmlns:a16="http://schemas.microsoft.com/office/drawing/2014/main" id="{8F0BCDD8-4ABE-4FC4-BD5F-218CBE89E972}"/>
                </a:ext>
              </a:extLst>
            </p:cNvPr>
            <p:cNvSpPr/>
            <p:nvPr/>
          </p:nvSpPr>
          <p:spPr>
            <a:xfrm>
              <a:off x="559117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 hidden="1">
              <a:extLst>
                <a:ext uri="{FF2B5EF4-FFF2-40B4-BE49-F238E27FC236}">
                  <a16:creationId xmlns:a16="http://schemas.microsoft.com/office/drawing/2014/main" id="{CAEE740F-DD2F-4E9C-A6AF-42ACD5C1AAA9}"/>
                </a:ext>
              </a:extLst>
            </p:cNvPr>
            <p:cNvSpPr/>
            <p:nvPr/>
          </p:nvSpPr>
          <p:spPr>
            <a:xfrm>
              <a:off x="9884092" y="-4720"/>
              <a:ext cx="1864995" cy="7458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4BDE42A9-2B9D-4866-9B95-63B6CA76CB51}"/>
              </a:ext>
            </a:extLst>
          </p:cNvPr>
          <p:cNvSpPr txBox="1"/>
          <p:nvPr/>
        </p:nvSpPr>
        <p:spPr>
          <a:xfrm>
            <a:off x="2015109" y="212218"/>
            <a:ext cx="1471930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F243F9-80F1-414C-A3A3-9E326F1EC6DB}"/>
              </a:ext>
            </a:extLst>
          </p:cNvPr>
          <p:cNvSpPr txBox="1"/>
          <p:nvPr/>
        </p:nvSpPr>
        <p:spPr>
          <a:xfrm>
            <a:off x="3533838" y="221153"/>
            <a:ext cx="1867535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任务规划书介绍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0A9215E-9812-4D65-9B72-93DAF4BCFC90}"/>
              </a:ext>
            </a:extLst>
          </p:cNvPr>
          <p:cNvSpPr txBox="1"/>
          <p:nvPr/>
        </p:nvSpPr>
        <p:spPr>
          <a:xfrm>
            <a:off x="5457721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目前已完成内容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15C0DA-076B-4EBA-867F-39C056B02656}"/>
              </a:ext>
            </a:extLst>
          </p:cNvPr>
          <p:cNvSpPr txBox="1"/>
          <p:nvPr/>
        </p:nvSpPr>
        <p:spPr>
          <a:xfrm>
            <a:off x="7164703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尚需完成的任务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A9D0F23-A7BA-4506-9184-15B4A95AB3CE}"/>
              </a:ext>
            </a:extLst>
          </p:cNvPr>
          <p:cNvSpPr txBox="1"/>
          <p:nvPr/>
        </p:nvSpPr>
        <p:spPr>
          <a:xfrm>
            <a:off x="8881371" y="2253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5005F70E-41F6-49A4-80A9-887C4487F96C}"/>
              </a:ext>
            </a:extLst>
          </p:cNvPr>
          <p:cNvSpPr txBox="1"/>
          <p:nvPr/>
        </p:nvSpPr>
        <p:spPr>
          <a:xfrm>
            <a:off x="10617969" y="221153"/>
            <a:ext cx="1471661" cy="30353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sp>
        <p:nvSpPr>
          <p:cNvPr id="25" name="灯片编号占位符 1">
            <a:extLst>
              <a:ext uri="{FF2B5EF4-FFF2-40B4-BE49-F238E27FC236}">
                <a16:creationId xmlns:a16="http://schemas.microsoft.com/office/drawing/2014/main" id="{7F3F9241-E9FF-431C-9ACB-F23C3259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—  </a:t>
            </a:r>
            <a:fld id="{F7F30F6B-C2AE-4C2B-AA0F-A1A2AE5D83F5}" type="slidenum">
              <a:rPr kumimoji="0" lang="en-US" sz="2000" b="1" i="0" u="none" strike="noStrike" kern="1200" cap="none" spc="0" normalizeH="0" baseline="0" noProof="1" smtClean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9</a:t>
            </a:fld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 </a:t>
            </a:r>
            <a:r>
              <a: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—</a:t>
            </a:r>
            <a:endParaRPr kumimoji="0" lang="en-US" sz="20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9D6509-7AAB-4F7E-8D3A-E5FDE53E79F0}"/>
              </a:ext>
            </a:extLst>
          </p:cNvPr>
          <p:cNvSpPr/>
          <p:nvPr/>
        </p:nvSpPr>
        <p:spPr>
          <a:xfrm>
            <a:off x="300037" y="87117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SzPts val="1400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一、尚需完成的任务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E136-9D04-4E0A-AA46-233355D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2"/>
          <a:stretch/>
        </p:blipFill>
        <p:spPr>
          <a:xfrm>
            <a:off x="413465" y="-25"/>
            <a:ext cx="1064938" cy="7458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BD525-D437-4EEE-ADB9-0C9DB993E04C}"/>
              </a:ext>
            </a:extLst>
          </p:cNvPr>
          <p:cNvSpPr txBox="1"/>
          <p:nvPr/>
        </p:nvSpPr>
        <p:spPr>
          <a:xfrm>
            <a:off x="89282" y="1353312"/>
            <a:ext cx="6330820" cy="113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完成软件设计以及系统的详细设计。</a:t>
            </a:r>
          </a:p>
          <a:p>
            <a:pPr indent="266700" algn="just">
              <a:lnSpc>
                <a:spcPct val="130000"/>
              </a:lnSpc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系统运行及测试。</a:t>
            </a:r>
          </a:p>
          <a:p>
            <a:pPr indent="266700" algn="just">
              <a:lnSpc>
                <a:spcPct val="130000"/>
              </a:lnSpc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撰写论文、用户手册等文档。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4B999C-6154-47F8-B92E-19D3290E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523" y="3602456"/>
            <a:ext cx="4550502" cy="24735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6DC3A9-A8DC-41C7-9CE4-BC54EEBE2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73" y="895258"/>
            <a:ext cx="4464596" cy="242681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D118449-BD21-44AF-8B44-3C0AE0A9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17" y="3602456"/>
            <a:ext cx="4550504" cy="24735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72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252</TotalTime>
  <Words>1216</Words>
  <Application>Microsoft Office PowerPoint</Application>
  <PresentationFormat>宽屏</PresentationFormat>
  <Paragraphs>153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Times New Roman</vt:lpstr>
      <vt:lpstr>Viner Hand ITC</vt:lpstr>
      <vt:lpstr>Office 主题​​</vt:lpstr>
      <vt:lpstr>不同水体识别系统 设计与实现 中 期 检 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嘉成</dc:creator>
  <cp:lastModifiedBy>梁 嘉成</cp:lastModifiedBy>
  <cp:revision>132</cp:revision>
  <dcterms:created xsi:type="dcterms:W3CDTF">2019-12-05T16:37:00Z</dcterms:created>
  <dcterms:modified xsi:type="dcterms:W3CDTF">2022-03-09T09:49:28Z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