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74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73" r:id="rId12"/>
    <p:sldId id="264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4"/>
    <a:srgbClr val="1E75E8"/>
    <a:srgbClr val="0A60F2"/>
    <a:srgbClr val="4A5470"/>
    <a:srgbClr val="686F8C"/>
    <a:srgbClr val="0AB6F9"/>
    <a:srgbClr val="1F2534"/>
    <a:srgbClr val="7E8A9A"/>
    <a:srgbClr val="171412"/>
    <a:srgbClr val="24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6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6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658C22-2BBB-4CC7-AC94-BA42B45B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714D6-B8AE-4EAF-80CA-1900AE36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40FA13-8792-401C-A9B1-AFB63F508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고양이, 동물, 포유류, 집고양이이(가) 표시된 사진&#10;&#10;자동 생성된 설명">
            <a:extLst>
              <a:ext uri="{FF2B5EF4-FFF2-40B4-BE49-F238E27FC236}">
                <a16:creationId xmlns:a16="http://schemas.microsoft.com/office/drawing/2014/main" id="{D286DF3F-315A-4360-880E-176072D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07" r="9114" b="5084"/>
          <a:stretch/>
        </p:blipFill>
        <p:spPr>
          <a:xfrm>
            <a:off x="0" y="0"/>
            <a:ext cx="12188932" cy="70611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4323AF-559C-4105-8782-F6C3FBB1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595104-C742-42C6-83EF-4FA66C929824}"/>
              </a:ext>
            </a:extLst>
          </p:cNvPr>
          <p:cNvSpPr/>
          <p:nvPr/>
        </p:nvSpPr>
        <p:spPr>
          <a:xfrm>
            <a:off x="0" y="38"/>
            <a:ext cx="2925319" cy="70611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E74BE3B-5272-4B73-84D5-AFD59E2C3258}"/>
              </a:ext>
            </a:extLst>
          </p:cNvPr>
          <p:cNvSpPr txBox="1">
            <a:spLocks/>
          </p:cNvSpPr>
          <p:nvPr/>
        </p:nvSpPr>
        <p:spPr>
          <a:xfrm>
            <a:off x="1429259" y="869194"/>
            <a:ext cx="2469419" cy="81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떼껄룩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C7F1BBF2-3ADB-4B5A-81F2-329D87F2C84B}"/>
              </a:ext>
            </a:extLst>
          </p:cNvPr>
          <p:cNvSpPr txBox="1">
            <a:spLocks/>
          </p:cNvSpPr>
          <p:nvPr/>
        </p:nvSpPr>
        <p:spPr>
          <a:xfrm>
            <a:off x="188665" y="6377994"/>
            <a:ext cx="6438900" cy="473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ko-KR" altLang="en-US" b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조    ㅣ     최운학   곽지훈  박동진  변정우  조성식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F99947-CAEF-4DDB-9F0E-863ACC59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730" l="706" r="96941">
                        <a14:foregroundMark x1="8594" y1="6984" x2="1176" y2="0"/>
                        <a14:foregroundMark x1="9269" y1="7619" x2="8594" y2="6984"/>
                        <a14:foregroundMark x1="9607" y1="7937" x2="9269" y2="7619"/>
                        <a14:foregroundMark x1="9944" y1="8254" x2="9607" y2="7937"/>
                        <a14:foregroundMark x1="10619" y1="8889" x2="9944" y2="8254"/>
                        <a14:foregroundMark x1="11294" y1="9524" x2="10619" y2="8889"/>
                        <a14:foregroundMark x1="8706" y1="90159" x2="8235" y2="93651"/>
                        <a14:foregroundMark x1="35294" y1="95873" x2="35294" y2="95873"/>
                        <a14:foregroundMark x1="70824" y1="96508" x2="70824" y2="96508"/>
                        <a14:foregroundMark x1="88000" y1="96825" x2="87294" y2="94921"/>
                        <a14:foregroundMark x1="97176" y1="41587" x2="90118" y2="42222"/>
                        <a14:foregroundMark x1="37882" y1="98730" x2="35059" y2="94286"/>
                        <a14:backgroundMark x1="11059" y1="8889" x2="11059" y2="8889"/>
                        <a14:backgroundMark x1="11059" y1="9524" x2="11059" y2="9524"/>
                        <a14:backgroundMark x1="10118" y1="8254" x2="10118" y2="8254"/>
                        <a14:backgroundMark x1="11059" y1="9524" x2="11059" y2="9524"/>
                        <a14:backgroundMark x1="10588" y1="8889" x2="10588" y2="8889"/>
                        <a14:backgroundMark x1="9647" y1="7619" x2="9647" y2="7619"/>
                        <a14:backgroundMark x1="10118" y1="7937" x2="10118" y2="7937"/>
                        <a14:backgroundMark x1="9412" y1="6984" x2="9412" y2="6984"/>
                        <a14:backgroundMark x1="8941" y1="6984" x2="8941" y2="6984"/>
                      </a14:backgroundRemoval>
                    </a14:imgEffect>
                    <a14:imgEffect>
                      <a14:saturation sat="10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270" y="904601"/>
            <a:ext cx="1251689" cy="92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F695DA-1291-4F15-8713-5B2076702309}"/>
              </a:ext>
            </a:extLst>
          </p:cNvPr>
          <p:cNvSpPr txBox="1"/>
          <p:nvPr/>
        </p:nvSpPr>
        <p:spPr>
          <a:xfrm>
            <a:off x="1435007" y="1577349"/>
            <a:ext cx="125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Take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look</a:t>
            </a:r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2040252-6037-4833-9F10-3EFCFBF25A2D}"/>
              </a:ext>
            </a:extLst>
          </p:cNvPr>
          <p:cNvCxnSpPr>
            <a:cxnSpLocks/>
          </p:cNvCxnSpPr>
          <p:nvPr/>
        </p:nvCxnSpPr>
        <p:spPr>
          <a:xfrm>
            <a:off x="283915" y="6301789"/>
            <a:ext cx="5650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7" grpId="0"/>
      <p:bldP spid="1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271311" y="148544"/>
            <a:ext cx="351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스토리 보드 </a:t>
            </a:r>
            <a:r>
              <a:rPr lang="en-US" altLang="ko-KR" sz="2800" b="1">
                <a:solidFill>
                  <a:schemeClr val="bg1"/>
                </a:solidFill>
              </a:rPr>
              <a:t>(</a:t>
            </a:r>
            <a:r>
              <a:rPr lang="ko-KR" altLang="en-US" sz="2800" b="1">
                <a:solidFill>
                  <a:schemeClr val="bg1"/>
                </a:solidFill>
              </a:rPr>
              <a:t>상품</a:t>
            </a:r>
            <a:r>
              <a:rPr lang="en-US" altLang="ko-KR" sz="2800" b="1">
                <a:solidFill>
                  <a:schemeClr val="bg1"/>
                </a:solidFill>
              </a:rPr>
              <a:t>)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A0CAD21-D437-4A3D-9836-A6C6332F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147762"/>
            <a:ext cx="8010525" cy="456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4013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271311" y="148544"/>
            <a:ext cx="444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스토리 보드 </a:t>
            </a:r>
            <a:r>
              <a:rPr lang="en-US" altLang="ko-KR" sz="2800" b="1">
                <a:solidFill>
                  <a:schemeClr val="bg1"/>
                </a:solidFill>
              </a:rPr>
              <a:t>(</a:t>
            </a:r>
            <a:r>
              <a:rPr lang="ko-KR" altLang="en-US" sz="2800" b="1">
                <a:solidFill>
                  <a:schemeClr val="bg1"/>
                </a:solidFill>
              </a:rPr>
              <a:t>마이페이지</a:t>
            </a:r>
            <a:r>
              <a:rPr lang="en-US" altLang="ko-KR" sz="2800" b="1">
                <a:solidFill>
                  <a:schemeClr val="bg1"/>
                </a:solidFill>
              </a:rPr>
              <a:t>)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D946BF5-9104-4C66-BB48-02DB1E37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08" y="944244"/>
            <a:ext cx="6323983" cy="496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9910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271311" y="148544"/>
            <a:ext cx="351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주요 사용기술</a:t>
            </a:r>
            <a:r>
              <a:rPr lang="en-US" altLang="ko-KR" sz="2800" b="1">
                <a:solidFill>
                  <a:schemeClr val="bg1"/>
                </a:solidFill>
              </a:rPr>
              <a:t>(</a:t>
            </a:r>
            <a:r>
              <a:rPr lang="ko-KR" altLang="en-US" sz="2800" b="1">
                <a:solidFill>
                  <a:schemeClr val="bg1"/>
                </a:solidFill>
              </a:rPr>
              <a:t>예상</a:t>
            </a:r>
            <a:r>
              <a:rPr lang="en-US" altLang="ko-KR" sz="2800" b="1">
                <a:solidFill>
                  <a:schemeClr val="bg1"/>
                </a:solidFill>
              </a:rPr>
              <a:t>)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60E311-AFE3-4F34-9E3A-36BB1EF3A861}"/>
              </a:ext>
            </a:extLst>
          </p:cNvPr>
          <p:cNvSpPr/>
          <p:nvPr/>
        </p:nvSpPr>
        <p:spPr>
          <a:xfrm>
            <a:off x="6096000" y="890263"/>
            <a:ext cx="6096000" cy="5157509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900332-11EE-4F2B-826D-418E78A79C60}"/>
              </a:ext>
            </a:extLst>
          </p:cNvPr>
          <p:cNvGrpSpPr/>
          <p:nvPr/>
        </p:nvGrpSpPr>
        <p:grpSpPr>
          <a:xfrm>
            <a:off x="6946900" y="2069474"/>
            <a:ext cx="4229100" cy="2271402"/>
            <a:chOff x="6946900" y="2069474"/>
            <a:chExt cx="4229100" cy="22714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363881-FF24-448D-9332-EEEF546A35BA}"/>
                </a:ext>
              </a:extLst>
            </p:cNvPr>
            <p:cNvSpPr txBox="1"/>
            <p:nvPr/>
          </p:nvSpPr>
          <p:spPr>
            <a:xfrm>
              <a:off x="6946900" y="2069474"/>
              <a:ext cx="4229100" cy="646331"/>
            </a:xfrm>
            <a:prstGeom prst="rect">
              <a:avLst/>
            </a:prstGeom>
            <a:solidFill>
              <a:srgbClr val="FBFBF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&lt;</a:t>
              </a:r>
              <a:r>
                <a:rPr lang="ko-KR" altLang="en-US" b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언어</a:t>
              </a:r>
              <a:r>
                <a:rPr lang="en-US" altLang="ko-KR" b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&gt;</a:t>
              </a:r>
            </a:p>
            <a:p>
              <a:r>
                <a:rPr lang="en-US" altLang="ko-KR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JAVA / JSP / JavaScript / HTML / CSS</a:t>
              </a:r>
              <a:endParaRPr lang="ko-KR" altLang="en-US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504420C-F3FC-4BB6-8115-95FA3AAECA5F}"/>
                </a:ext>
              </a:extLst>
            </p:cNvPr>
            <p:cNvSpPr txBox="1"/>
            <p:nvPr/>
          </p:nvSpPr>
          <p:spPr>
            <a:xfrm>
              <a:off x="6946900" y="2880712"/>
              <a:ext cx="4229100" cy="646331"/>
            </a:xfrm>
            <a:prstGeom prst="rect">
              <a:avLst/>
            </a:prstGeom>
            <a:solidFill>
              <a:srgbClr val="FBFBF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&lt;IDE&gt;</a:t>
              </a:r>
            </a:p>
            <a:p>
              <a:r>
                <a:rPr lang="en-US" altLang="ko-KR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Eclipse IDE 2018.09 (4.9.0)</a:t>
              </a:r>
              <a:endParaRPr lang="ko-KR" altLang="en-US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8A8719-50FA-4710-B776-A900C74BC7F7}"/>
                </a:ext>
              </a:extLst>
            </p:cNvPr>
            <p:cNvSpPr txBox="1"/>
            <p:nvPr/>
          </p:nvSpPr>
          <p:spPr>
            <a:xfrm>
              <a:off x="6946900" y="3694545"/>
              <a:ext cx="4229100" cy="646331"/>
            </a:xfrm>
            <a:prstGeom prst="rect">
              <a:avLst/>
            </a:prstGeom>
            <a:solidFill>
              <a:srgbClr val="FBFBF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&lt;</a:t>
              </a:r>
              <a:r>
                <a:rPr lang="ko-KR" altLang="en-US" b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프레임워크</a:t>
              </a:r>
              <a:r>
                <a:rPr lang="en-US" altLang="ko-KR" b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&gt;</a:t>
              </a:r>
            </a:p>
            <a:p>
              <a:r>
                <a:rPr lang="en-US" altLang="ko-KR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jQuery 3.3.1</a:t>
              </a:r>
              <a:endParaRPr lang="ko-KR" altLang="en-US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0F55A2-E85E-42AB-BA68-69D00F8CEC2A}"/>
              </a:ext>
            </a:extLst>
          </p:cNvPr>
          <p:cNvGrpSpPr/>
          <p:nvPr/>
        </p:nvGrpSpPr>
        <p:grpSpPr>
          <a:xfrm>
            <a:off x="1762734" y="1809290"/>
            <a:ext cx="2891281" cy="3366860"/>
            <a:chOff x="1762734" y="1809290"/>
            <a:chExt cx="2891281" cy="3366860"/>
          </a:xfrm>
        </p:grpSpPr>
        <p:sp>
          <p:nvSpPr>
            <p:cNvPr id="3" name="육각형 2">
              <a:extLst>
                <a:ext uri="{FF2B5EF4-FFF2-40B4-BE49-F238E27FC236}">
                  <a16:creationId xmlns:a16="http://schemas.microsoft.com/office/drawing/2014/main" id="{8B599382-62D7-4B98-9EEF-A48FC1A9F07D}"/>
                </a:ext>
              </a:extLst>
            </p:cNvPr>
            <p:cNvSpPr/>
            <p:nvPr/>
          </p:nvSpPr>
          <p:spPr>
            <a:xfrm>
              <a:off x="2643223" y="2201351"/>
              <a:ext cx="1136022" cy="979328"/>
            </a:xfrm>
            <a:prstGeom prst="hexagon">
              <a:avLst/>
            </a:prstGeom>
            <a:solidFill>
              <a:srgbClr val="0070C0">
                <a:alpha val="75000"/>
              </a:srgbClr>
            </a:solidFill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  <a:scene3d>
              <a:camera prst="isometricOffAxis1Righ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048E75C-C67A-4BC7-BE11-1D46DCFE6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76" b="99156" l="6531" r="92245">
                          <a14:foregroundMark x1="9388" y1="15190" x2="19592" y2="10127"/>
                          <a14:foregroundMark x1="6531" y1="18565" x2="18922" y2="7069"/>
                          <a14:foregroundMark x1="54942" y1="4260" x2="92653" y2="20675"/>
                          <a14:foregroundMark x1="93878" y1="80591" x2="46803" y2="93568"/>
                          <a14:foregroundMark x1="45297" y1="96107" x2="83673" y2="89873"/>
                          <a14:foregroundMark x1="49388" y1="8439" x2="51837" y2="6751"/>
                          <a14:foregroundMark x1="47347" y1="8017" x2="50612" y2="6329"/>
                          <a14:foregroundMark x1="18776" y1="9283" x2="22857" y2="5907"/>
                          <a14:foregroundMark x1="20000" y1="8017" x2="20000" y2="5063"/>
                          <a14:foregroundMark x1="23265" y1="9705" x2="24082" y2="4219"/>
                          <a14:foregroundMark x1="22449" y1="8017" x2="23673" y2="4641"/>
                          <a14:foregroundMark x1="19592" y1="6329" x2="26122" y2="6329"/>
                          <a14:foregroundMark x1="15918" y1="7595" x2="21633" y2="5485"/>
                          <a14:foregroundMark x1="41633" y1="19831" x2="41633" y2="19831"/>
                          <a14:backgroundMark x1="29388" y1="98734" x2="29388" y2="98734"/>
                          <a14:backgroundMark x1="31020" y1="98312" x2="44490" y2="97468"/>
                          <a14:backgroundMark x1="53572" y1="2878" x2="55918" y2="2532"/>
                          <a14:backgroundMark x1="23673" y1="98734" x2="32245" y2="9789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30069" y="2305171"/>
              <a:ext cx="737970" cy="713872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F4C2BD5C-5E7C-4C47-9BCB-CF1348FABEB9}"/>
                </a:ext>
              </a:extLst>
            </p:cNvPr>
            <p:cNvSpPr/>
            <p:nvPr/>
          </p:nvSpPr>
          <p:spPr>
            <a:xfrm>
              <a:off x="1769617" y="1809290"/>
              <a:ext cx="1136022" cy="979328"/>
            </a:xfrm>
            <a:prstGeom prst="hexagon">
              <a:avLst/>
            </a:prstGeom>
            <a:solidFill>
              <a:srgbClr val="0070C0">
                <a:alpha val="75000"/>
              </a:srgbClr>
            </a:solidFill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  <a:scene3d>
              <a:camera prst="isometricOffAxis1Righ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3F4CCD64-A9CF-4EF3-BBD8-DC93D0EF33E2}"/>
                </a:ext>
              </a:extLst>
            </p:cNvPr>
            <p:cNvSpPr/>
            <p:nvPr/>
          </p:nvSpPr>
          <p:spPr>
            <a:xfrm>
              <a:off x="1762734" y="2820187"/>
              <a:ext cx="1136022" cy="979328"/>
            </a:xfrm>
            <a:prstGeom prst="hexagon">
              <a:avLst/>
            </a:prstGeom>
            <a:solidFill>
              <a:srgbClr val="92D050">
                <a:alpha val="75000"/>
              </a:srgbClr>
            </a:solidFill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  <a:scene3d>
              <a:camera prst="isometricOffAxis1Righ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9F1B4683-E18F-42AE-8D7C-D89235622F8E}"/>
                </a:ext>
              </a:extLst>
            </p:cNvPr>
            <p:cNvSpPr/>
            <p:nvPr/>
          </p:nvSpPr>
          <p:spPr>
            <a:xfrm>
              <a:off x="3512562" y="2586348"/>
              <a:ext cx="1136022" cy="979328"/>
            </a:xfrm>
            <a:prstGeom prst="hexagon">
              <a:avLst/>
            </a:prstGeom>
            <a:solidFill>
              <a:srgbClr val="0070C0">
                <a:alpha val="75000"/>
              </a:srgbClr>
            </a:solidFill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  <a:scene3d>
              <a:camera prst="isometricOffAxis1Righ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50</a:t>
              </a:r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8F5F34A-296B-451D-9A78-59C45528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9518" y="2803420"/>
              <a:ext cx="644918" cy="56132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isometricOffAxis1Righ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098" name="Picture 2" descr="ì´í´ë¦½ì¤ ide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38937CEA-705C-43CB-A435-A557ACB79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4538" y="1991264"/>
              <a:ext cx="615378" cy="615378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363810BA-A288-4063-91C3-5E18F0E9F4B0}"/>
                </a:ext>
              </a:extLst>
            </p:cNvPr>
            <p:cNvSpPr/>
            <p:nvPr/>
          </p:nvSpPr>
          <p:spPr>
            <a:xfrm>
              <a:off x="2637455" y="3208741"/>
              <a:ext cx="1136022" cy="979328"/>
            </a:xfrm>
            <a:prstGeom prst="hexagon">
              <a:avLst/>
            </a:prstGeom>
            <a:solidFill>
              <a:srgbClr val="92D050">
                <a:alpha val="75000"/>
              </a:srgbClr>
            </a:solidFill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  <a:scene3d>
              <a:camera prst="isometricOffAxis1Righ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63FD8C75-DC03-4AE8-9B42-BB954AC37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/>
          </p:blipFill>
          <p:spPr bwMode="auto">
            <a:xfrm>
              <a:off x="2870443" y="3350323"/>
              <a:ext cx="672195" cy="650966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7B9F1F7F-4C1D-49C6-A2DF-8FF45CD92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1768116" y="2921739"/>
              <a:ext cx="1098817" cy="785930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46EA0896-8B69-4A83-ABED-981CA5558DE4}"/>
                </a:ext>
              </a:extLst>
            </p:cNvPr>
            <p:cNvSpPr/>
            <p:nvPr/>
          </p:nvSpPr>
          <p:spPr>
            <a:xfrm>
              <a:off x="3517993" y="3587798"/>
              <a:ext cx="1136022" cy="979328"/>
            </a:xfrm>
            <a:prstGeom prst="hexagon">
              <a:avLst/>
            </a:prstGeom>
            <a:solidFill>
              <a:srgbClr val="92D050">
                <a:alpha val="75000"/>
              </a:srgbClr>
            </a:solidFill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  <a:scene3d>
              <a:camera prst="isometricOffAxis1Righ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3E6467CA-1B17-4304-9FDF-0EFD8B63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3727646" y="3762105"/>
              <a:ext cx="705854" cy="597015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3A7682EB-638F-4A03-95E6-2F6590665795}"/>
                </a:ext>
              </a:extLst>
            </p:cNvPr>
            <p:cNvSpPr/>
            <p:nvPr/>
          </p:nvSpPr>
          <p:spPr>
            <a:xfrm>
              <a:off x="1762734" y="3826330"/>
              <a:ext cx="1136022" cy="979328"/>
            </a:xfrm>
            <a:prstGeom prst="hexagon">
              <a:avLst/>
            </a:prstGeom>
            <a:solidFill>
              <a:srgbClr val="FF0000">
                <a:alpha val="75000"/>
              </a:srgbClr>
            </a:solidFill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  <a:scene3d>
              <a:camera prst="isometricOffAxis1Righ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6" name="Picture 10" descr="ì¤ë¼í´ dbì ëí ì´ë¯¸ì§ ê²ìê²°ê³¼">
              <a:extLst>
                <a:ext uri="{FF2B5EF4-FFF2-40B4-BE49-F238E27FC236}">
                  <a16:creationId xmlns:a16="http://schemas.microsoft.com/office/drawing/2014/main" id="{0F28B412-61C9-43A3-B270-9610B74B2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931" y="4168075"/>
              <a:ext cx="724192" cy="36209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isometricOffAxis1Righ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871E248F-8818-454B-8DAE-DD3093312971}"/>
                </a:ext>
              </a:extLst>
            </p:cNvPr>
            <p:cNvSpPr/>
            <p:nvPr/>
          </p:nvSpPr>
          <p:spPr>
            <a:xfrm>
              <a:off x="2642618" y="4196822"/>
              <a:ext cx="1136022" cy="979328"/>
            </a:xfrm>
            <a:prstGeom prst="hexagon">
              <a:avLst/>
            </a:prstGeom>
            <a:solidFill>
              <a:srgbClr val="FF0000">
                <a:alpha val="75000"/>
              </a:srgbClr>
            </a:solidFill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  <a:scene3d>
              <a:camera prst="isometricOffAxis1Righ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5C392E68-14A3-4D4F-A7AC-048BE837D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66933" y="4605960"/>
              <a:ext cx="753038" cy="2100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isometricOffAxis1Righ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08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E658C22-2BBB-4CC7-AC94-BA42B45B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E714D6-B8AE-4EAF-80CA-1900AE36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E40FA13-8792-401C-A9B1-AFB63F508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61A70-5351-431D-9019-423F4B28C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-411783"/>
            <a:ext cx="12716911" cy="81279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84323AF-559C-4105-8782-F6C3FBB1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28FD0-1AFA-46C5-A269-F459DBC0A7E9}"/>
              </a:ext>
            </a:extLst>
          </p:cNvPr>
          <p:cNvSpPr txBox="1"/>
          <p:nvPr/>
        </p:nvSpPr>
        <p:spPr>
          <a:xfrm>
            <a:off x="124009" y="3428999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DB </a:t>
            </a:r>
            <a:r>
              <a:rPr lang="ko-KR" alt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모델링 구상안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A905-DE48-4245-B7BD-CCB7C9465C38}"/>
              </a:ext>
            </a:extLst>
          </p:cNvPr>
          <p:cNvSpPr txBox="1"/>
          <p:nvPr/>
        </p:nvSpPr>
        <p:spPr>
          <a:xfrm>
            <a:off x="148848" y="304970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D10258-42F0-483D-B51B-756F690E7227}"/>
              </a:ext>
            </a:extLst>
          </p:cNvPr>
          <p:cNvCxnSpPr>
            <a:cxnSpLocks/>
          </p:cNvCxnSpPr>
          <p:nvPr/>
        </p:nvCxnSpPr>
        <p:spPr>
          <a:xfrm>
            <a:off x="212649" y="3818476"/>
            <a:ext cx="1977098" cy="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271311" y="148544"/>
            <a:ext cx="351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논리적 모델링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3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271311" y="148544"/>
            <a:ext cx="351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물리적 모델링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5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E658C22-2BBB-4CC7-AC94-BA42B45B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E714D6-B8AE-4EAF-80CA-1900AE36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E40FA13-8792-401C-A9B1-AFB63F508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61A70-5351-431D-9019-423F4B28C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0" y="0"/>
            <a:ext cx="12142683" cy="787633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84323AF-559C-4105-8782-F6C3FBB1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28FD0-1AFA-46C5-A269-F459DBC0A7E9}"/>
              </a:ext>
            </a:extLst>
          </p:cNvPr>
          <p:cNvSpPr txBox="1"/>
          <p:nvPr/>
        </p:nvSpPr>
        <p:spPr>
          <a:xfrm>
            <a:off x="124009" y="3428999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개발 스케줄링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A905-DE48-4245-B7BD-CCB7C9465C38}"/>
              </a:ext>
            </a:extLst>
          </p:cNvPr>
          <p:cNvSpPr txBox="1"/>
          <p:nvPr/>
        </p:nvSpPr>
        <p:spPr>
          <a:xfrm>
            <a:off x="148848" y="304970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D10258-42F0-483D-B51B-756F690E7227}"/>
              </a:ext>
            </a:extLst>
          </p:cNvPr>
          <p:cNvCxnSpPr>
            <a:cxnSpLocks/>
          </p:cNvCxnSpPr>
          <p:nvPr/>
        </p:nvCxnSpPr>
        <p:spPr>
          <a:xfrm>
            <a:off x="212649" y="3818476"/>
            <a:ext cx="1555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1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271311" y="148544"/>
            <a:ext cx="351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스케줄 타임라인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D7F68127-A0A8-4E7B-9FC0-064E622A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45" y="5137149"/>
            <a:ext cx="9744110" cy="768261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470CEE1-1AE0-48F5-AC02-C3BDBE6944F9}"/>
              </a:ext>
            </a:extLst>
          </p:cNvPr>
          <p:cNvCxnSpPr>
            <a:cxnSpLocks/>
          </p:cNvCxnSpPr>
          <p:nvPr/>
        </p:nvCxnSpPr>
        <p:spPr>
          <a:xfrm flipH="1">
            <a:off x="0" y="4635500"/>
            <a:ext cx="12192000" cy="0"/>
          </a:xfrm>
          <a:prstGeom prst="line">
            <a:avLst/>
          </a:prstGeom>
          <a:ln w="15875">
            <a:solidFill>
              <a:srgbClr val="0070C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DD49D59-B998-4BB1-925E-E204FA231C4C}"/>
              </a:ext>
            </a:extLst>
          </p:cNvPr>
          <p:cNvCxnSpPr>
            <a:cxnSpLocks/>
          </p:cNvCxnSpPr>
          <p:nvPr/>
        </p:nvCxnSpPr>
        <p:spPr>
          <a:xfrm flipH="1">
            <a:off x="0" y="3810000"/>
            <a:ext cx="12192000" cy="0"/>
          </a:xfrm>
          <a:prstGeom prst="line">
            <a:avLst/>
          </a:prstGeom>
          <a:ln w="15875">
            <a:solidFill>
              <a:srgbClr val="0070C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BEEE26-2C50-496D-B6BB-3E460EA2DD2D}"/>
              </a:ext>
            </a:extLst>
          </p:cNvPr>
          <p:cNvCxnSpPr>
            <a:cxnSpLocks/>
          </p:cNvCxnSpPr>
          <p:nvPr/>
        </p:nvCxnSpPr>
        <p:spPr>
          <a:xfrm flipH="1">
            <a:off x="0" y="2984500"/>
            <a:ext cx="12192000" cy="0"/>
          </a:xfrm>
          <a:prstGeom prst="line">
            <a:avLst/>
          </a:prstGeom>
          <a:ln w="15875">
            <a:solidFill>
              <a:srgbClr val="0070C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D45DA11-D09B-4289-A45E-EBC3B259E074}"/>
              </a:ext>
            </a:extLst>
          </p:cNvPr>
          <p:cNvCxnSpPr>
            <a:cxnSpLocks/>
          </p:cNvCxnSpPr>
          <p:nvPr/>
        </p:nvCxnSpPr>
        <p:spPr>
          <a:xfrm flipH="1">
            <a:off x="0" y="2159000"/>
            <a:ext cx="12192000" cy="0"/>
          </a:xfrm>
          <a:prstGeom prst="line">
            <a:avLst/>
          </a:prstGeom>
          <a:ln w="15875">
            <a:solidFill>
              <a:srgbClr val="0070C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C53DF5-D76C-41DC-8CAB-87208998A3D0}"/>
              </a:ext>
            </a:extLst>
          </p:cNvPr>
          <p:cNvSpPr/>
          <p:nvPr/>
        </p:nvSpPr>
        <p:spPr>
          <a:xfrm>
            <a:off x="355273" y="2045812"/>
            <a:ext cx="1323340" cy="252000"/>
          </a:xfrm>
          <a:prstGeom prst="roundRect">
            <a:avLst/>
          </a:prstGeom>
          <a:solidFill>
            <a:srgbClr val="A3C0DA"/>
          </a:solidFill>
          <a:ln cap="flat">
            <a:solidFill>
              <a:srgbClr val="A3C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E78AAAF7-C64B-471E-A915-A85C31DF02C4}"/>
              </a:ext>
            </a:extLst>
          </p:cNvPr>
          <p:cNvSpPr/>
          <p:nvPr/>
        </p:nvSpPr>
        <p:spPr>
          <a:xfrm>
            <a:off x="85923" y="1980305"/>
            <a:ext cx="364900" cy="370440"/>
          </a:xfrm>
          <a:prstGeom prst="flowChartConnector">
            <a:avLst/>
          </a:prstGeom>
          <a:solidFill>
            <a:srgbClr val="6B9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4EFD2E6-492D-4C9D-A9BB-0286A3547929}"/>
              </a:ext>
            </a:extLst>
          </p:cNvPr>
          <p:cNvSpPr>
            <a:spLocks noChangeAspect="1"/>
          </p:cNvSpPr>
          <p:nvPr/>
        </p:nvSpPr>
        <p:spPr>
          <a:xfrm>
            <a:off x="1513513" y="2045812"/>
            <a:ext cx="252000" cy="251998"/>
          </a:xfrm>
          <a:prstGeom prst="flowChartConnector">
            <a:avLst/>
          </a:prstGeom>
          <a:solidFill>
            <a:srgbClr val="A3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CABBD6-F5F1-47EB-A681-C3E54C4E0160}"/>
              </a:ext>
            </a:extLst>
          </p:cNvPr>
          <p:cNvSpPr txBox="1"/>
          <p:nvPr/>
        </p:nvSpPr>
        <p:spPr>
          <a:xfrm>
            <a:off x="368646" y="1989781"/>
            <a:ext cx="13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 </a:t>
            </a:r>
            <a:r>
              <a:rPr lang="ko-KR" altLang="en-US" b="1"/>
              <a:t>기획 </a:t>
            </a:r>
            <a:r>
              <a:rPr lang="en-US" altLang="ko-KR" b="1"/>
              <a:t>/ </a:t>
            </a:r>
            <a:r>
              <a:rPr lang="ko-KR" altLang="en-US" b="1"/>
              <a:t>설계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7C3BD52-A0C7-4D8E-8228-B0CFE1A2E4D8}"/>
              </a:ext>
            </a:extLst>
          </p:cNvPr>
          <p:cNvSpPr/>
          <p:nvPr/>
        </p:nvSpPr>
        <p:spPr>
          <a:xfrm>
            <a:off x="1656723" y="2851867"/>
            <a:ext cx="5091027" cy="251997"/>
          </a:xfrm>
          <a:prstGeom prst="roundRect">
            <a:avLst/>
          </a:prstGeom>
          <a:solidFill>
            <a:srgbClr val="DDEC91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0A227A78-8EFD-4EFD-BBD8-1C5005A1FC9F}"/>
              </a:ext>
            </a:extLst>
          </p:cNvPr>
          <p:cNvSpPr/>
          <p:nvPr/>
        </p:nvSpPr>
        <p:spPr>
          <a:xfrm>
            <a:off x="1457063" y="2788208"/>
            <a:ext cx="364900" cy="370440"/>
          </a:xfrm>
          <a:prstGeom prst="flowChartConnector">
            <a:avLst/>
          </a:prstGeom>
          <a:solidFill>
            <a:srgbClr val="C3D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04F7C2B5-3CFA-4D8A-A04B-B492B27E4EA2}"/>
              </a:ext>
            </a:extLst>
          </p:cNvPr>
          <p:cNvSpPr>
            <a:spLocks noChangeAspect="1"/>
          </p:cNvSpPr>
          <p:nvPr/>
        </p:nvSpPr>
        <p:spPr>
          <a:xfrm>
            <a:off x="6629619" y="2851864"/>
            <a:ext cx="252001" cy="252000"/>
          </a:xfrm>
          <a:prstGeom prst="flowChartConnector">
            <a:avLst/>
          </a:prstGeom>
          <a:solidFill>
            <a:srgbClr val="DDE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2E41A8-01BA-4896-8C4D-8979BFC2C58E}"/>
              </a:ext>
            </a:extLst>
          </p:cNvPr>
          <p:cNvSpPr txBox="1"/>
          <p:nvPr/>
        </p:nvSpPr>
        <p:spPr>
          <a:xfrm>
            <a:off x="2056462" y="2787713"/>
            <a:ext cx="541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JAVA / JSP /  Servlet</a:t>
            </a:r>
            <a:r>
              <a:rPr lang="ko-KR" altLang="en-US" b="1"/>
              <a:t>을 활용한 웹페이지 코딩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92B459B0-4130-4529-8325-2F661642DD05}"/>
              </a:ext>
            </a:extLst>
          </p:cNvPr>
          <p:cNvSpPr/>
          <p:nvPr/>
        </p:nvSpPr>
        <p:spPr>
          <a:xfrm>
            <a:off x="2743200" y="3671187"/>
            <a:ext cx="5603017" cy="251962"/>
          </a:xfrm>
          <a:prstGeom prst="roundRect">
            <a:avLst/>
          </a:prstGeom>
          <a:solidFill>
            <a:srgbClr val="C8B4D8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05B0FA59-47C8-45B1-B2A9-97D1F7C47285}"/>
              </a:ext>
            </a:extLst>
          </p:cNvPr>
          <p:cNvSpPr/>
          <p:nvPr/>
        </p:nvSpPr>
        <p:spPr>
          <a:xfrm>
            <a:off x="2561963" y="3600981"/>
            <a:ext cx="364900" cy="370440"/>
          </a:xfrm>
          <a:prstGeom prst="flowChartConnector">
            <a:avLst/>
          </a:prstGeom>
          <a:solidFill>
            <a:srgbClr val="A79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7BAF2FF0-86D4-4211-B010-7D1D95808AB8}"/>
              </a:ext>
            </a:extLst>
          </p:cNvPr>
          <p:cNvSpPr>
            <a:spLocks noChangeAspect="1"/>
          </p:cNvSpPr>
          <p:nvPr/>
        </p:nvSpPr>
        <p:spPr>
          <a:xfrm>
            <a:off x="8205082" y="3671274"/>
            <a:ext cx="252000" cy="251998"/>
          </a:xfrm>
          <a:prstGeom prst="flowChartConnector">
            <a:avLst/>
          </a:prstGeom>
          <a:solidFill>
            <a:srgbClr val="C8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546711-5778-4016-94DA-29B2210F1E4F}"/>
              </a:ext>
            </a:extLst>
          </p:cNvPr>
          <p:cNvSpPr txBox="1"/>
          <p:nvPr/>
        </p:nvSpPr>
        <p:spPr>
          <a:xfrm>
            <a:off x="3147914" y="3617016"/>
            <a:ext cx="509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 / CSS / JavaScript </a:t>
            </a:r>
            <a:r>
              <a:rPr lang="ko-KR" altLang="en-US" b="1"/>
              <a:t>를 활용한 화면</a:t>
            </a:r>
            <a:r>
              <a:rPr lang="en-US" altLang="ko-KR" b="1"/>
              <a:t> </a:t>
            </a:r>
            <a:r>
              <a:rPr lang="ko-KR" altLang="en-US" b="1"/>
              <a:t>디자인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1766F77-7014-49E6-AE49-DD34609861D1}"/>
              </a:ext>
            </a:extLst>
          </p:cNvPr>
          <p:cNvSpPr/>
          <p:nvPr/>
        </p:nvSpPr>
        <p:spPr>
          <a:xfrm>
            <a:off x="8316524" y="2043300"/>
            <a:ext cx="2211985" cy="252000"/>
          </a:xfrm>
          <a:prstGeom prst="roundRect">
            <a:avLst/>
          </a:prstGeom>
          <a:solidFill>
            <a:srgbClr val="A3C0DA"/>
          </a:solidFill>
          <a:ln cap="flat">
            <a:solidFill>
              <a:srgbClr val="A3C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2CE91E6C-471C-4D65-B479-F60DDDD95456}"/>
              </a:ext>
            </a:extLst>
          </p:cNvPr>
          <p:cNvSpPr/>
          <p:nvPr/>
        </p:nvSpPr>
        <p:spPr>
          <a:xfrm>
            <a:off x="8131401" y="1988673"/>
            <a:ext cx="364900" cy="370440"/>
          </a:xfrm>
          <a:prstGeom prst="flowChartConnector">
            <a:avLst/>
          </a:prstGeom>
          <a:solidFill>
            <a:srgbClr val="6B9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47B6AC02-4EEC-4925-8DA1-A83AC1E4B307}"/>
              </a:ext>
            </a:extLst>
          </p:cNvPr>
          <p:cNvSpPr>
            <a:spLocks noChangeAspect="1"/>
          </p:cNvSpPr>
          <p:nvPr/>
        </p:nvSpPr>
        <p:spPr>
          <a:xfrm>
            <a:off x="10375582" y="2045812"/>
            <a:ext cx="252000" cy="251998"/>
          </a:xfrm>
          <a:prstGeom prst="flowChartConnector">
            <a:avLst/>
          </a:prstGeom>
          <a:solidFill>
            <a:srgbClr val="A3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2128EE-EBE9-48DE-A0AB-078580BF6372}"/>
              </a:ext>
            </a:extLst>
          </p:cNvPr>
          <p:cNvSpPr txBox="1"/>
          <p:nvPr/>
        </p:nvSpPr>
        <p:spPr>
          <a:xfrm>
            <a:off x="8578504" y="1991198"/>
            <a:ext cx="22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디버깅 </a:t>
            </a:r>
            <a:r>
              <a:rPr lang="en-US" altLang="ko-KR" b="1"/>
              <a:t>/ </a:t>
            </a:r>
            <a:r>
              <a:rPr lang="ko-KR" altLang="en-US" b="1"/>
              <a:t>리팩토링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082CA30-9535-4342-BF97-2D87EE4889B3}"/>
              </a:ext>
            </a:extLst>
          </p:cNvPr>
          <p:cNvSpPr/>
          <p:nvPr/>
        </p:nvSpPr>
        <p:spPr>
          <a:xfrm>
            <a:off x="10520958" y="4502447"/>
            <a:ext cx="1588290" cy="251950"/>
          </a:xfrm>
          <a:prstGeom prst="roundRect">
            <a:avLst/>
          </a:prstGeom>
          <a:solidFill>
            <a:srgbClr val="9FE0C0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20D32748-5D3F-45A9-A0AA-2E612ACC4194}"/>
              </a:ext>
            </a:extLst>
          </p:cNvPr>
          <p:cNvSpPr/>
          <p:nvPr/>
        </p:nvSpPr>
        <p:spPr>
          <a:xfrm>
            <a:off x="10426159" y="4446969"/>
            <a:ext cx="364900" cy="370440"/>
          </a:xfrm>
          <a:prstGeom prst="flowChartConnector">
            <a:avLst/>
          </a:prstGeom>
          <a:solidFill>
            <a:srgbClr val="9AD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9AC4686D-AD7B-4EC9-B7F3-BABE732798A3}"/>
              </a:ext>
            </a:extLst>
          </p:cNvPr>
          <p:cNvSpPr>
            <a:spLocks noChangeAspect="1"/>
          </p:cNvSpPr>
          <p:nvPr/>
        </p:nvSpPr>
        <p:spPr>
          <a:xfrm>
            <a:off x="11924273" y="4502447"/>
            <a:ext cx="252000" cy="251998"/>
          </a:xfrm>
          <a:prstGeom prst="flowChartConnector">
            <a:avLst/>
          </a:prstGeom>
          <a:solidFill>
            <a:srgbClr val="9F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3D1D15-DA14-4FA2-B75C-E4BCFBE7506A}"/>
              </a:ext>
            </a:extLst>
          </p:cNvPr>
          <p:cNvSpPr txBox="1"/>
          <p:nvPr/>
        </p:nvSpPr>
        <p:spPr>
          <a:xfrm>
            <a:off x="10864138" y="4448077"/>
            <a:ext cx="168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최종발표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6942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문구, 필기구, 펜이(가) 표시된 사진&#10;&#10;자동 생성된 설명">
            <a:extLst>
              <a:ext uri="{FF2B5EF4-FFF2-40B4-BE49-F238E27FC236}">
                <a16:creationId xmlns:a16="http://schemas.microsoft.com/office/drawing/2014/main" id="{9896B62D-5A10-4818-9759-87061564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07" y="771434"/>
            <a:ext cx="7868586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3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C87235-A5B9-4A0E-81DA-15DB32193071}"/>
              </a:ext>
            </a:extLst>
          </p:cNvPr>
          <p:cNvSpPr/>
          <p:nvPr/>
        </p:nvSpPr>
        <p:spPr>
          <a:xfrm>
            <a:off x="0" y="0"/>
            <a:ext cx="2476500" cy="6857997"/>
          </a:xfrm>
          <a:prstGeom prst="rect">
            <a:avLst/>
          </a:prstGeom>
          <a:solidFill>
            <a:srgbClr val="242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A22156-AB2A-4101-A72D-82E269D8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905004" y="3"/>
            <a:ext cx="10286996" cy="6857997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innerShdw blurRad="1270000" dist="2514600" dir="21540000">
              <a:prstClr val="black">
                <a:alpha val="83000"/>
              </a:prstClr>
            </a:innerShdw>
          </a:effectLst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2CB2D-FEA2-4076-93AC-73A56BBCB179}"/>
              </a:ext>
            </a:extLst>
          </p:cNvPr>
          <p:cNvSpPr txBox="1"/>
          <p:nvPr/>
        </p:nvSpPr>
        <p:spPr>
          <a:xfrm>
            <a:off x="720725" y="1375233"/>
            <a:ext cx="154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FFFF00"/>
                </a:solidFill>
                <a:latin typeface="Bradley Hand ITC" panose="03070402050302030203" pitchFamily="66" charset="0"/>
              </a:rPr>
              <a:t>I</a:t>
            </a:r>
            <a:r>
              <a:rPr lang="en-US" altLang="ko-KR" sz="4000">
                <a:solidFill>
                  <a:srgbClr val="FFFF00"/>
                </a:solidFill>
                <a:latin typeface="Bradley Hand ITC" panose="03070402050302030203" pitchFamily="66" charset="0"/>
              </a:rPr>
              <a:t>ndex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4B6EC-06A0-4BF0-9D53-46B508F1793D}"/>
              </a:ext>
            </a:extLst>
          </p:cNvPr>
          <p:cNvCxnSpPr/>
          <p:nvPr/>
        </p:nvCxnSpPr>
        <p:spPr>
          <a:xfrm>
            <a:off x="882650" y="2299425"/>
            <a:ext cx="12192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46BE59-3382-42DD-882A-89F201FAE17F}"/>
              </a:ext>
            </a:extLst>
          </p:cNvPr>
          <p:cNvSpPr txBox="1"/>
          <p:nvPr/>
        </p:nvSpPr>
        <p:spPr>
          <a:xfrm>
            <a:off x="415925" y="2538787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409F8-CB7F-457B-9D90-FD871C21C3CF}"/>
              </a:ext>
            </a:extLst>
          </p:cNvPr>
          <p:cNvSpPr txBox="1"/>
          <p:nvPr/>
        </p:nvSpPr>
        <p:spPr>
          <a:xfrm>
            <a:off x="415925" y="3288566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2. </a:t>
            </a:r>
            <a:r>
              <a:rPr lang="ko-KR" altLang="en-US" sz="2400" b="1"/>
              <a:t>주요 서비스  기획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FF958-F9B4-41AD-894B-97DF6BD8219E}"/>
              </a:ext>
            </a:extLst>
          </p:cNvPr>
          <p:cNvSpPr txBox="1"/>
          <p:nvPr/>
        </p:nvSpPr>
        <p:spPr>
          <a:xfrm>
            <a:off x="415925" y="4436466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3. DB </a:t>
            </a:r>
            <a:r>
              <a:rPr lang="ko-KR" altLang="en-US" sz="2400" b="1"/>
              <a:t>모델링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4502B-B359-4E2A-B215-0FA79653951C}"/>
              </a:ext>
            </a:extLst>
          </p:cNvPr>
          <p:cNvSpPr txBox="1"/>
          <p:nvPr/>
        </p:nvSpPr>
        <p:spPr>
          <a:xfrm>
            <a:off x="415925" y="4923209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4. </a:t>
            </a:r>
            <a:r>
              <a:rPr lang="ko-KR" altLang="en-US" sz="2400" b="1"/>
              <a:t>스케쥴 타임라인</a:t>
            </a:r>
            <a:endParaRPr lang="en-US" altLang="ko-KR" sz="2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289C5-546E-422B-ADC0-DBF084C68F8D}"/>
              </a:ext>
            </a:extLst>
          </p:cNvPr>
          <p:cNvSpPr txBox="1"/>
          <p:nvPr/>
        </p:nvSpPr>
        <p:spPr>
          <a:xfrm>
            <a:off x="577850" y="2968674"/>
            <a:ext cx="205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-</a:t>
            </a:r>
            <a:r>
              <a:rPr lang="ko-KR" altLang="en-US" sz="1200" b="1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 기획의도 및 벤치마킹 타겟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AA61F-C5CD-45FE-8F60-27A99877843C}"/>
              </a:ext>
            </a:extLst>
          </p:cNvPr>
          <p:cNvSpPr txBox="1"/>
          <p:nvPr/>
        </p:nvSpPr>
        <p:spPr>
          <a:xfrm>
            <a:off x="577850" y="3772118"/>
            <a:ext cx="205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- </a:t>
            </a:r>
            <a:r>
              <a:rPr lang="ko-KR" altLang="en-US" sz="1200" b="1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서비스 스토리보드 및 사용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F7E7E6-7DF5-467D-8112-9C9CB02D292A}"/>
              </a:ext>
            </a:extLst>
          </p:cNvPr>
          <p:cNvSpPr txBox="1"/>
          <p:nvPr/>
        </p:nvSpPr>
        <p:spPr>
          <a:xfrm>
            <a:off x="577850" y="4082378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- UI </a:t>
            </a:r>
            <a:r>
              <a:rPr lang="ko-KR" altLang="en-US" sz="1200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기술 </a:t>
            </a:r>
            <a:r>
              <a:rPr lang="en-US" altLang="ko-KR" sz="1200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/UX </a:t>
            </a:r>
            <a:r>
              <a:rPr lang="ko-KR" altLang="en-US" sz="1200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디자인 구성안</a:t>
            </a:r>
          </a:p>
        </p:txBody>
      </p:sp>
    </p:spTree>
    <p:extLst>
      <p:ext uri="{BB962C8B-B14F-4D97-AF65-F5344CB8AC3E}">
        <p14:creationId xmlns:p14="http://schemas.microsoft.com/office/powerpoint/2010/main" val="1200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E658C22-2BBB-4CC7-AC94-BA42B45B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E714D6-B8AE-4EAF-80CA-1900AE36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E40FA13-8792-401C-A9B1-AFB63F508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61A70-5351-431D-9019-423F4B28C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961" t="9091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84323AF-559C-4105-8782-F6C3FBB1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28FD0-1AFA-46C5-A269-F459DBC0A7E9}"/>
              </a:ext>
            </a:extLst>
          </p:cNvPr>
          <p:cNvSpPr txBox="1"/>
          <p:nvPr/>
        </p:nvSpPr>
        <p:spPr>
          <a:xfrm>
            <a:off x="124009" y="3428999"/>
            <a:ext cx="3203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기획의도 및 벤치마킹 타겟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A905-DE48-4245-B7BD-CCB7C9465C38}"/>
              </a:ext>
            </a:extLst>
          </p:cNvPr>
          <p:cNvSpPr txBox="1"/>
          <p:nvPr/>
        </p:nvSpPr>
        <p:spPr>
          <a:xfrm>
            <a:off x="148848" y="304970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 1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D10258-42F0-483D-B51B-756F690E7227}"/>
              </a:ext>
            </a:extLst>
          </p:cNvPr>
          <p:cNvCxnSpPr>
            <a:cxnSpLocks/>
          </p:cNvCxnSpPr>
          <p:nvPr/>
        </p:nvCxnSpPr>
        <p:spPr>
          <a:xfrm>
            <a:off x="212649" y="3818476"/>
            <a:ext cx="2955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331469" y="148544"/>
            <a:ext cx="377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기획의도</a:t>
            </a:r>
            <a:r>
              <a:rPr lang="en-US" altLang="ko-KR" sz="2800" b="1">
                <a:solidFill>
                  <a:schemeClr val="bg1"/>
                </a:solidFill>
              </a:rPr>
              <a:t>(</a:t>
            </a:r>
            <a:r>
              <a:rPr lang="ko-KR" altLang="en-US" sz="2800" b="1">
                <a:solidFill>
                  <a:schemeClr val="bg1"/>
                </a:solidFill>
              </a:rPr>
              <a:t>개발 목적</a:t>
            </a:r>
            <a:r>
              <a:rPr lang="en-US" altLang="ko-KR" sz="2800" b="1">
                <a:solidFill>
                  <a:schemeClr val="bg1"/>
                </a:solidFill>
              </a:rPr>
              <a:t>)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F8AD67-EB64-4A5D-908E-02667D6B7525}"/>
              </a:ext>
            </a:extLst>
          </p:cNvPr>
          <p:cNvSpPr/>
          <p:nvPr/>
        </p:nvSpPr>
        <p:spPr>
          <a:xfrm>
            <a:off x="2479963" y="3429000"/>
            <a:ext cx="72320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ko-KR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벤치마킹한 중고나라 판매자들 중 일부가 무분별한 사거거래를 통해 부당한 이득을 취하는 사례가 빈번히 일어나 다수의 피해자가 발생한 것으로 조사되어 그러한 </a:t>
            </a:r>
            <a:r>
              <a:rPr lang="ko-KR" altLang="ko-KR" sz="24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피해를 개선</a:t>
            </a:r>
            <a:r>
              <a:rPr lang="ko-KR" altLang="ko-KR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하고자 한다</a:t>
            </a:r>
            <a:r>
              <a:rPr lang="en-US" altLang="ko-KR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endParaRPr lang="ko-KR" altLang="ko-KR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E40B27-DEAB-4AE9-B046-B634584A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539594"/>
            <a:ext cx="21526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331470" y="148544"/>
            <a:ext cx="258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벤치마킹 타겟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CBAE49-7F06-44A1-B945-1863256B0B57}"/>
              </a:ext>
            </a:extLst>
          </p:cNvPr>
          <p:cNvSpPr/>
          <p:nvPr/>
        </p:nvSpPr>
        <p:spPr>
          <a:xfrm>
            <a:off x="2914650" y="3760948"/>
            <a:ext cx="6096000" cy="1030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중고나라의</a:t>
            </a:r>
            <a:r>
              <a:rPr lang="en-US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BM</a:t>
            </a:r>
            <a:r>
              <a:rPr lang="ko-KR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벤치마킹</a:t>
            </a:r>
            <a:r>
              <a:rPr lang="en-US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76200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아이템매니아의 </a:t>
            </a:r>
            <a:r>
              <a:rPr lang="ko-KR" altLang="ko-KR" sz="2400" b="1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거래시스템</a:t>
            </a:r>
            <a:r>
              <a:rPr lang="ko-KR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벤</a:t>
            </a:r>
            <a:r>
              <a:rPr lang="ko-KR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치마킹</a:t>
            </a:r>
            <a:r>
              <a:rPr lang="en-US" altLang="ko-KR" kern="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F5BDC2-1940-45EC-866D-E5F33817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59" y="1617925"/>
            <a:ext cx="1992183" cy="181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E658C22-2BBB-4CC7-AC94-BA42B45B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E714D6-B8AE-4EAF-80CA-1900AE36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E40FA13-8792-401C-A9B1-AFB63F508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61A70-5351-431D-9019-423F4B28C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1999" cy="813206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84323AF-559C-4105-8782-F6C3FBB1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28FD0-1AFA-46C5-A269-F459DBC0A7E9}"/>
              </a:ext>
            </a:extLst>
          </p:cNvPr>
          <p:cNvSpPr txBox="1"/>
          <p:nvPr/>
        </p:nvSpPr>
        <p:spPr>
          <a:xfrm>
            <a:off x="124009" y="3428999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주요 서비스 기획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A905-DE48-4245-B7BD-CCB7C9465C38}"/>
              </a:ext>
            </a:extLst>
          </p:cNvPr>
          <p:cNvSpPr txBox="1"/>
          <p:nvPr/>
        </p:nvSpPr>
        <p:spPr>
          <a:xfrm>
            <a:off x="148848" y="304970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 2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BE286D-1A1F-4750-A840-E494D72A8863}"/>
              </a:ext>
            </a:extLst>
          </p:cNvPr>
          <p:cNvCxnSpPr>
            <a:cxnSpLocks/>
          </p:cNvCxnSpPr>
          <p:nvPr/>
        </p:nvCxnSpPr>
        <p:spPr>
          <a:xfrm>
            <a:off x="212649" y="3818476"/>
            <a:ext cx="2133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5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331469" y="148544"/>
            <a:ext cx="369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웹 서비스 흐름도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0EDA9BB-FD1E-4B8E-A73C-25E8E56B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18" y="1082083"/>
            <a:ext cx="6393963" cy="4693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872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271311" y="148544"/>
            <a:ext cx="351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메뉴 구조도</a:t>
            </a:r>
            <a:r>
              <a:rPr lang="en-US" altLang="ko-KR" sz="2800" b="1">
                <a:solidFill>
                  <a:schemeClr val="bg1"/>
                </a:solidFill>
              </a:rPr>
              <a:t>(IA)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3219C84-5F45-44F3-964E-ECBE5620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974289"/>
            <a:ext cx="8010525" cy="4909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158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6FE77-100D-4DCD-BD93-4346380C0637}"/>
              </a:ext>
            </a:extLst>
          </p:cNvPr>
          <p:cNvCxnSpPr>
            <a:cxnSpLocks/>
          </p:cNvCxnSpPr>
          <p:nvPr/>
        </p:nvCxnSpPr>
        <p:spPr>
          <a:xfrm>
            <a:off x="0" y="890238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6E7584-69AD-458D-8864-B9728A6FF406}"/>
              </a:ext>
            </a:extLst>
          </p:cNvPr>
          <p:cNvCxnSpPr>
            <a:cxnSpLocks/>
          </p:cNvCxnSpPr>
          <p:nvPr/>
        </p:nvCxnSpPr>
        <p:spPr>
          <a:xfrm>
            <a:off x="0" y="6047772"/>
            <a:ext cx="12192000" cy="0"/>
          </a:xfrm>
          <a:prstGeom prst="line">
            <a:avLst/>
          </a:prstGeom>
          <a:ln w="28575">
            <a:solidFill>
              <a:srgbClr val="1E75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AFF75-DFB5-4690-BFEF-2ED75B14B596}"/>
              </a:ext>
            </a:extLst>
          </p:cNvPr>
          <p:cNvSpPr txBox="1"/>
          <p:nvPr/>
        </p:nvSpPr>
        <p:spPr>
          <a:xfrm>
            <a:off x="271311" y="148544"/>
            <a:ext cx="351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스토리 보드 </a:t>
            </a:r>
            <a:r>
              <a:rPr lang="en-US" altLang="ko-KR" sz="2800" b="1">
                <a:solidFill>
                  <a:schemeClr val="bg1"/>
                </a:solidFill>
              </a:rPr>
              <a:t>(</a:t>
            </a:r>
            <a:r>
              <a:rPr lang="ko-KR" altLang="en-US" sz="2800" b="1">
                <a:solidFill>
                  <a:schemeClr val="bg1"/>
                </a:solidFill>
              </a:rPr>
              <a:t>로그인</a:t>
            </a:r>
            <a:r>
              <a:rPr lang="en-US" altLang="ko-KR" sz="2800" b="1">
                <a:solidFill>
                  <a:schemeClr val="bg1"/>
                </a:solidFill>
              </a:rPr>
              <a:t>)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5193F2-4131-48CC-A15A-42FBA76F004E}"/>
              </a:ext>
            </a:extLst>
          </p:cNvPr>
          <p:cNvCxnSpPr>
            <a:cxnSpLocks/>
          </p:cNvCxnSpPr>
          <p:nvPr/>
        </p:nvCxnSpPr>
        <p:spPr>
          <a:xfrm>
            <a:off x="571500" y="671764"/>
            <a:ext cx="11201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9A892-9292-4E88-B45B-560C2E42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41" y="1052194"/>
            <a:ext cx="6725717" cy="4753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923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틀">
  <a:themeElements>
    <a:clrScheme name="틀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194</Words>
  <Application>Microsoft Office PowerPoint</Application>
  <PresentationFormat>와이드스크린</PresentationFormat>
  <Paragraphs>45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Aharoni</vt:lpstr>
      <vt:lpstr>Bradley Hand ITC</vt:lpstr>
      <vt:lpstr>Corbel</vt:lpstr>
      <vt:lpstr>Wingdings 2</vt:lpstr>
      <vt:lpstr>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BITSC-6-28</dc:creator>
  <cp:lastModifiedBy>BITSC-6-28</cp:lastModifiedBy>
  <cp:revision>35</cp:revision>
  <dcterms:created xsi:type="dcterms:W3CDTF">2019-05-31T09:55:10Z</dcterms:created>
  <dcterms:modified xsi:type="dcterms:W3CDTF">2019-05-31T11:36:55Z</dcterms:modified>
</cp:coreProperties>
</file>