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77" r:id="rId11"/>
    <p:sldId id="278" r:id="rId12"/>
    <p:sldId id="268" r:id="rId13"/>
    <p:sldId id="280" r:id="rId14"/>
    <p:sldId id="279" r:id="rId15"/>
    <p:sldId id="269" r:id="rId16"/>
    <p:sldId id="270" r:id="rId17"/>
    <p:sldId id="282" r:id="rId18"/>
    <p:sldId id="281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29" autoAdjust="0"/>
  </p:normalViewPr>
  <p:slideViewPr>
    <p:cSldViewPr snapToGrid="0">
      <p:cViewPr varScale="1">
        <p:scale>
          <a:sx n="88" d="100"/>
          <a:sy n="88" d="100"/>
        </p:scale>
        <p:origin x="1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of Java 7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523A-164F-4150-8CE3-DFD9367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76427-09D4-4EFB-91A5-F0E36557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35494" cy="4343400"/>
          </a:xfrm>
        </p:spPr>
        <p:txBody>
          <a:bodyPr anchor="t"/>
          <a:lstStyle/>
          <a:p>
            <a:r>
              <a:rPr lang="en-US" dirty="0"/>
              <a:t>Useful methods (Most of these methods don’t require that the file corresponding to the Path exists.):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getFileName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getName</a:t>
            </a:r>
            <a:r>
              <a:rPr lang="en-US" dirty="0"/>
              <a:t>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getNameCount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Subpath</a:t>
            </a:r>
            <a:r>
              <a:rPr lang="en-US" dirty="0"/>
              <a:t>(start index, end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getParent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getRoot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61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ECF-E06C-4F73-852F-5B67C0BF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D423-4250-4A6E-9239-AB66ED39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601200" cy="4343400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toAbsolutePath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toRealPath</a:t>
            </a:r>
            <a:r>
              <a:rPr lang="en-US" dirty="0"/>
              <a:t>() combines </a:t>
            </a:r>
            <a:r>
              <a:rPr lang="en-US" dirty="0" err="1"/>
              <a:t>toAbsolutePath</a:t>
            </a:r>
            <a:r>
              <a:rPr lang="en-US" dirty="0"/>
              <a:t>() and normalize() and could resolve symbolic links. </a:t>
            </a:r>
            <a:r>
              <a:rPr lang="en-US" dirty="0">
                <a:highlight>
                  <a:srgbClr val="FFFF00"/>
                </a:highlight>
              </a:rPr>
              <a:t>This method will check the existence and availability of the file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relativize()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equals, </a:t>
            </a:r>
            <a:r>
              <a:rPr lang="en-US" dirty="0" err="1"/>
              <a:t>startsWith</a:t>
            </a:r>
            <a:r>
              <a:rPr lang="en-US" dirty="0"/>
              <a:t> and </a:t>
            </a:r>
            <a:r>
              <a:rPr lang="en-US" dirty="0" err="1"/>
              <a:t>endWith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also implements the </a:t>
            </a:r>
            <a:r>
              <a:rPr lang="en-US" dirty="0" err="1"/>
              <a:t>Iterable</a:t>
            </a:r>
            <a:r>
              <a:rPr lang="en-US" dirty="0"/>
              <a:t>. You can iterate over the name elements in the path through iterator.</a:t>
            </a:r>
          </a:p>
        </p:txBody>
      </p:sp>
    </p:spTree>
    <p:extLst>
      <p:ext uri="{BB962C8B-B14F-4D97-AF65-F5344CB8AC3E}">
        <p14:creationId xmlns:p14="http://schemas.microsoft.com/office/powerpoint/2010/main" val="17015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File 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8840273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FileAttribute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PosixFilePermission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7889-84CE-4C63-BB17-8C49256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Working with Directory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1ABE5-ABA0-4000-AE08-67AC4B71E22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79F8-2268-4356-9107-C78280E0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7433-299D-4D78-B480-59501E7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glob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97E2-E03E-424B-8FA9-6DA919D7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198429" cy="4343400"/>
          </a:xfrm>
        </p:spPr>
        <p:txBody>
          <a:bodyPr anchor="t"/>
          <a:lstStyle/>
          <a:p>
            <a:r>
              <a:rPr lang="en-US" dirty="0"/>
              <a:t>You can use glob syntax to specify pattern-matching behavior.</a:t>
            </a:r>
          </a:p>
        </p:txBody>
      </p:sp>
    </p:spTree>
    <p:extLst>
      <p:ext uri="{BB962C8B-B14F-4D97-AF65-F5344CB8AC3E}">
        <p14:creationId xmlns:p14="http://schemas.microsoft.com/office/powerpoint/2010/main" val="28064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033456" cy="4343400"/>
          </a:xfrm>
        </p:spPr>
        <p:txBody>
          <a:bodyPr anchor="t"/>
          <a:lstStyle/>
          <a:p>
            <a:r>
              <a:rPr lang="en-US" altLang="zh-CN" dirty="0"/>
              <a:t>Be careful when writing filesystem-specific code. Always ensure that your logic and exception handling covers the case where your code might run on a </a:t>
            </a:r>
            <a:r>
              <a:rPr lang="en-US" altLang="zh-CN" dirty="0">
                <a:solidFill>
                  <a:srgbClr val="FF0000"/>
                </a:solidFill>
              </a:rPr>
              <a:t>different filesystem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4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and writing files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4659086" cy="4343400"/>
          </a:xfrm>
        </p:spPr>
        <p:txBody>
          <a:bodyPr/>
          <a:lstStyle/>
          <a:p>
            <a:r>
              <a:rPr lang="en-US" altLang="zh-CN" dirty="0"/>
              <a:t>Provide bridge to </a:t>
            </a:r>
            <a:r>
              <a:rPr lang="en-US" altLang="zh-CN" dirty="0" err="1"/>
              <a:t>io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BufferReader</a:t>
            </a:r>
            <a:r>
              <a:rPr lang="en-US" altLang="zh-CN" dirty="0"/>
              <a:t> and </a:t>
            </a:r>
            <a:r>
              <a:rPr lang="en-US" altLang="zh-CN" dirty="0" err="1"/>
              <a:t>BufferWriter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InputStream</a:t>
            </a:r>
            <a:r>
              <a:rPr lang="en-US" altLang="zh-CN" dirty="0"/>
              <a:t> and </a:t>
            </a:r>
            <a:r>
              <a:rPr lang="en-US" altLang="zh-CN" dirty="0" err="1"/>
              <a:t>OutputStream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Provide new reading and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Files.readAllLines</a:t>
            </a:r>
            <a:endParaRPr lang="zh-CN" altLang="en-US" dirty="0"/>
          </a:p>
        </p:txBody>
      </p:sp>
      <p:pic>
        <p:nvPicPr>
          <p:cNvPr id="3074" name="Picture 2" descr="Line drawing with file I/O methods arranged from least complex (on the left) to most complex (on the right).">
            <a:extLst>
              <a:ext uri="{FF2B5EF4-FFF2-40B4-BE49-F238E27FC236}">
                <a16:creationId xmlns:a16="http://schemas.microsoft.com/office/drawing/2014/main" id="{D70B1AB6-4682-4ABC-AF3A-6891165B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92" y="2773136"/>
            <a:ext cx="43338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6309-1B43-4FE4-B3DF-81662EF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Reading and writing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C84D1-DE77-4087-843A-D69611EB5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1" y="1828800"/>
            <a:ext cx="4060370" cy="4343400"/>
          </a:xfrm>
        </p:spPr>
        <p:txBody>
          <a:bodyPr anchor="t"/>
          <a:lstStyle/>
          <a:p>
            <a:r>
              <a:rPr lang="en-US" dirty="0"/>
              <a:t>For small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Files.readAllBytes</a:t>
            </a:r>
            <a:r>
              <a:rPr lang="en-US" dirty="0"/>
              <a:t>(Path)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Files.readAllLines</a:t>
            </a:r>
            <a:r>
              <a:rPr lang="en-US" dirty="0"/>
              <a:t>(Path, Charset)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Files.write</a:t>
            </a:r>
            <a:r>
              <a:rPr lang="en-US" dirty="0"/>
              <a:t>(Path, byte[])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Files.write</a:t>
            </a:r>
            <a:r>
              <a:rPr lang="en-US" dirty="0"/>
              <a:t>(Path, </a:t>
            </a:r>
            <a:r>
              <a:rPr lang="en-US" dirty="0" err="1"/>
              <a:t>Iterable</a:t>
            </a:r>
            <a:r>
              <a:rPr lang="en-US" dirty="0"/>
              <a:t>&lt;? </a:t>
            </a:r>
            <a:r>
              <a:rPr lang="en-US" dirty="0" err="1"/>
              <a:t>Extens</a:t>
            </a:r>
            <a:r>
              <a:rPr lang="en-US" dirty="0"/>
              <a:t> </a:t>
            </a:r>
            <a:r>
              <a:rPr lang="en-US" dirty="0" err="1"/>
              <a:t>CharSequence</a:t>
            </a:r>
            <a:r>
              <a:rPr lang="en-US" dirty="0"/>
              <a:t>&gt;)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91994D-4ABA-4694-983A-0AF72FC1CA7A}"/>
              </a:ext>
            </a:extLst>
          </p:cNvPr>
          <p:cNvSpPr txBox="1">
            <a:spLocks/>
          </p:cNvSpPr>
          <p:nvPr/>
        </p:nvSpPr>
        <p:spPr>
          <a:xfrm>
            <a:off x="6096000" y="1828800"/>
            <a:ext cx="4691743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Buffered I/O for text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newBufferedReader</a:t>
            </a:r>
            <a:r>
              <a:rPr lang="en-US" dirty="0"/>
              <a:t>(Path, Charset)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newBufferedWriter</a:t>
            </a:r>
            <a:r>
              <a:rPr lang="en-US" dirty="0"/>
              <a:t>(Path, Charset,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E7F0CBC-D0B7-4920-943E-48B9333F3CD2}"/>
              </a:ext>
            </a:extLst>
          </p:cNvPr>
          <p:cNvSpPr txBox="1">
            <a:spLocks/>
          </p:cNvSpPr>
          <p:nvPr/>
        </p:nvSpPr>
        <p:spPr>
          <a:xfrm>
            <a:off x="6096000" y="3788229"/>
            <a:ext cx="4691743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Interoperable with Streams: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newInputStream</a:t>
            </a:r>
            <a:r>
              <a:rPr lang="en-US" dirty="0"/>
              <a:t>(Path,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newOutputStream</a:t>
            </a:r>
            <a:r>
              <a:rPr lang="en-US" dirty="0"/>
              <a:t>(Path,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3005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0BE1-54A9-45DF-97FE-984D44C6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Channels and </a:t>
            </a:r>
            <a:r>
              <a:rPr lang="en-US" dirty="0" err="1"/>
              <a:t>ByteBuffers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3700-EED0-4694-9D28-13C45254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296400" cy="4343400"/>
          </a:xfrm>
        </p:spPr>
        <p:txBody>
          <a:bodyPr anchor="t"/>
          <a:lstStyle/>
          <a:p>
            <a:r>
              <a:rPr lang="en-US" dirty="0"/>
              <a:t>Channel I/O reads a buffer at a time. The </a:t>
            </a:r>
            <a:r>
              <a:rPr lang="en-US" dirty="0" err="1"/>
              <a:t>ByteChannel</a:t>
            </a:r>
            <a:r>
              <a:rPr lang="en-US" dirty="0"/>
              <a:t> interface </a:t>
            </a:r>
            <a:r>
              <a:rPr lang="en-US" dirty="0" err="1"/>
              <a:t>provices</a:t>
            </a:r>
            <a:r>
              <a:rPr lang="en-US" dirty="0"/>
              <a:t> basic read and write functionality. </a:t>
            </a:r>
          </a:p>
          <a:p>
            <a:r>
              <a:rPr lang="en-US" dirty="0"/>
              <a:t>Example: </a:t>
            </a:r>
            <a:r>
              <a:rPr lang="en-US" dirty="0" err="1"/>
              <a:t>SeekableByteChannel</a:t>
            </a:r>
            <a:r>
              <a:rPr lang="en-US" dirty="0"/>
              <a:t> – a </a:t>
            </a:r>
            <a:r>
              <a:rPr lang="en-US" dirty="0" err="1"/>
              <a:t>ByteChannel</a:t>
            </a:r>
            <a:r>
              <a:rPr lang="en-US" dirty="0"/>
              <a:t> that can maintain a position in the channel and to change the position.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newByteChannel</a:t>
            </a:r>
            <a:r>
              <a:rPr lang="en-US" dirty="0"/>
              <a:t> methods return an instance of a </a:t>
            </a:r>
            <a:r>
              <a:rPr lang="en-US" dirty="0" err="1"/>
              <a:t>SeekableByteChannel</a:t>
            </a:r>
            <a:r>
              <a:rPr lang="en-US" dirty="0"/>
              <a:t>. With a default file system, you can cast this </a:t>
            </a:r>
            <a:r>
              <a:rPr lang="en-US" dirty="0" err="1"/>
              <a:t>seekable</a:t>
            </a:r>
            <a:r>
              <a:rPr lang="en-US" dirty="0"/>
              <a:t> byte channel to a </a:t>
            </a:r>
            <a:r>
              <a:rPr lang="en-US" dirty="0" err="1">
                <a:highlight>
                  <a:srgbClr val="FFFF00"/>
                </a:highlight>
              </a:rPr>
              <a:t>FileChannel</a:t>
            </a:r>
            <a:r>
              <a:rPr lang="en-US" dirty="0"/>
              <a:t> providing access to more advanced features such mapping a region of the file directly into memory for faster access, locking a region of the file so other processes cannot access it, or reading and writing bytes from an absolute position without affecting the channel's current position.</a:t>
            </a:r>
          </a:p>
        </p:txBody>
      </p:sp>
    </p:spTree>
    <p:extLst>
      <p:ext uri="{BB962C8B-B14F-4D97-AF65-F5344CB8AC3E}">
        <p14:creationId xmlns:p14="http://schemas.microsoft.com/office/powerpoint/2010/main" val="39478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change notification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29670" cy="4343400"/>
          </a:xfrm>
        </p:spPr>
        <p:txBody>
          <a:bodyPr/>
          <a:lstStyle/>
          <a:p>
            <a:r>
              <a:rPr lang="en-US" altLang="zh-CN" dirty="0"/>
              <a:t>Event notification: This class uses client threads to keep an eye on registered files or directories for changes, and will return an event when a change is detected.</a:t>
            </a:r>
          </a:p>
          <a:p>
            <a:endParaRPr lang="en-US" altLang="zh-CN" dirty="0"/>
          </a:p>
          <a:p>
            <a:r>
              <a:rPr lang="en-US" altLang="zh-CN" dirty="0"/>
              <a:t>Good </a:t>
            </a:r>
            <a:r>
              <a:rPr lang="en-US" altLang="zh-CN"/>
              <a:t>to replace polling mechanisms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Java 7</a:t>
            </a:r>
          </a:p>
          <a:p>
            <a:r>
              <a:rPr lang="en-US" dirty="0"/>
              <a:t>NIO2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4B06-1BDF-47F0-9A4A-4961F384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4C3B-9979-4597-B5B1-9B42168D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85351" cy="434340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WatchService</a:t>
            </a:r>
            <a:r>
              <a:rPr lang="en-US" sz="1600" dirty="0"/>
              <a:t> to monitor directory: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Watchable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WatchKey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watch service is safe for use by multiple concurrent consumers. To ensure that only one consumer processes the events for a particular object at any time then care should be taken to ensure that the key's reset method is only invoked after its events have been processed.</a:t>
            </a:r>
          </a:p>
          <a:p>
            <a:r>
              <a:rPr lang="en-US" sz="1600" dirty="0"/>
              <a:t>ready—(event happen)-&gt;signaled—(reset)-&gt;ready</a:t>
            </a:r>
          </a:p>
          <a:p>
            <a:r>
              <a:rPr lang="en-US" sz="1600" dirty="0"/>
              <a:t>The key remains valid until:</a:t>
            </a:r>
          </a:p>
          <a:p>
            <a:r>
              <a:rPr lang="en-US" sz="1600" dirty="0"/>
              <a:t>1. It is cancelled, explicitly, by invoking its cancel method, or</a:t>
            </a:r>
          </a:p>
          <a:p>
            <a:r>
              <a:rPr lang="en-US" sz="1600" dirty="0"/>
              <a:t>2. Cancelled implicitly, because the object is no longer accessible, or</a:t>
            </a:r>
          </a:p>
          <a:p>
            <a:r>
              <a:rPr lang="en-US" sz="1600" dirty="0"/>
              <a:t>3. By closing the watch service.</a:t>
            </a:r>
          </a:p>
        </p:txBody>
      </p:sp>
    </p:spTree>
    <p:extLst>
      <p:ext uri="{BB962C8B-B14F-4D97-AF65-F5344CB8AC3E}">
        <p14:creationId xmlns:p14="http://schemas.microsoft.com/office/powerpoint/2010/main" val="20293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7A97-7077-435A-8577-87DE25DC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EF51B-DC23-4BA9-9A35-1D06FF5C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263932" cy="4343400"/>
          </a:xfrm>
        </p:spPr>
        <p:txBody>
          <a:bodyPr/>
          <a:lstStyle/>
          <a:p>
            <a:r>
              <a:rPr lang="en-US" dirty="0"/>
              <a:t>Paradigms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42337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D9A1-B319-401B-9017-177AEC3C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2FF5-E42C-4E20-B31E-A5627539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You’ll typically want a Future style of asynchronous processing if you want your main thread of control to initiate the I/O and then poll for the results of that I/O.</a:t>
            </a:r>
          </a:p>
        </p:txBody>
      </p:sp>
      <p:pic>
        <p:nvPicPr>
          <p:cNvPr id="2052" name="Picture 4" descr="https://www.safaribooksonline.com/library/view/the-well-grounded-java/9781617290060/02fig03_alt.jpg">
            <a:extLst>
              <a:ext uri="{FF2B5EF4-FFF2-40B4-BE49-F238E27FC236}">
                <a16:creationId xmlns:a16="http://schemas.microsoft.com/office/drawing/2014/main" id="{74B7E732-82EC-4842-876E-D2FDE436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11" y="1585705"/>
            <a:ext cx="5191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354-D796-4F69-8E89-D22D6B79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18AE-524F-4FB7-ACD0-1E93EA3B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style is typically used when you want to immediately act upon the success or failure of an asynchronous event. </a:t>
            </a:r>
          </a:p>
        </p:txBody>
      </p:sp>
      <p:pic>
        <p:nvPicPr>
          <p:cNvPr id="3074" name="Picture 2" descr="https://www.safaribooksonline.com/library/view/the-well-grounded-java/9781617290060/02fig04.jpg">
            <a:extLst>
              <a:ext uri="{FF2B5EF4-FFF2-40B4-BE49-F238E27FC236}">
                <a16:creationId xmlns:a16="http://schemas.microsoft.com/office/drawing/2014/main" id="{4EEC67D4-BCD5-4716-B823-81E0005C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2" y="1828800"/>
            <a:ext cx="4038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FE12-E3C8-4446-9903-37AC5971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C004-37DF-4841-BCDD-6A8B7CBE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01199" cy="4343400"/>
          </a:xfrm>
        </p:spPr>
        <p:txBody>
          <a:bodyPr anchor="t"/>
          <a:lstStyle/>
          <a:p>
            <a:r>
              <a:rPr lang="en-US" dirty="0"/>
              <a:t>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https://docs.oracle.com/javase/tutorial/essential/io/index.html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https://www.safaribooksonline.com/library/view/the-well-grounded-java/</a:t>
            </a:r>
          </a:p>
        </p:txBody>
      </p:sp>
    </p:spTree>
    <p:extLst>
      <p:ext uri="{BB962C8B-B14F-4D97-AF65-F5344CB8AC3E}">
        <p14:creationId xmlns:p14="http://schemas.microsoft.com/office/powerpoint/2010/main" val="14139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0E4-4209-4BB6-9A4F-A32710B5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language</a:t>
            </a:r>
          </a:p>
          <a:p>
            <a:pPr marL="0" indent="0">
              <a:buNone/>
            </a:pPr>
            <a:r>
              <a:rPr lang="en-US" sz="2000" dirty="0"/>
              <a:t>     “A Brief, Incomplete, and Mostly Wrong History of Programming Languages.”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                             -- James </a:t>
            </a:r>
            <a:r>
              <a:rPr lang="en-US" sz="2000" dirty="0" err="1"/>
              <a:t>Iry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Java Platform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0483B-FA9B-4EBE-B6EB-86926AD6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3450859"/>
            <a:ext cx="5619750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D4659-0A55-4B3B-AAD1-829BEF3D5F51}"/>
              </a:ext>
            </a:extLst>
          </p:cNvPr>
          <p:cNvSpPr txBox="1"/>
          <p:nvPr/>
        </p:nvSpPr>
        <p:spPr>
          <a:xfrm>
            <a:off x="1645920" y="2048256"/>
            <a:ext cx="630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Project Coin is to determine what set of small language changes should be added to JDK7. (After discussion, 5 out of 70 proposals were selected for JDK7)</a:t>
            </a:r>
          </a:p>
          <a:p>
            <a:r>
              <a:rPr lang="en-US" dirty="0"/>
              <a:t>Java7 is the first version developed in an open source manner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Proposal Judgement Rules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77696" y="2284476"/>
            <a:ext cx="9211056" cy="3467100"/>
          </a:xfrm>
        </p:spPr>
        <p:txBody>
          <a:bodyPr/>
          <a:lstStyle/>
          <a:p>
            <a:r>
              <a:rPr lang="en-US" dirty="0"/>
              <a:t>Submit a detailed proposal form describing their change (which should fundamentally be a Java language change, rather than a virtual machine change)</a:t>
            </a:r>
          </a:p>
          <a:p>
            <a:r>
              <a:rPr lang="en-US" dirty="0"/>
              <a:t>Discuss their proposal openly on a mailing list and field constructive criticism from the other participants</a:t>
            </a:r>
          </a:p>
          <a:p>
            <a:r>
              <a:rPr lang="en-US" dirty="0"/>
              <a:t>Be prepared to produce a prototype set of patches that could implement their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79C1C-8ABC-40BC-B68B-2AFD4C366610}"/>
              </a:ext>
            </a:extLst>
          </p:cNvPr>
          <p:cNvSpPr txBox="1"/>
          <p:nvPr/>
        </p:nvSpPr>
        <p:spPr>
          <a:xfrm>
            <a:off x="990335" y="2048654"/>
            <a:ext cx="10040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Coin brought six main new features to Java7: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syntax for numeric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Try-with-resources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Diamond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</a:t>
            </a:r>
            <a:r>
              <a:rPr lang="en-US" dirty="0" err="1"/>
              <a:t>varargs</a:t>
            </a:r>
            <a:r>
              <a:rPr lang="en-US" dirty="0"/>
              <a:t>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NIO2 -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only binds a Path to the physical location at runtime</a:t>
            </a:r>
          </a:p>
          <a:p>
            <a:r>
              <a:rPr lang="en-US" dirty="0"/>
              <a:t>This interface extends Watchable interface so that a directory located by a path can be registered with a </a:t>
            </a:r>
            <a:r>
              <a:rPr lang="en-US" dirty="0" err="1"/>
              <a:t>WatchService</a:t>
            </a:r>
            <a:r>
              <a:rPr lang="en-US" dirty="0"/>
              <a:t> and entries in the directory watched.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concept of a location </a:t>
            </a:r>
            <a:r>
              <a:rPr lang="en-US" altLang="zh-CN" dirty="0"/>
              <a:t>- the Path class is a programmatic representation of a path in 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5037</TotalTime>
  <Words>929</Words>
  <Application>Microsoft Office PowerPoint</Application>
  <PresentationFormat>Widescreen</PresentationFormat>
  <Paragraphs>104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Book Antiqua</vt:lpstr>
      <vt:lpstr>Sales Direction 16X9</vt:lpstr>
      <vt:lpstr>Brief Introduction of Java 7</vt:lpstr>
      <vt:lpstr>Contents</vt:lpstr>
      <vt:lpstr>Title and Content Layout with Chart</vt:lpstr>
      <vt:lpstr>Two Content Layout with Table</vt:lpstr>
      <vt:lpstr>Project Coin</vt:lpstr>
      <vt:lpstr>Project Coin Proposal Judgement Rules</vt:lpstr>
      <vt:lpstr>Add a Slide Title - 4</vt:lpstr>
      <vt:lpstr>PowerPoint Presentation</vt:lpstr>
      <vt:lpstr>NIO2 - Path</vt:lpstr>
      <vt:lpstr>NIO.2 - Path</vt:lpstr>
      <vt:lpstr>PowerPoint Presentation</vt:lpstr>
      <vt:lpstr>NIO.2 – File Attributes</vt:lpstr>
      <vt:lpstr>NIO.2 – Working with Directory</vt:lpstr>
      <vt:lpstr>NIO.2 - glob</vt:lpstr>
      <vt:lpstr>NIO.2</vt:lpstr>
      <vt:lpstr>Reading and writing files</vt:lpstr>
      <vt:lpstr>NIO.2 – Reading and writing Files</vt:lpstr>
      <vt:lpstr>NIO.2 – Channels and ByteBuffers</vt:lpstr>
      <vt:lpstr>File change notification</vt:lpstr>
      <vt:lpstr>PowerPoint Presentation</vt:lpstr>
      <vt:lpstr>Asynchronous I/O Operations</vt:lpstr>
      <vt:lpstr>Future</vt:lpstr>
      <vt:lpstr>Callback style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Java 7</dc:title>
  <dc:creator>Zhou, Kun</dc:creator>
  <cp:lastModifiedBy>Zhou, Kun</cp:lastModifiedBy>
  <cp:revision>58</cp:revision>
  <dcterms:created xsi:type="dcterms:W3CDTF">2017-11-06T10:09:49Z</dcterms:created>
  <dcterms:modified xsi:type="dcterms:W3CDTF">2018-01-24T11:35:07Z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