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8" r:id="rId3"/>
    <p:sldId id="259" r:id="rId4"/>
    <p:sldId id="261" r:id="rId5"/>
    <p:sldId id="264" r:id="rId6"/>
    <p:sldId id="26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67" r:id="rId15"/>
    <p:sldId id="277" r:id="rId16"/>
    <p:sldId id="278" r:id="rId17"/>
    <p:sldId id="268" r:id="rId18"/>
    <p:sldId id="280" r:id="rId19"/>
    <p:sldId id="279" r:id="rId20"/>
    <p:sldId id="269" r:id="rId21"/>
    <p:sldId id="270" r:id="rId22"/>
    <p:sldId id="282" r:id="rId23"/>
    <p:sldId id="281" r:id="rId24"/>
    <p:sldId id="285" r:id="rId25"/>
    <p:sldId id="283" r:id="rId26"/>
    <p:sldId id="284" r:id="rId27"/>
    <p:sldId id="271" r:id="rId28"/>
    <p:sldId id="272" r:id="rId29"/>
    <p:sldId id="273" r:id="rId30"/>
    <p:sldId id="274" r:id="rId31"/>
    <p:sldId id="275" r:id="rId32"/>
    <p:sldId id="276" r:id="rId33"/>
    <p:sldId id="2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3529" autoAdjust="0"/>
  </p:normalViewPr>
  <p:slideViewPr>
    <p:cSldViewPr snapToGrid="0">
      <p:cViewPr varScale="1">
        <p:scale>
          <a:sx n="88" d="100"/>
          <a:sy n="88" d="100"/>
        </p:scale>
        <p:origin x="15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essential/io/index.html" TargetMode="Externa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Brief Introduction of Java 7</a:t>
            </a:r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/>
              <a:t>Kun Zhou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CECE-AC04-4843-914C-339355F2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Coin – Try-with-resources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CD14C-6241-4198-A4F0-BB3B262F2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" y="2386220"/>
            <a:ext cx="5054139" cy="36726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953B28-70F6-4583-8033-D5CCB2B49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636" y="3349652"/>
            <a:ext cx="3924105" cy="175508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6CB1698-7DE0-4ED0-A483-187813EE2A9D}"/>
              </a:ext>
            </a:extLst>
          </p:cNvPr>
          <p:cNvSpPr/>
          <p:nvPr/>
        </p:nvSpPr>
        <p:spPr>
          <a:xfrm>
            <a:off x="6002483" y="4063117"/>
            <a:ext cx="914400" cy="373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A1879-30FF-49AC-9317-0359FEF3E0FF}"/>
              </a:ext>
            </a:extLst>
          </p:cNvPr>
          <p:cNvSpPr txBox="1"/>
          <p:nvPr/>
        </p:nvSpPr>
        <p:spPr>
          <a:xfrm>
            <a:off x="1295400" y="1765190"/>
            <a:ext cx="780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 </a:t>
            </a:r>
            <a:r>
              <a:rPr lang="en-US" dirty="0" err="1"/>
              <a:t>AutoCloseable</a:t>
            </a:r>
            <a:r>
              <a:rPr lang="en-US" dirty="0"/>
              <a:t> to use the TWR feature</a:t>
            </a:r>
          </a:p>
        </p:txBody>
      </p:sp>
    </p:spTree>
    <p:extLst>
      <p:ext uri="{BB962C8B-B14F-4D97-AF65-F5344CB8AC3E}">
        <p14:creationId xmlns:p14="http://schemas.microsoft.com/office/powerpoint/2010/main" val="18126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96F1-62B8-4C20-A96F-A9C8D4B8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Coin – Try-with-resources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D2DF1B-F912-4D97-8876-01ACD223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86" y="3595976"/>
            <a:ext cx="4762500" cy="1076325"/>
          </a:xfrm>
          <a:prstGeom prst="rect">
            <a:avLst/>
          </a:prstGeom>
        </p:spPr>
      </p:pic>
      <p:sp>
        <p:nvSpPr>
          <p:cNvPr id="4" name="Lightning Bolt 3">
            <a:extLst>
              <a:ext uri="{FF2B5EF4-FFF2-40B4-BE49-F238E27FC236}">
                <a16:creationId xmlns:a16="http://schemas.microsoft.com/office/drawing/2014/main" id="{C913FA46-005E-4C87-9FC1-38F113026E78}"/>
              </a:ext>
            </a:extLst>
          </p:cNvPr>
          <p:cNvSpPr/>
          <p:nvPr/>
        </p:nvSpPr>
        <p:spPr>
          <a:xfrm>
            <a:off x="2170044" y="2735249"/>
            <a:ext cx="589059" cy="62815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EA387-22CF-4843-95B7-8972D296B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95976"/>
            <a:ext cx="5078441" cy="949561"/>
          </a:xfrm>
          <a:prstGeom prst="rect">
            <a:avLst/>
          </a:prstGeom>
        </p:spPr>
      </p:pic>
      <p:sp>
        <p:nvSpPr>
          <p:cNvPr id="6" name="Smiley Face 5">
            <a:extLst>
              <a:ext uri="{FF2B5EF4-FFF2-40B4-BE49-F238E27FC236}">
                <a16:creationId xmlns:a16="http://schemas.microsoft.com/office/drawing/2014/main" id="{C67F0946-18C8-4210-9FC5-F6CC9D35D41A}"/>
              </a:ext>
            </a:extLst>
          </p:cNvPr>
          <p:cNvSpPr/>
          <p:nvPr/>
        </p:nvSpPr>
        <p:spPr>
          <a:xfrm>
            <a:off x="7808181" y="2965837"/>
            <a:ext cx="516835" cy="46316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0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ACB1-A4FB-4CC3-B53E-E41D6375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Coin – Diamond syntax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75BEA-C0ED-42EE-9E39-FA955679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19" y="3555185"/>
            <a:ext cx="4029075" cy="63817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67D86F0-FC47-4AF9-B9FB-2AA0F1AAA2ED}"/>
              </a:ext>
            </a:extLst>
          </p:cNvPr>
          <p:cNvSpPr/>
          <p:nvPr/>
        </p:nvSpPr>
        <p:spPr>
          <a:xfrm>
            <a:off x="5096786" y="3697356"/>
            <a:ext cx="1129085" cy="310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DB157-D09F-4DF3-8821-552D883F4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89" y="3656501"/>
            <a:ext cx="4878070" cy="4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6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3D86-131A-438E-96E5-10C065DE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</a:t>
            </a:r>
          </a:p>
        </p:txBody>
      </p:sp>
    </p:spTree>
    <p:extLst>
      <p:ext uri="{BB962C8B-B14F-4D97-AF65-F5344CB8AC3E}">
        <p14:creationId xmlns:p14="http://schemas.microsoft.com/office/powerpoint/2010/main" val="65941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NIO2 - Path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0" y="4438123"/>
            <a:ext cx="6126480" cy="2164743"/>
          </a:xfrm>
        </p:spPr>
        <p:txBody>
          <a:bodyPr>
            <a:normAutofit/>
          </a:bodyPr>
          <a:lstStyle/>
          <a:p>
            <a:r>
              <a:rPr lang="en-US" sz="2000" dirty="0"/>
              <a:t>JVM only binds a Path to the physical location at runtime</a:t>
            </a:r>
          </a:p>
          <a:p>
            <a:r>
              <a:rPr lang="en-US" sz="2000" dirty="0"/>
              <a:t>This interface extends Watchable interface so that a directory located by a path can be registered with a </a:t>
            </a:r>
            <a:r>
              <a:rPr lang="en-US" sz="2000" dirty="0" err="1"/>
              <a:t>WatchService</a:t>
            </a:r>
            <a:r>
              <a:rPr lang="en-US" sz="2000" dirty="0"/>
              <a:t> and entries in the directory watched.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7554402" cy="1868557"/>
          </a:xfrm>
        </p:spPr>
        <p:txBody>
          <a:bodyPr anchor="t"/>
          <a:lstStyle/>
          <a:p>
            <a:r>
              <a:rPr lang="en-US" dirty="0"/>
              <a:t>The concept of a location </a:t>
            </a:r>
            <a:r>
              <a:rPr lang="en-US" altLang="zh-CN" dirty="0"/>
              <a:t>- the Path class is a programmatic representation of a path in the file system. It is the new foundation for file and directory based I/O.</a:t>
            </a:r>
          </a:p>
          <a:p>
            <a:endParaRPr lang="en-US" dirty="0"/>
          </a:p>
          <a:p>
            <a:r>
              <a:rPr lang="en-US" dirty="0"/>
              <a:t>Path </a:t>
            </a:r>
            <a:r>
              <a:rPr lang="en-US" dirty="0" err="1"/>
              <a:t>path</a:t>
            </a:r>
            <a:r>
              <a:rPr lang="en-US" dirty="0"/>
              <a:t> = </a:t>
            </a:r>
            <a:r>
              <a:rPr lang="en-US" dirty="0" err="1"/>
              <a:t>Paths.get</a:t>
            </a:r>
            <a:r>
              <a:rPr lang="en-US" dirty="0"/>
              <a:t>(“root/element1/element2/…”); </a:t>
            </a:r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523A-164F-4150-8CE3-DFD93671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NIO.2 - Path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76427-09D4-4EFB-91A5-F0E365573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9335494" cy="4343400"/>
          </a:xfrm>
        </p:spPr>
        <p:txBody>
          <a:bodyPr anchor="t"/>
          <a:lstStyle/>
          <a:p>
            <a:r>
              <a:rPr lang="en-US" dirty="0"/>
              <a:t>Useful methods (Most of these methods don’t require that the file corresponding to the Path exists.):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getFileName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getName</a:t>
            </a:r>
            <a:r>
              <a:rPr lang="en-US" dirty="0"/>
              <a:t>(index)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getNameCount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Subpath</a:t>
            </a:r>
            <a:r>
              <a:rPr lang="en-US" dirty="0"/>
              <a:t>(start index, end index)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getParent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getRoot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614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AECF-E06C-4F73-852F-5B67C0BF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NIO.2 - Path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1D423-4250-4A6E-9239-AB66ED39E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9601200" cy="4343400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normalize()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toAbsolutePath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toRealPath</a:t>
            </a:r>
            <a:r>
              <a:rPr lang="en-US" dirty="0"/>
              <a:t>() combines </a:t>
            </a:r>
            <a:r>
              <a:rPr lang="en-US" dirty="0" err="1"/>
              <a:t>toAbsolutePath</a:t>
            </a:r>
            <a:r>
              <a:rPr lang="en-US" dirty="0"/>
              <a:t>() and normalize() and could resolve symbolic links. </a:t>
            </a:r>
            <a:r>
              <a:rPr lang="en-US" dirty="0">
                <a:highlight>
                  <a:srgbClr val="FFFF00"/>
                </a:highlight>
              </a:rPr>
              <a:t>This method will check the existence and availability of the file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resolve()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relativize()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 equals, </a:t>
            </a:r>
            <a:r>
              <a:rPr lang="en-US" dirty="0" err="1"/>
              <a:t>startsWith</a:t>
            </a:r>
            <a:r>
              <a:rPr lang="en-US" dirty="0"/>
              <a:t> and </a:t>
            </a:r>
            <a:r>
              <a:rPr lang="en-US" dirty="0" err="1"/>
              <a:t>endWith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Path also implements the </a:t>
            </a:r>
            <a:r>
              <a:rPr lang="en-US" dirty="0" err="1"/>
              <a:t>Iterable</a:t>
            </a:r>
            <a:r>
              <a:rPr lang="en-US" dirty="0"/>
              <a:t>. You can iterate over the name elements in the path through iterator.</a:t>
            </a:r>
          </a:p>
        </p:txBody>
      </p:sp>
    </p:spTree>
    <p:extLst>
      <p:ext uri="{BB962C8B-B14F-4D97-AF65-F5344CB8AC3E}">
        <p14:creationId xmlns:p14="http://schemas.microsoft.com/office/powerpoint/2010/main" val="170157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– File Operation and File Attributes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295399" y="1828800"/>
            <a:ext cx="8840273" cy="4343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Files.createFile</a:t>
            </a:r>
            <a:r>
              <a:rPr lang="en-US" dirty="0"/>
              <a:t>(path, </a:t>
            </a:r>
            <a:r>
              <a:rPr lang="en-US" dirty="0" err="1"/>
              <a:t>attr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Files.delete</a:t>
            </a:r>
            <a:r>
              <a:rPr lang="en-US" dirty="0"/>
              <a:t>(path)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Files.copy</a:t>
            </a:r>
            <a:r>
              <a:rPr lang="en-US" dirty="0"/>
              <a:t>(path, path)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Files.move</a:t>
            </a:r>
            <a:r>
              <a:rPr lang="en-US" dirty="0"/>
              <a:t>(path, path)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BasicFileAttributes</a:t>
            </a:r>
            <a:r>
              <a:rPr lang="en-US" dirty="0"/>
              <a:t> defines the common set of attributes most filesystems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java.nio.file.attribute</a:t>
            </a:r>
            <a:r>
              <a:rPr lang="en-US" dirty="0"/>
              <a:t> package contains a list of provided file permission classes</a:t>
            </a:r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7889-84CE-4C63-BB17-8C492565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– Working with Directory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F79F8-2268-4356-9107-C78280E04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1828800"/>
            <a:ext cx="9133115" cy="4343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DirectoryStream</a:t>
            </a:r>
            <a:endParaRPr lang="en-US" dirty="0"/>
          </a:p>
          <a:p>
            <a:r>
              <a:rPr lang="en-US" dirty="0"/>
              <a:t>      Iterate over entries in a directory. </a:t>
            </a:r>
            <a:r>
              <a:rPr lang="en-US" dirty="0" err="1"/>
              <a:t>Files.newDirectoryStream</a:t>
            </a:r>
            <a:r>
              <a:rPr lang="en-US" dirty="0"/>
              <a:t>(path,   glob)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Files.walkFileTree</a:t>
            </a:r>
            <a:r>
              <a:rPr lang="en-US" dirty="0"/>
              <a:t>(path, </a:t>
            </a:r>
            <a:r>
              <a:rPr lang="en-US" dirty="0" err="1"/>
              <a:t>FileVisitor</a:t>
            </a:r>
            <a:r>
              <a:rPr lang="en-US" dirty="0"/>
              <a:t>&lt;&gt;)</a:t>
            </a:r>
          </a:p>
          <a:p>
            <a:r>
              <a:rPr lang="en-US" dirty="0"/>
              <a:t>      Walking the directory tree recursively. Need to implement </a:t>
            </a:r>
            <a:r>
              <a:rPr lang="en-US" dirty="0" err="1"/>
              <a:t>FileVisitor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325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7433-299D-4D78-B480-59501E72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NIO.2 - glob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897E2-E03E-424B-8FA9-6DA919D78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1828800"/>
            <a:ext cx="9198429" cy="4343400"/>
          </a:xfrm>
        </p:spPr>
        <p:txBody>
          <a:bodyPr anchor="t"/>
          <a:lstStyle/>
          <a:p>
            <a:r>
              <a:rPr lang="en-US" dirty="0"/>
              <a:t>A glob pattern is specified as a string and is matched against other strings, such as directory or file names. It’s something like wildcard</a:t>
            </a:r>
          </a:p>
          <a:p>
            <a:r>
              <a:rPr lang="en-US" dirty="0"/>
              <a:t>You can use glob syntax to specify pattern-matching behavior.</a:t>
            </a:r>
          </a:p>
          <a:p>
            <a:endParaRPr lang="en-US" dirty="0"/>
          </a:p>
          <a:p>
            <a:r>
              <a:rPr lang="en-US" dirty="0"/>
              <a:t>Examples: “*.html” , “???”, “a?*.java”</a:t>
            </a:r>
          </a:p>
        </p:txBody>
      </p:sp>
    </p:spTree>
    <p:extLst>
      <p:ext uri="{BB962C8B-B14F-4D97-AF65-F5344CB8AC3E}">
        <p14:creationId xmlns:p14="http://schemas.microsoft.com/office/powerpoint/2010/main" val="280646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54629"/>
            <a:ext cx="9601200" cy="4948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Introducing Java 7</a:t>
            </a:r>
          </a:p>
          <a:p>
            <a:r>
              <a:rPr lang="en-US" sz="2000" dirty="0"/>
              <a:t>Project Coin</a:t>
            </a:r>
          </a:p>
          <a:p>
            <a:r>
              <a:rPr lang="en-US" sz="2000" dirty="0"/>
              <a:t>Small changes brought by Project Coin</a:t>
            </a:r>
          </a:p>
          <a:p>
            <a:pPr marL="0" indent="0">
              <a:buNone/>
            </a:pPr>
            <a:r>
              <a:rPr lang="en-US" sz="2000" dirty="0"/>
              <a:t>NIO2</a:t>
            </a:r>
          </a:p>
          <a:p>
            <a:r>
              <a:rPr lang="en-US" sz="2000" dirty="0"/>
              <a:t>Path</a:t>
            </a:r>
          </a:p>
          <a:p>
            <a:r>
              <a:rPr lang="en-US" sz="2000" dirty="0"/>
              <a:t>File Operations and File Attributes</a:t>
            </a:r>
          </a:p>
          <a:p>
            <a:r>
              <a:rPr lang="en-US" sz="2000" dirty="0"/>
              <a:t>Working with Directory</a:t>
            </a:r>
          </a:p>
          <a:p>
            <a:r>
              <a:rPr lang="en-US" sz="2000" dirty="0"/>
              <a:t>Reading and writing files</a:t>
            </a:r>
          </a:p>
          <a:p>
            <a:r>
              <a:rPr lang="en-US" sz="2000" dirty="0" err="1"/>
              <a:t>WatchService</a:t>
            </a:r>
            <a:endParaRPr lang="en-US" sz="2000" dirty="0"/>
          </a:p>
          <a:p>
            <a:r>
              <a:rPr lang="en-US" sz="2000" dirty="0"/>
              <a:t>Asynchronous I/O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NIO.2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9033456" cy="4343400"/>
          </a:xfrm>
        </p:spPr>
        <p:txBody>
          <a:bodyPr anchor="t"/>
          <a:lstStyle/>
          <a:p>
            <a:r>
              <a:rPr lang="en-US" altLang="zh-CN" dirty="0"/>
              <a:t>Be careful when writing filesystem-specific code. Always ensure that your logic and exception handling covers the case where your code might run on a </a:t>
            </a:r>
            <a:r>
              <a:rPr lang="en-US" altLang="zh-CN" dirty="0">
                <a:solidFill>
                  <a:srgbClr val="FF0000"/>
                </a:solidFill>
              </a:rPr>
              <a:t>different filesystem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49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NIO.2 - Reading and writing files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4659086" cy="4343400"/>
          </a:xfrm>
        </p:spPr>
        <p:txBody>
          <a:bodyPr/>
          <a:lstStyle/>
          <a:p>
            <a:r>
              <a:rPr lang="en-US" altLang="zh-CN" dirty="0"/>
              <a:t>Provide bridge to old I/O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BufferReader</a:t>
            </a:r>
            <a:r>
              <a:rPr lang="en-US" altLang="zh-CN" dirty="0"/>
              <a:t> and </a:t>
            </a:r>
            <a:r>
              <a:rPr lang="en-US" altLang="zh-CN" dirty="0" err="1"/>
              <a:t>BufferWriter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InputStream</a:t>
            </a:r>
            <a:r>
              <a:rPr lang="en-US" altLang="zh-CN" dirty="0"/>
              <a:t> and </a:t>
            </a:r>
            <a:r>
              <a:rPr lang="en-US" altLang="zh-CN" dirty="0" err="1"/>
              <a:t>OutputStream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Provide new reading and writing helpers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Files.readAllLines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Files.write</a:t>
            </a:r>
            <a:endParaRPr lang="zh-CN" altLang="en-US" dirty="0"/>
          </a:p>
        </p:txBody>
      </p:sp>
      <p:pic>
        <p:nvPicPr>
          <p:cNvPr id="3074" name="Picture 2" descr="Line drawing with file I/O methods arranged from least complex (on the left) to most complex (on the right).">
            <a:extLst>
              <a:ext uri="{FF2B5EF4-FFF2-40B4-BE49-F238E27FC236}">
                <a16:creationId xmlns:a16="http://schemas.microsoft.com/office/drawing/2014/main" id="{D70B1AB6-4682-4ABC-AF3A-6891165B9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516" y="2696935"/>
            <a:ext cx="5273055" cy="273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26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6309-1B43-4FE4-B3DF-81662EF7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– Reading and writing 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C84D1-DE77-4087-843A-D69611EB5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1" y="1828800"/>
            <a:ext cx="4060370" cy="4343400"/>
          </a:xfrm>
        </p:spPr>
        <p:txBody>
          <a:bodyPr anchor="t"/>
          <a:lstStyle/>
          <a:p>
            <a:r>
              <a:rPr lang="en-US" dirty="0"/>
              <a:t>For small Files: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Files.readAllBytes</a:t>
            </a:r>
            <a:r>
              <a:rPr lang="en-US" dirty="0"/>
              <a:t>(Path)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Files.readAllLines</a:t>
            </a:r>
            <a:r>
              <a:rPr lang="en-US" dirty="0"/>
              <a:t>(Path, Charset)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Files.write</a:t>
            </a:r>
            <a:r>
              <a:rPr lang="en-US" dirty="0"/>
              <a:t>(Path, byte[])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Files.write</a:t>
            </a:r>
            <a:r>
              <a:rPr lang="en-US" dirty="0"/>
              <a:t>(Path, </a:t>
            </a:r>
            <a:r>
              <a:rPr lang="en-US" dirty="0" err="1"/>
              <a:t>Iterable</a:t>
            </a:r>
            <a:r>
              <a:rPr lang="en-US" dirty="0"/>
              <a:t>&lt;? </a:t>
            </a:r>
            <a:r>
              <a:rPr lang="en-US" dirty="0" err="1"/>
              <a:t>Extens</a:t>
            </a:r>
            <a:r>
              <a:rPr lang="en-US" dirty="0"/>
              <a:t> </a:t>
            </a:r>
            <a:r>
              <a:rPr lang="en-US" dirty="0" err="1"/>
              <a:t>CharSequence</a:t>
            </a:r>
            <a:r>
              <a:rPr lang="en-US" dirty="0"/>
              <a:t>&gt;)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691994D-4ABA-4694-983A-0AF72FC1CA7A}"/>
              </a:ext>
            </a:extLst>
          </p:cNvPr>
          <p:cNvSpPr txBox="1">
            <a:spLocks/>
          </p:cNvSpPr>
          <p:nvPr/>
        </p:nvSpPr>
        <p:spPr>
          <a:xfrm>
            <a:off x="6096000" y="1828800"/>
            <a:ext cx="4691743" cy="2209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Buffered I/O for text file: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Files. </a:t>
            </a:r>
            <a:r>
              <a:rPr lang="en-US" dirty="0" err="1"/>
              <a:t>newBufferedReader</a:t>
            </a:r>
            <a:r>
              <a:rPr lang="en-US" dirty="0"/>
              <a:t>(Path, Charset)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Files. </a:t>
            </a:r>
            <a:r>
              <a:rPr lang="en-US" dirty="0" err="1"/>
              <a:t>newBufferedWriter</a:t>
            </a:r>
            <a:r>
              <a:rPr lang="en-US" dirty="0"/>
              <a:t>(Path, Charset, </a:t>
            </a:r>
            <a:r>
              <a:rPr lang="en-US" dirty="0" err="1"/>
              <a:t>OpenOption</a:t>
            </a:r>
            <a:r>
              <a:rPr lang="en-US" dirty="0"/>
              <a:t>...)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E7F0CBC-D0B7-4920-943E-48B9333F3CD2}"/>
              </a:ext>
            </a:extLst>
          </p:cNvPr>
          <p:cNvSpPr txBox="1">
            <a:spLocks/>
          </p:cNvSpPr>
          <p:nvPr/>
        </p:nvSpPr>
        <p:spPr>
          <a:xfrm>
            <a:off x="6096000" y="3788229"/>
            <a:ext cx="4691743" cy="2209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Interoperable with Streams: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Files. </a:t>
            </a:r>
            <a:r>
              <a:rPr lang="en-US" dirty="0" err="1"/>
              <a:t>newInputStream</a:t>
            </a:r>
            <a:r>
              <a:rPr lang="en-US" dirty="0"/>
              <a:t>(Path, </a:t>
            </a:r>
            <a:r>
              <a:rPr lang="en-US" dirty="0" err="1"/>
              <a:t>OpenOption</a:t>
            </a:r>
            <a:r>
              <a:rPr lang="en-US" dirty="0"/>
              <a:t>...)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Files. </a:t>
            </a:r>
            <a:r>
              <a:rPr lang="en-US" dirty="0" err="1"/>
              <a:t>newOutputStream</a:t>
            </a:r>
            <a:r>
              <a:rPr lang="en-US" dirty="0"/>
              <a:t>(Path, </a:t>
            </a:r>
            <a:r>
              <a:rPr lang="en-US" dirty="0" err="1"/>
              <a:t>OpenOption</a:t>
            </a:r>
            <a:r>
              <a:rPr lang="en-US" dirty="0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230057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0BE1-54A9-45DF-97FE-984D44C6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– Channels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33700-EED0-4694-9D28-13C45254A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9296400" cy="2416629"/>
          </a:xfrm>
        </p:spPr>
        <p:txBody>
          <a:bodyPr anchor="t"/>
          <a:lstStyle/>
          <a:p>
            <a:r>
              <a:rPr lang="en-US" dirty="0"/>
              <a:t>While stream I/O reads a character at a time, channel I/O reads a buffer at a time. The </a:t>
            </a:r>
            <a:r>
              <a:rPr lang="en-US" dirty="0" err="1"/>
              <a:t>ByteChannel</a:t>
            </a:r>
            <a:r>
              <a:rPr lang="en-US" dirty="0"/>
              <a:t> interface </a:t>
            </a:r>
            <a:r>
              <a:rPr lang="en-US" dirty="0" err="1"/>
              <a:t>provices</a:t>
            </a:r>
            <a:r>
              <a:rPr lang="en-US" dirty="0"/>
              <a:t> basic read and write functionality.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NIO – buffer oriented IO</a:t>
            </a:r>
          </a:p>
        </p:txBody>
      </p:sp>
      <p:pic>
        <p:nvPicPr>
          <p:cNvPr id="2050" name="Picture 2" descr="Java NIO: Channels and Buffers">
            <a:extLst>
              <a:ext uri="{FF2B5EF4-FFF2-40B4-BE49-F238E27FC236}">
                <a16:creationId xmlns:a16="http://schemas.microsoft.com/office/drawing/2014/main" id="{728121F8-C0BA-45A3-B105-13A6C9B49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562" y="3037114"/>
            <a:ext cx="4331152" cy="296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85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8A62-CBA3-4125-98C0-300DE7F3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NIO.2 - Channels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F3837-7C4C-4A8F-8FA0-088D98FF4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1828800"/>
            <a:ext cx="9601199" cy="4343400"/>
          </a:xfrm>
        </p:spPr>
        <p:txBody>
          <a:bodyPr anchor="t"/>
          <a:lstStyle/>
          <a:p>
            <a:r>
              <a:rPr lang="en-US" dirty="0" err="1"/>
              <a:t>SeekableByteChannel</a:t>
            </a:r>
            <a:r>
              <a:rPr lang="en-US" dirty="0"/>
              <a:t> – a </a:t>
            </a:r>
            <a:r>
              <a:rPr lang="en-US" dirty="0" err="1"/>
              <a:t>ByteChannel</a:t>
            </a:r>
            <a:r>
              <a:rPr lang="en-US" dirty="0"/>
              <a:t> that can maintain a position in the channel and allows the position to be changed. (the </a:t>
            </a:r>
            <a:r>
              <a:rPr lang="en-US" dirty="0" err="1"/>
              <a:t>newByteChannel</a:t>
            </a:r>
            <a:r>
              <a:rPr lang="en-US" dirty="0"/>
              <a:t> method will return an instance of </a:t>
            </a:r>
            <a:r>
              <a:rPr lang="en-US" dirty="0" err="1"/>
              <a:t>SeekableByteChannel</a:t>
            </a:r>
            <a:r>
              <a:rPr lang="en-US" dirty="0"/>
              <a:t> which by default is </a:t>
            </a:r>
            <a:r>
              <a:rPr lang="en-US" dirty="0" err="1"/>
              <a:t>FileChannel</a:t>
            </a:r>
            <a:r>
              <a:rPr lang="en-US" dirty="0"/>
              <a:t> 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Files.newByteChannel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write()</a:t>
            </a:r>
          </a:p>
          <a:p>
            <a:endParaRPr lang="en-US" dirty="0"/>
          </a:p>
          <a:p>
            <a:r>
              <a:rPr lang="en-US" dirty="0" err="1"/>
              <a:t>FileChannel</a:t>
            </a:r>
            <a:r>
              <a:rPr lang="en-US" dirty="0"/>
              <a:t> can specify the absolute position to read or write.</a:t>
            </a:r>
          </a:p>
        </p:txBody>
      </p:sp>
    </p:spTree>
    <p:extLst>
      <p:ext uri="{BB962C8B-B14F-4D97-AF65-F5344CB8AC3E}">
        <p14:creationId xmlns:p14="http://schemas.microsoft.com/office/powerpoint/2010/main" val="144960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ED08-2F05-487E-8AF6-377B7DA6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NIO.2 - </a:t>
            </a:r>
            <a:r>
              <a:rPr lang="en-US" altLang="zh-CN" dirty="0" err="1"/>
              <a:t>ByteBuffer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B750B-E67A-42B7-A337-53C37DD62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286" y="1828800"/>
            <a:ext cx="3387634" cy="4343400"/>
          </a:xfrm>
        </p:spPr>
        <p:txBody>
          <a:bodyPr anchor="t"/>
          <a:lstStyle/>
          <a:p>
            <a:r>
              <a:rPr lang="en-US" dirty="0"/>
              <a:t>NIO provides a bunch of Buffers to perform fast low level I/O. Usually it is used with channels.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Mark</a:t>
            </a:r>
          </a:p>
        </p:txBody>
      </p:sp>
      <p:pic>
        <p:nvPicPr>
          <p:cNvPr id="1030" name="Picture 6" descr="Java NIO: Buffer capacity, position and limit in write and read mode.">
            <a:extLst>
              <a:ext uri="{FF2B5EF4-FFF2-40B4-BE49-F238E27FC236}">
                <a16:creationId xmlns:a16="http://schemas.microsoft.com/office/drawing/2014/main" id="{5CD0F794-B304-4AEF-B4FB-4AA10EB5B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1974396"/>
            <a:ext cx="48196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04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B53B-A666-4B61-84CC-D7623A29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NIO.2 - </a:t>
            </a:r>
            <a:r>
              <a:rPr lang="en-US" dirty="0" err="1"/>
              <a:t>ByteBuffer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DE92C-11AC-4DD0-B596-1940A8F02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9067800" cy="4343400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put()  and </a:t>
            </a:r>
            <a:r>
              <a:rPr lang="en-US" dirty="0" err="1"/>
              <a:t>ByteChannel.read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get() and </a:t>
            </a:r>
            <a:r>
              <a:rPr lang="en-US" dirty="0" err="1"/>
              <a:t>ByteChannel.write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rewind()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flip()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clear()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wrap()</a:t>
            </a:r>
          </a:p>
        </p:txBody>
      </p:sp>
    </p:spTree>
    <p:extLst>
      <p:ext uri="{BB962C8B-B14F-4D97-AF65-F5344CB8AC3E}">
        <p14:creationId xmlns:p14="http://schemas.microsoft.com/office/powerpoint/2010/main" val="289350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NIO.2 - File change notification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9329670" cy="4343400"/>
          </a:xfrm>
        </p:spPr>
        <p:txBody>
          <a:bodyPr/>
          <a:lstStyle/>
          <a:p>
            <a:r>
              <a:rPr lang="en-US" altLang="zh-CN" dirty="0" err="1"/>
              <a:t>WatchService</a:t>
            </a:r>
            <a:r>
              <a:rPr lang="en-US" altLang="zh-CN" dirty="0"/>
              <a:t> uses client threads to keep an eye on registered files or directories for changes, and will return an event when a change is detected.</a:t>
            </a:r>
          </a:p>
          <a:p>
            <a:endParaRPr lang="en-US" altLang="zh-CN" dirty="0"/>
          </a:p>
          <a:p>
            <a:r>
              <a:rPr lang="en-US" altLang="zh-CN" dirty="0"/>
              <a:t>Good to replace polling mechanisms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9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4B06-1BDF-47F0-9A4A-4961F384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NIO.2 - </a:t>
            </a:r>
            <a:r>
              <a:rPr lang="en-US" dirty="0" err="1"/>
              <a:t>WatchService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94C3B-9979-4597-B5B1-9B42168D5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1828800"/>
            <a:ext cx="9685351" cy="4343400"/>
          </a:xfrm>
        </p:spPr>
        <p:txBody>
          <a:bodyPr anchor="t">
            <a:normAutofit/>
          </a:bodyPr>
          <a:lstStyle/>
          <a:p>
            <a:r>
              <a:rPr lang="en-US" sz="1600" dirty="0"/>
              <a:t>Use </a:t>
            </a:r>
            <a:r>
              <a:rPr lang="en-US" sz="1600" dirty="0" err="1"/>
              <a:t>WatchService</a:t>
            </a:r>
            <a:r>
              <a:rPr lang="en-US" sz="1600" dirty="0"/>
              <a:t> to monitor directory: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Watchable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WatchKey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A watch service is safe for use by multiple concurrent consumers. To ensure that only one consumer processes the events for a particular object at any time then care should be taken to ensure that the key's reset method is only invoked after its events have been processed.</a:t>
            </a:r>
          </a:p>
          <a:p>
            <a:r>
              <a:rPr lang="en-US" sz="1600" dirty="0"/>
              <a:t>ready—(event happen)-&gt;signaled—(reset)-&gt;ready</a:t>
            </a:r>
          </a:p>
          <a:p>
            <a:r>
              <a:rPr lang="en-US" sz="1600" dirty="0"/>
              <a:t>The key remains valid until:</a:t>
            </a:r>
          </a:p>
          <a:p>
            <a:r>
              <a:rPr lang="en-US" sz="1600" dirty="0"/>
              <a:t>1. It is cancelled, explicitly, by invoking its cancel method, or</a:t>
            </a:r>
          </a:p>
          <a:p>
            <a:r>
              <a:rPr lang="en-US" sz="1600" dirty="0"/>
              <a:t>2. Cancelled implicitly, because the object is no longer accessible, or</a:t>
            </a:r>
          </a:p>
          <a:p>
            <a:r>
              <a:rPr lang="en-US" sz="1600" dirty="0"/>
              <a:t>3. By closing the watch service.</a:t>
            </a:r>
          </a:p>
        </p:txBody>
      </p:sp>
    </p:spTree>
    <p:extLst>
      <p:ext uri="{BB962C8B-B14F-4D97-AF65-F5344CB8AC3E}">
        <p14:creationId xmlns:p14="http://schemas.microsoft.com/office/powerpoint/2010/main" val="202939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7A97-7077-435A-8577-87DE25DC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NIO.2 - Asynchronous I/O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EF51B-DC23-4BA9-9A35-1D06FF5C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9263932" cy="4343400"/>
          </a:xfrm>
        </p:spPr>
        <p:txBody>
          <a:bodyPr/>
          <a:lstStyle/>
          <a:p>
            <a:r>
              <a:rPr lang="en-US" dirty="0"/>
              <a:t>Paradigms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Callback</a:t>
            </a:r>
          </a:p>
        </p:txBody>
      </p:sp>
    </p:spTree>
    <p:extLst>
      <p:ext uri="{BB962C8B-B14F-4D97-AF65-F5344CB8AC3E}">
        <p14:creationId xmlns:p14="http://schemas.microsoft.com/office/powerpoint/2010/main" val="423375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810E4-4209-4BB6-9A4F-A32710B5D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Project Coin is an open source project that has been running as part of the Java 7 (and 8) effort since January 2009.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goal of Project Coin is to determine what set of small language changes should be added to JDK7. (After discussion, 5 out of 70 proposals were selected for JDK7)</a:t>
            </a:r>
          </a:p>
          <a:p>
            <a:pPr marL="0" indent="0">
              <a:buNone/>
            </a:pPr>
            <a:r>
              <a:rPr lang="en-US" sz="2000" dirty="0"/>
              <a:t>Java7 is the first version developed in an open source manner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D9A1-B319-401B-9017-177AEC3C8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– Future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A2FF5-E42C-4E20-B31E-A56275395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You’ll typically want a Future style of asynchronous processing if you want your main thread of control to initiate the I/O and then poll for the results of that I/O.</a:t>
            </a:r>
          </a:p>
        </p:txBody>
      </p:sp>
      <p:pic>
        <p:nvPicPr>
          <p:cNvPr id="2052" name="Picture 4" descr="https://www.safaribooksonline.com/library/view/the-well-grounded-java/9781617290060/02fig03_alt.jpg">
            <a:extLst>
              <a:ext uri="{FF2B5EF4-FFF2-40B4-BE49-F238E27FC236}">
                <a16:creationId xmlns:a16="http://schemas.microsoft.com/office/drawing/2014/main" id="{74B7E732-82EC-4842-876E-D2FDE4363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411" y="1585705"/>
            <a:ext cx="5191125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87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C354-D796-4F69-8E89-D22D6B79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NIO.2 - Callback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718AE-524F-4FB7-ACD0-1E93EA3BE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style is typically used when you want to immediately act upon the success or failure of an asynchronous event. </a:t>
            </a:r>
          </a:p>
        </p:txBody>
      </p:sp>
      <p:pic>
        <p:nvPicPr>
          <p:cNvPr id="3074" name="Picture 2" descr="https://www.safaribooksonline.com/library/view/the-well-grounded-java/9781617290060/02fig04.jpg">
            <a:extLst>
              <a:ext uri="{FF2B5EF4-FFF2-40B4-BE49-F238E27FC236}">
                <a16:creationId xmlns:a16="http://schemas.microsoft.com/office/drawing/2014/main" id="{4EEC67D4-BCD5-4716-B823-81E0005C8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782" y="1828800"/>
            <a:ext cx="40386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16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FE12-E3C8-4446-9903-37AC5971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7C004-37DF-4841-BCDD-6A8B7CBE4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1828800"/>
            <a:ext cx="9601199" cy="4343400"/>
          </a:xfrm>
        </p:spPr>
        <p:txBody>
          <a:bodyPr anchor="t"/>
          <a:lstStyle/>
          <a:p>
            <a:r>
              <a:rPr lang="en-US" dirty="0"/>
              <a:t>References: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https://docs.oracle.com/javase/tutorial/essential/io/index.html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https://www.safaribooksonline.com/library/view/the-well-grounded-java/</a:t>
            </a:r>
          </a:p>
        </p:txBody>
      </p:sp>
    </p:spTree>
    <p:extLst>
      <p:ext uri="{BB962C8B-B14F-4D97-AF65-F5344CB8AC3E}">
        <p14:creationId xmlns:p14="http://schemas.microsoft.com/office/powerpoint/2010/main" val="14139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9E29-769A-452B-B797-C9874483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2670CF-1705-4351-A97E-2E04521A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104" y="2728233"/>
            <a:ext cx="2581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0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30483B-FA9B-4EBE-B6EB-86926AD68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628" y="3563582"/>
            <a:ext cx="5619750" cy="2257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1D4659-0A55-4B3B-AAD1-829BEF3D5F51}"/>
              </a:ext>
            </a:extLst>
          </p:cNvPr>
          <p:cNvSpPr txBox="1"/>
          <p:nvPr/>
        </p:nvSpPr>
        <p:spPr>
          <a:xfrm>
            <a:off x="753781" y="2265970"/>
            <a:ext cx="6300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relative effort involved in implementing new functionality in different 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56A877-E5D9-4B03-8622-D1B0D02F8DC4}"/>
              </a:ext>
            </a:extLst>
          </p:cNvPr>
          <p:cNvSpPr txBox="1"/>
          <p:nvPr/>
        </p:nvSpPr>
        <p:spPr>
          <a:xfrm>
            <a:off x="7053997" y="2589135"/>
            <a:ext cx="47025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Syntactic sugar— Underscores in numbers (Java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new language feature— try-with-resources (Java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file format change— Annotations (Java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JVM feature—</a:t>
            </a:r>
            <a:r>
              <a:rPr lang="en-US" dirty="0" err="1"/>
              <a:t>invokedynamic</a:t>
            </a:r>
            <a:r>
              <a:rPr lang="en-US" dirty="0"/>
              <a:t> (Java 7)</a:t>
            </a:r>
          </a:p>
        </p:txBody>
      </p:sp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Coin - Proposal Judgement Rules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377696" y="2284476"/>
            <a:ext cx="9211056" cy="3467100"/>
          </a:xfrm>
        </p:spPr>
        <p:txBody>
          <a:bodyPr/>
          <a:lstStyle/>
          <a:p>
            <a:r>
              <a:rPr lang="en-US" dirty="0"/>
              <a:t>Submit a detailed proposal form describing their change (which should fundamentally be a Java language change, rather than a virtual machine change)</a:t>
            </a:r>
          </a:p>
          <a:p>
            <a:r>
              <a:rPr lang="en-US" dirty="0"/>
              <a:t>Discuss their proposal openly on a mailing list and field constructive criticism from the other participants</a:t>
            </a:r>
          </a:p>
          <a:p>
            <a:r>
              <a:rPr lang="en-US" dirty="0"/>
              <a:t>Be prepared to produce a prototype set of patches that could implement their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Coin – Java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79C1C-8ABC-40BC-B68B-2AFD4C366610}"/>
              </a:ext>
            </a:extLst>
          </p:cNvPr>
          <p:cNvSpPr txBox="1"/>
          <p:nvPr/>
        </p:nvSpPr>
        <p:spPr>
          <a:xfrm>
            <a:off x="990335" y="2048654"/>
            <a:ext cx="10040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Coin brought six main new features to Java7: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Strings in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syntax for numeric literals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Try-with-resources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Diamond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Simplified </a:t>
            </a:r>
            <a:r>
              <a:rPr lang="en-US" dirty="0" err="1"/>
              <a:t>varargs</a:t>
            </a:r>
            <a:r>
              <a:rPr lang="en-US" dirty="0"/>
              <a:t> method invocation</a:t>
            </a:r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80F6-C9E9-4124-BD30-6FD535CB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Coin – Strings in </a:t>
            </a:r>
            <a:r>
              <a:rPr lang="en-US" dirty="0" err="1"/>
              <a:t>swich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C23B5-5CB8-43B6-B1C0-CEE35F3B3913}"/>
              </a:ext>
            </a:extLst>
          </p:cNvPr>
          <p:cNvSpPr txBox="1"/>
          <p:nvPr/>
        </p:nvSpPr>
        <p:spPr>
          <a:xfrm>
            <a:off x="1208314" y="1981199"/>
            <a:ext cx="8817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Java 6 and before, the values for the cases could only be constants of type byte, char, short, </a:t>
            </a:r>
            <a:r>
              <a:rPr lang="en-US" dirty="0" err="1"/>
              <a:t>int</a:t>
            </a:r>
            <a:r>
              <a:rPr lang="en-US" dirty="0"/>
              <a:t> or </a:t>
            </a:r>
            <a:r>
              <a:rPr lang="en-US" dirty="0" err="1"/>
              <a:t>enum</a:t>
            </a:r>
            <a:r>
              <a:rPr lang="en-US" dirty="0"/>
              <a:t> constants. With Java 7, the spec has been extended to allow for the String type to be used as well.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3D51D7-4042-4F09-8A1D-2CEA221D6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57" y="3181528"/>
            <a:ext cx="53340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C8F9-4E36-48F7-AE37-1ED4F824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Coin - Enhanced syntax for numeric literals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BC734-8D3B-40ED-9DD6-A3421765BE5A}"/>
              </a:ext>
            </a:extLst>
          </p:cNvPr>
          <p:cNvSpPr txBox="1"/>
          <p:nvPr/>
        </p:nvSpPr>
        <p:spPr>
          <a:xfrm>
            <a:off x="1034144" y="2166257"/>
            <a:ext cx="96882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Numeric constants (that is, one of the integer primitive types) may now be expressed as binary literals.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Underscores may be used in integer constants to improve readability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A2FD4-DEF2-4E71-A2FC-8C67E86D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19450"/>
            <a:ext cx="3248025" cy="4191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DFC2F1-ADC6-4396-9297-A223AE3591B2}"/>
              </a:ext>
            </a:extLst>
          </p:cNvPr>
          <p:cNvCxnSpPr/>
          <p:nvPr/>
        </p:nvCxnSpPr>
        <p:spPr>
          <a:xfrm>
            <a:off x="4833257" y="3429000"/>
            <a:ext cx="1110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8679DCC-93BD-4ED0-AE15-067E64460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2" y="3219450"/>
            <a:ext cx="2466975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124520-EEB5-489E-B492-0511C1838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171" y="4923064"/>
            <a:ext cx="6248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5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3903-5764-405B-A162-BD32BFC4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Coin – Improved exception handling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CFD9A-77B7-471E-A8E4-CD7D93FD295C}"/>
              </a:ext>
            </a:extLst>
          </p:cNvPr>
          <p:cNvSpPr txBox="1"/>
          <p:nvPr/>
        </p:nvSpPr>
        <p:spPr>
          <a:xfrm>
            <a:off x="693088" y="2316859"/>
            <a:ext cx="245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Multicatch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AEDB9-55AE-4D70-9469-31CC326BB6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77"/>
          <a:stretch/>
        </p:blipFill>
        <p:spPr>
          <a:xfrm>
            <a:off x="526111" y="3228419"/>
            <a:ext cx="5402912" cy="25919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F9926C-796E-42EE-B898-081B775A0EE6}"/>
              </a:ext>
            </a:extLst>
          </p:cNvPr>
          <p:cNvSpPr txBox="1"/>
          <p:nvPr/>
        </p:nvSpPr>
        <p:spPr>
          <a:xfrm>
            <a:off x="7426518" y="2316859"/>
            <a:ext cx="288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rethrow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C013A-F137-45C0-98E1-799FE08BA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174" y="3228608"/>
            <a:ext cx="43243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5347</TotalTime>
  <Words>1356</Words>
  <Application>Microsoft Office PowerPoint</Application>
  <PresentationFormat>Widescreen</PresentationFormat>
  <Paragraphs>176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Book Antiqua</vt:lpstr>
      <vt:lpstr>Sales Direction 16X9</vt:lpstr>
      <vt:lpstr>Brief Introduction of Java 7</vt:lpstr>
      <vt:lpstr>Agenda</vt:lpstr>
      <vt:lpstr>Project Coin</vt:lpstr>
      <vt:lpstr>Project Coin</vt:lpstr>
      <vt:lpstr>Project Coin - Proposal Judgement Rules</vt:lpstr>
      <vt:lpstr>Project Coin – Java 7</vt:lpstr>
      <vt:lpstr>Project Coin – Strings in swich</vt:lpstr>
      <vt:lpstr>Project Coin - Enhanced syntax for numeric literals</vt:lpstr>
      <vt:lpstr>Project Coin – Improved exception handling</vt:lpstr>
      <vt:lpstr>Project Coin – Try-with-resources</vt:lpstr>
      <vt:lpstr>Project Coin – Try-with-resources</vt:lpstr>
      <vt:lpstr>Project Coin – Diamond syntax</vt:lpstr>
      <vt:lpstr>NIO.2</vt:lpstr>
      <vt:lpstr>NIO2 - Path</vt:lpstr>
      <vt:lpstr>NIO.2 - Path</vt:lpstr>
      <vt:lpstr>NIO.2 - Path</vt:lpstr>
      <vt:lpstr>NIO.2 – File Operation and File Attributes</vt:lpstr>
      <vt:lpstr>NIO.2 – Working with Directory</vt:lpstr>
      <vt:lpstr>NIO.2 - glob</vt:lpstr>
      <vt:lpstr>NIO.2</vt:lpstr>
      <vt:lpstr>NIO.2 - Reading and writing files</vt:lpstr>
      <vt:lpstr>NIO.2 – Reading and writing Files</vt:lpstr>
      <vt:lpstr>NIO.2 – Channels </vt:lpstr>
      <vt:lpstr>NIO.2 - Channels</vt:lpstr>
      <vt:lpstr>NIO.2 - ByteBuffer</vt:lpstr>
      <vt:lpstr>NIO.2 - ByteBuffer</vt:lpstr>
      <vt:lpstr>NIO.2 - File change notification</vt:lpstr>
      <vt:lpstr>NIO.2 - WatchService</vt:lpstr>
      <vt:lpstr>NIO.2 - Asynchronous I/O</vt:lpstr>
      <vt:lpstr>NIO.2 – Future style</vt:lpstr>
      <vt:lpstr>NIO.2 - Callback style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Introduction of Java 7</dc:title>
  <dc:creator>Zhou, Kun</dc:creator>
  <cp:lastModifiedBy>Zhou, Kun</cp:lastModifiedBy>
  <cp:revision>108</cp:revision>
  <dcterms:created xsi:type="dcterms:W3CDTF">2017-11-06T10:09:49Z</dcterms:created>
  <dcterms:modified xsi:type="dcterms:W3CDTF">2018-01-25T14:28:35Z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