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6587-822A-4413-B205-D540E33FF95B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BFB9-C030-40C0-93E3-5F9983B50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14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6587-822A-4413-B205-D540E33FF95B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BFB9-C030-40C0-93E3-5F9983B50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23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6587-822A-4413-B205-D540E33FF95B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BFB9-C030-40C0-93E3-5F9983B50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2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6587-822A-4413-B205-D540E33FF95B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BFB9-C030-40C0-93E3-5F9983B50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43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6587-822A-4413-B205-D540E33FF95B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BFB9-C030-40C0-93E3-5F9983B50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68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6587-822A-4413-B205-D540E33FF95B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BFB9-C030-40C0-93E3-5F9983B50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27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6587-822A-4413-B205-D540E33FF95B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BFB9-C030-40C0-93E3-5F9983B50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82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6587-822A-4413-B205-D540E33FF95B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BFB9-C030-40C0-93E3-5F9983B50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81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6587-822A-4413-B205-D540E33FF95B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BFB9-C030-40C0-93E3-5F9983B50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31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6587-822A-4413-B205-D540E33FF95B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BFB9-C030-40C0-93E3-5F9983B50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038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6587-822A-4413-B205-D540E33FF95B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BFB9-C030-40C0-93E3-5F9983B50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75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B6587-822A-4413-B205-D540E33FF95B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DBFB9-C030-40C0-93E3-5F9983B508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53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Linked List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Let we see what is node, data &amp; link part, working and it’s functions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302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300134" y="2008538"/>
            <a:ext cx="1636184" cy="660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/>
          <p:cNvCxnSpPr/>
          <p:nvPr/>
        </p:nvCxnSpPr>
        <p:spPr>
          <a:xfrm>
            <a:off x="6108700" y="2008538"/>
            <a:ext cx="0" cy="66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ubtitle 2"/>
          <p:cNvSpPr txBox="1">
            <a:spLocks/>
          </p:cNvSpPr>
          <p:nvPr/>
        </p:nvSpPr>
        <p:spPr>
          <a:xfrm>
            <a:off x="5398559" y="2842504"/>
            <a:ext cx="1439334" cy="34713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Node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" name="Subtitle 2"/>
          <p:cNvSpPr txBox="1">
            <a:spLocks/>
          </p:cNvSpPr>
          <p:nvPr/>
        </p:nvSpPr>
        <p:spPr>
          <a:xfrm>
            <a:off x="4897966" y="1661405"/>
            <a:ext cx="1439334" cy="34713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37" name="Subtitle 2"/>
          <p:cNvSpPr txBox="1">
            <a:spLocks/>
          </p:cNvSpPr>
          <p:nvPr/>
        </p:nvSpPr>
        <p:spPr>
          <a:xfrm>
            <a:off x="5820833" y="1661405"/>
            <a:ext cx="1439334" cy="34713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smtClean="0"/>
              <a:t>Link</a:t>
            </a:r>
            <a:endParaRPr lang="en-IN" dirty="0"/>
          </a:p>
        </p:txBody>
      </p:sp>
      <p:sp>
        <p:nvSpPr>
          <p:cNvPr id="38" name="Subtitle 2"/>
          <p:cNvSpPr txBox="1">
            <a:spLocks/>
          </p:cNvSpPr>
          <p:nvPr/>
        </p:nvSpPr>
        <p:spPr>
          <a:xfrm>
            <a:off x="4982631" y="2020180"/>
            <a:ext cx="1439334" cy="34713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600" dirty="0" smtClean="0">
                <a:solidFill>
                  <a:srgbClr val="FF0000"/>
                </a:solidFill>
              </a:rPr>
              <a:t>10</a:t>
            </a:r>
          </a:p>
          <a:p>
            <a:pPr marL="0" indent="0" algn="ctr">
              <a:buNone/>
            </a:pPr>
            <a:r>
              <a:rPr lang="en-IN" sz="1600" dirty="0" smtClean="0">
                <a:solidFill>
                  <a:srgbClr val="FF0000"/>
                </a:solidFill>
              </a:rPr>
              <a:t>value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39" name="Subtitle 2"/>
          <p:cNvSpPr txBox="1">
            <a:spLocks/>
          </p:cNvSpPr>
          <p:nvPr/>
        </p:nvSpPr>
        <p:spPr>
          <a:xfrm>
            <a:off x="5814487" y="2020179"/>
            <a:ext cx="1439334" cy="34713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600" dirty="0" smtClean="0">
                <a:solidFill>
                  <a:srgbClr val="FF0000"/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IN" sz="1600" dirty="0" smtClean="0">
                <a:solidFill>
                  <a:srgbClr val="FF0000"/>
                </a:solidFill>
              </a:rPr>
              <a:t>address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72054" y="3189637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>
                <a:solidFill>
                  <a:schemeClr val="accent6">
                    <a:lumMod val="50000"/>
                  </a:schemeClr>
                </a:solidFill>
              </a:rPr>
              <a:t>Struct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dirty="0" smtClean="0"/>
              <a:t>Node {</a:t>
            </a:r>
          </a:p>
          <a:p>
            <a:r>
              <a:rPr lang="en-IN" dirty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data</a:t>
            </a:r>
            <a:r>
              <a:rPr lang="en-IN" dirty="0" smtClean="0"/>
              <a:t>;</a:t>
            </a:r>
          </a:p>
          <a:p>
            <a:r>
              <a:rPr lang="en-IN" dirty="0"/>
              <a:t>	</a:t>
            </a:r>
            <a:r>
              <a:rPr lang="en-IN" dirty="0" err="1" smtClean="0"/>
              <a:t>Struct</a:t>
            </a:r>
            <a:r>
              <a:rPr lang="en-IN" dirty="0" smtClean="0"/>
              <a:t> Node </a:t>
            </a:r>
            <a:r>
              <a:rPr lang="en-IN" dirty="0" smtClean="0">
                <a:solidFill>
                  <a:srgbClr val="FF0000"/>
                </a:solidFill>
              </a:rPr>
              <a:t>*link</a:t>
            </a:r>
            <a:r>
              <a:rPr lang="en-IN" dirty="0" smtClean="0"/>
              <a:t>;</a:t>
            </a:r>
          </a:p>
          <a:p>
            <a:r>
              <a:rPr lang="en-IN" dirty="0" smtClean="0"/>
              <a:t>};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617633" y="1721925"/>
            <a:ext cx="5190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/>
              <a:t>What is head and tail?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Value of the header is 0.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 smtClean="0"/>
              <a:t>linkof</a:t>
            </a:r>
            <a:r>
              <a:rPr lang="en-IN" dirty="0" smtClean="0"/>
              <a:t> the tail is </a:t>
            </a:r>
            <a:r>
              <a:rPr lang="en-IN" dirty="0" smtClean="0">
                <a:solidFill>
                  <a:schemeClr val="accent4"/>
                </a:solidFill>
              </a:rPr>
              <a:t>NULL.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 structure of linked list.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Working of Linked list.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Code for linked list.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063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169 L -0.18724 0.0169 C -0.27096 0.0169 -0.37383 -0.01967 -0.37383 -0.04838 L -0.37383 -0.11319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59" y="-65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169 L -0.18724 0.0169 C -0.27096 0.0169 -0.37383 -0.01967 -0.37383 -0.04838 L -0.37383 -0.11319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59" y="-650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169 L -0.18724 0.0169 C -0.27096 0.0169 -0.37383 -0.01967 -0.37383 -0.04837 L -0.37383 -0.11319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59" y="-650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169 L -0.18724 0.0169 C -0.27097 0.0169 -0.37383 -0.01967 -0.37383 -0.04838 L -0.37383 -0.11319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59" y="-650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169 L -0.18737 0.0169 C -0.2711 0.0169 -0.37396 -0.01967 -0.37396 -0.04838 L -0.37396 -0.11319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59" y="-650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169 L -0.18724 0.0169 C -0.27097 0.0169 -0.37383 -0.01968 -0.37383 -0.04838 L -0.37383 -0.1132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59" y="-650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169 L -0.18737 0.0169 C -0.2711 0.0169 -0.37396 -0.01968 -0.37396 -0.04838 L -0.37396 -0.1132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59" y="-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6 L -0.35951 0.0087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82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5" grpId="0"/>
      <p:bldP spid="36" grpId="0"/>
      <p:bldP spid="37" grpId="0"/>
      <p:bldP spid="38" grpId="0"/>
      <p:bldP spid="39" grpId="0"/>
      <p:bldP spid="56" grpId="0"/>
      <p:bldP spid="56" grpId="1"/>
      <p:bldP spid="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76866" y="3073401"/>
            <a:ext cx="1380067" cy="6942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/>
          <p:cNvCxnSpPr>
            <a:stCxn id="2" idx="0"/>
            <a:endCxn id="2" idx="2"/>
          </p:cNvCxnSpPr>
          <p:nvPr/>
        </p:nvCxnSpPr>
        <p:spPr>
          <a:xfrm>
            <a:off x="1866900" y="3073401"/>
            <a:ext cx="0" cy="6942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878666" y="3073401"/>
            <a:ext cx="1380067" cy="6942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/>
          <p:cNvCxnSpPr>
            <a:stCxn id="5" idx="0"/>
            <a:endCxn id="5" idx="2"/>
          </p:cNvCxnSpPr>
          <p:nvPr/>
        </p:nvCxnSpPr>
        <p:spPr>
          <a:xfrm>
            <a:off x="3568700" y="3073401"/>
            <a:ext cx="0" cy="6942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3"/>
            <a:endCxn id="5" idx="1"/>
          </p:cNvCxnSpPr>
          <p:nvPr/>
        </p:nvCxnSpPr>
        <p:spPr>
          <a:xfrm>
            <a:off x="2556933" y="3420535"/>
            <a:ext cx="32173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580466" y="3073401"/>
            <a:ext cx="1380067" cy="6942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/>
          <p:cNvCxnSpPr>
            <a:stCxn id="25" idx="0"/>
            <a:endCxn id="25" idx="2"/>
          </p:cNvCxnSpPr>
          <p:nvPr/>
        </p:nvCxnSpPr>
        <p:spPr>
          <a:xfrm>
            <a:off x="5270500" y="3073401"/>
            <a:ext cx="0" cy="6942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25" idx="1"/>
          </p:cNvCxnSpPr>
          <p:nvPr/>
        </p:nvCxnSpPr>
        <p:spPr>
          <a:xfrm>
            <a:off x="4258733" y="3420535"/>
            <a:ext cx="32173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305548" y="3073401"/>
            <a:ext cx="1380067" cy="6942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6995582" y="3073401"/>
            <a:ext cx="0" cy="6942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5" idx="3"/>
            <a:endCxn id="29" idx="1"/>
          </p:cNvCxnSpPr>
          <p:nvPr/>
        </p:nvCxnSpPr>
        <p:spPr>
          <a:xfrm>
            <a:off x="5960533" y="3420535"/>
            <a:ext cx="34501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8007348" y="3073401"/>
            <a:ext cx="1380067" cy="6942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Connector 32"/>
          <p:cNvCxnSpPr>
            <a:stCxn id="32" idx="0"/>
            <a:endCxn id="32" idx="2"/>
          </p:cNvCxnSpPr>
          <p:nvPr/>
        </p:nvCxnSpPr>
        <p:spPr>
          <a:xfrm>
            <a:off x="8697382" y="3073401"/>
            <a:ext cx="0" cy="6942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32" idx="1"/>
          </p:cNvCxnSpPr>
          <p:nvPr/>
        </p:nvCxnSpPr>
        <p:spPr>
          <a:xfrm>
            <a:off x="7685615" y="3420535"/>
            <a:ext cx="32173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9709148" y="3073401"/>
            <a:ext cx="1380067" cy="6942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Connector 35"/>
          <p:cNvCxnSpPr>
            <a:stCxn id="35" idx="0"/>
            <a:endCxn id="35" idx="2"/>
          </p:cNvCxnSpPr>
          <p:nvPr/>
        </p:nvCxnSpPr>
        <p:spPr>
          <a:xfrm>
            <a:off x="10399182" y="3073401"/>
            <a:ext cx="0" cy="6942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5" idx="1"/>
          </p:cNvCxnSpPr>
          <p:nvPr/>
        </p:nvCxnSpPr>
        <p:spPr>
          <a:xfrm>
            <a:off x="9387415" y="3420535"/>
            <a:ext cx="32173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532534" y="3200401"/>
            <a:ext cx="397933" cy="38946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ubtitle 2"/>
          <p:cNvSpPr txBox="1">
            <a:spLocks/>
          </p:cNvSpPr>
          <p:nvPr/>
        </p:nvSpPr>
        <p:spPr>
          <a:xfrm>
            <a:off x="1117599" y="3850038"/>
            <a:ext cx="1439334" cy="34713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Head 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9709148" y="3941235"/>
            <a:ext cx="1439334" cy="34713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Tail 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192867" y="2091267"/>
            <a:ext cx="0" cy="897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894667" y="2091267"/>
            <a:ext cx="0" cy="897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588001" y="2091267"/>
            <a:ext cx="0" cy="897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289801" y="2091267"/>
            <a:ext cx="0" cy="897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9000068" y="2091267"/>
            <a:ext cx="0" cy="897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0670116" y="2116665"/>
            <a:ext cx="0" cy="8720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ubtitle 2"/>
          <p:cNvSpPr txBox="1">
            <a:spLocks/>
          </p:cNvSpPr>
          <p:nvPr/>
        </p:nvSpPr>
        <p:spPr>
          <a:xfrm>
            <a:off x="10369548" y="2116665"/>
            <a:ext cx="1439334" cy="34713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NULL</a:t>
            </a: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Subtitle 2"/>
          <p:cNvSpPr txBox="1">
            <a:spLocks/>
          </p:cNvSpPr>
          <p:nvPr/>
        </p:nvSpPr>
        <p:spPr>
          <a:xfrm>
            <a:off x="2756955" y="3316638"/>
            <a:ext cx="956735" cy="34713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smtClean="0">
                <a:solidFill>
                  <a:srgbClr val="FF0000"/>
                </a:solidFill>
              </a:rPr>
              <a:t>10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5" name="Subtitle 2"/>
          <p:cNvSpPr txBox="1">
            <a:spLocks/>
          </p:cNvSpPr>
          <p:nvPr/>
        </p:nvSpPr>
        <p:spPr>
          <a:xfrm>
            <a:off x="4458755" y="3316637"/>
            <a:ext cx="956735" cy="34713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smtClean="0">
                <a:solidFill>
                  <a:srgbClr val="FF0000"/>
                </a:solidFill>
              </a:rPr>
              <a:t>20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8" name="Subtitle 2"/>
          <p:cNvSpPr txBox="1">
            <a:spLocks/>
          </p:cNvSpPr>
          <p:nvPr/>
        </p:nvSpPr>
        <p:spPr>
          <a:xfrm>
            <a:off x="6251571" y="3316636"/>
            <a:ext cx="956735" cy="34713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smtClean="0">
                <a:solidFill>
                  <a:srgbClr val="FF0000"/>
                </a:solidFill>
              </a:rPr>
              <a:t>30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9" name="Subtitle 2"/>
          <p:cNvSpPr txBox="1">
            <a:spLocks/>
          </p:cNvSpPr>
          <p:nvPr/>
        </p:nvSpPr>
        <p:spPr>
          <a:xfrm>
            <a:off x="9599081" y="3316634"/>
            <a:ext cx="956735" cy="34713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>
                <a:solidFill>
                  <a:srgbClr val="FF0000"/>
                </a:solidFill>
              </a:rPr>
              <a:t>5</a:t>
            </a:r>
            <a:r>
              <a:rPr lang="en-IN" dirty="0" smtClean="0">
                <a:solidFill>
                  <a:srgbClr val="FF0000"/>
                </a:solidFill>
              </a:rPr>
              <a:t>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0" name="Subtitle 2"/>
          <p:cNvSpPr txBox="1">
            <a:spLocks/>
          </p:cNvSpPr>
          <p:nvPr/>
        </p:nvSpPr>
        <p:spPr>
          <a:xfrm>
            <a:off x="7863414" y="3316635"/>
            <a:ext cx="956735" cy="34713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smtClean="0">
                <a:solidFill>
                  <a:srgbClr val="FF0000"/>
                </a:solidFill>
              </a:rPr>
              <a:t>40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1" name="Subtitle 2"/>
          <p:cNvSpPr txBox="1">
            <a:spLocks/>
          </p:cNvSpPr>
          <p:nvPr/>
        </p:nvSpPr>
        <p:spPr>
          <a:xfrm>
            <a:off x="1710264" y="3362052"/>
            <a:ext cx="956735" cy="256296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smtClean="0">
                <a:solidFill>
                  <a:srgbClr val="FF0000"/>
                </a:solidFill>
              </a:rPr>
              <a:t>68932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3" name="Subtitle 2"/>
          <p:cNvSpPr txBox="1">
            <a:spLocks/>
          </p:cNvSpPr>
          <p:nvPr/>
        </p:nvSpPr>
        <p:spPr>
          <a:xfrm>
            <a:off x="3416299" y="3362052"/>
            <a:ext cx="956735" cy="256296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smtClean="0">
                <a:solidFill>
                  <a:srgbClr val="FF0000"/>
                </a:solidFill>
              </a:rPr>
              <a:t>345780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4" name="Subtitle 2"/>
          <p:cNvSpPr txBox="1">
            <a:spLocks/>
          </p:cNvSpPr>
          <p:nvPr/>
        </p:nvSpPr>
        <p:spPr>
          <a:xfrm>
            <a:off x="5109630" y="3362052"/>
            <a:ext cx="956735" cy="256296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smtClean="0">
                <a:solidFill>
                  <a:srgbClr val="FF0000"/>
                </a:solidFill>
              </a:rPr>
              <a:t>087546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5" name="Subtitle 2"/>
          <p:cNvSpPr txBox="1">
            <a:spLocks/>
          </p:cNvSpPr>
          <p:nvPr/>
        </p:nvSpPr>
        <p:spPr>
          <a:xfrm>
            <a:off x="6889746" y="3316634"/>
            <a:ext cx="956735" cy="256296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smtClean="0">
                <a:solidFill>
                  <a:srgbClr val="FF0000"/>
                </a:solidFill>
              </a:rPr>
              <a:t>379232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6" name="Subtitle 2"/>
          <p:cNvSpPr txBox="1">
            <a:spLocks/>
          </p:cNvSpPr>
          <p:nvPr/>
        </p:nvSpPr>
        <p:spPr>
          <a:xfrm>
            <a:off x="8605305" y="3322801"/>
            <a:ext cx="956735" cy="256296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smtClean="0">
                <a:solidFill>
                  <a:srgbClr val="FF0000"/>
                </a:solidFill>
              </a:rPr>
              <a:t>327872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1284820" y="3234264"/>
            <a:ext cx="397933" cy="38946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ubtitle 2"/>
          <p:cNvSpPr txBox="1">
            <a:spLocks/>
          </p:cNvSpPr>
          <p:nvPr/>
        </p:nvSpPr>
        <p:spPr>
          <a:xfrm>
            <a:off x="4074582" y="1408928"/>
            <a:ext cx="4116916" cy="34713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u="sng" dirty="0" smtClean="0">
                <a:solidFill>
                  <a:schemeClr val="accent6">
                    <a:lumMod val="50000"/>
                  </a:schemeClr>
                </a:solidFill>
              </a:rPr>
              <a:t>Let we see How it works </a:t>
            </a:r>
            <a:endParaRPr lang="en-IN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9" name="Subtitle 2"/>
          <p:cNvSpPr txBox="1">
            <a:spLocks/>
          </p:cNvSpPr>
          <p:nvPr/>
        </p:nvSpPr>
        <p:spPr>
          <a:xfrm>
            <a:off x="3740146" y="4635893"/>
            <a:ext cx="4957235" cy="34713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Let see How </a:t>
            </a:r>
            <a:r>
              <a:rPr lang="en-IN" dirty="0" smtClean="0">
                <a:solidFill>
                  <a:srgbClr val="FF0000"/>
                </a:solidFill>
              </a:rPr>
              <a:t>Linked List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 look like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32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7 L 0.11276 -3.7037E-7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7 L 0.11276 -3.7037E-7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7 L 0.11276 -3.7037E-7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11276 -3.7037E-7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7 L 0.11276 -3.7037E-7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25" grpId="0" animBg="1"/>
      <p:bldP spid="29" grpId="0" animBg="1"/>
      <p:bldP spid="32" grpId="0" animBg="1"/>
      <p:bldP spid="35" grpId="0" animBg="1"/>
      <p:bldP spid="41" grpId="0"/>
      <p:bldP spid="44" grpId="0"/>
      <p:bldP spid="62" grpId="0"/>
      <p:bldP spid="63" grpId="0"/>
      <p:bldP spid="65" grpId="0"/>
      <p:bldP spid="68" grpId="0"/>
      <p:bldP spid="69" grpId="0"/>
      <p:bldP spid="70" grpId="0"/>
      <p:bldP spid="71" grpId="0"/>
      <p:bldP spid="73" grpId="0"/>
      <p:bldP spid="74" grpId="0"/>
      <p:bldP spid="75" grpId="0"/>
      <p:bldP spid="76" grpId="0"/>
      <p:bldP spid="7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4784" y="994913"/>
            <a:ext cx="3864635" cy="507831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#</a:t>
            </a:r>
            <a:r>
              <a:rPr lang="en-IN" b="0" dirty="0" smtClean="0">
                <a:solidFill>
                  <a:srgbClr val="4B69C6"/>
                </a:solidFill>
                <a:effectLst/>
                <a:latin typeface="hack"/>
              </a:rPr>
              <a:t>include</a:t>
            </a:r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&lt;</a:t>
            </a:r>
            <a:r>
              <a:rPr lang="en-IN" b="0" dirty="0" err="1" smtClean="0">
                <a:solidFill>
                  <a:srgbClr val="448C27"/>
                </a:solidFill>
                <a:effectLst/>
                <a:latin typeface="hack"/>
              </a:rPr>
              <a:t>stdio.h</a:t>
            </a:r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&gt;</a:t>
            </a:r>
            <a:endParaRPr lang="en-IN" b="0" dirty="0" smtClean="0">
              <a:solidFill>
                <a:srgbClr val="333333"/>
              </a:solidFill>
              <a:effectLst/>
              <a:latin typeface="hack"/>
            </a:endParaRPr>
          </a:p>
          <a:p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#</a:t>
            </a:r>
            <a:r>
              <a:rPr lang="en-IN" b="0" dirty="0" smtClean="0">
                <a:solidFill>
                  <a:srgbClr val="4B69C6"/>
                </a:solidFill>
                <a:effectLst/>
                <a:latin typeface="hack"/>
              </a:rPr>
              <a:t>include</a:t>
            </a:r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&lt;</a:t>
            </a:r>
            <a:r>
              <a:rPr lang="en-IN" b="0" dirty="0" err="1" smtClean="0">
                <a:solidFill>
                  <a:srgbClr val="448C27"/>
                </a:solidFill>
                <a:effectLst/>
                <a:latin typeface="hack"/>
              </a:rPr>
              <a:t>stdlib.h</a:t>
            </a:r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&gt;</a:t>
            </a:r>
            <a:endParaRPr lang="en-IN" b="0" dirty="0" smtClean="0">
              <a:solidFill>
                <a:srgbClr val="333333"/>
              </a:solidFill>
              <a:effectLst/>
              <a:latin typeface="hack"/>
            </a:endParaRPr>
          </a:p>
          <a:p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#</a:t>
            </a:r>
            <a:r>
              <a:rPr lang="en-IN" b="0" dirty="0" smtClean="0">
                <a:solidFill>
                  <a:srgbClr val="4B69C6"/>
                </a:solidFill>
                <a:effectLst/>
                <a:latin typeface="hack"/>
              </a:rPr>
              <a:t>include</a:t>
            </a:r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&lt;</a:t>
            </a:r>
            <a:r>
              <a:rPr lang="en-IN" b="0" dirty="0" err="1" smtClean="0">
                <a:solidFill>
                  <a:srgbClr val="448C27"/>
                </a:solidFill>
                <a:effectLst/>
                <a:latin typeface="hack"/>
              </a:rPr>
              <a:t>string.h</a:t>
            </a:r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&gt;</a:t>
            </a:r>
            <a:endParaRPr lang="en-IN" b="0" dirty="0" smtClean="0">
              <a:solidFill>
                <a:srgbClr val="333333"/>
              </a:solidFill>
              <a:effectLst/>
              <a:latin typeface="hack"/>
            </a:endParaRPr>
          </a:p>
          <a:p>
            <a:r>
              <a:rPr lang="en-IN" b="0" dirty="0" smtClean="0">
                <a:solidFill>
                  <a:srgbClr val="333333"/>
                </a:solidFill>
                <a:effectLst/>
                <a:latin typeface="hack"/>
              </a:rPr>
              <a:t/>
            </a:r>
            <a:br>
              <a:rPr lang="en-IN" b="0" dirty="0" smtClean="0">
                <a:solidFill>
                  <a:srgbClr val="333333"/>
                </a:solidFill>
                <a:effectLst/>
                <a:latin typeface="hack"/>
              </a:rPr>
            </a:br>
            <a:r>
              <a:rPr lang="en-IN" b="0" dirty="0" err="1" smtClean="0">
                <a:solidFill>
                  <a:srgbClr val="7A3E9D"/>
                </a:solidFill>
                <a:effectLst/>
                <a:latin typeface="hack"/>
              </a:rPr>
              <a:t>struct</a:t>
            </a:r>
            <a:r>
              <a:rPr lang="en-IN" b="0" dirty="0" smtClean="0">
                <a:solidFill>
                  <a:srgbClr val="333333"/>
                </a:solidFill>
                <a:effectLst/>
                <a:latin typeface="hack"/>
              </a:rPr>
              <a:t> </a:t>
            </a:r>
            <a:r>
              <a:rPr lang="en-IN" b="1" dirty="0" smtClean="0">
                <a:solidFill>
                  <a:srgbClr val="7A3E9D"/>
                </a:solidFill>
                <a:effectLst/>
                <a:latin typeface="hack"/>
              </a:rPr>
              <a:t>Node</a:t>
            </a:r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{</a:t>
            </a:r>
            <a:endParaRPr lang="en-IN" b="0" dirty="0" smtClean="0">
              <a:solidFill>
                <a:srgbClr val="333333"/>
              </a:solidFill>
              <a:effectLst/>
              <a:latin typeface="hack"/>
            </a:endParaRPr>
          </a:p>
          <a:p>
            <a:r>
              <a:rPr lang="en-IN" b="0" dirty="0" smtClean="0">
                <a:solidFill>
                  <a:srgbClr val="333333"/>
                </a:solidFill>
                <a:effectLst/>
                <a:latin typeface="hack"/>
              </a:rPr>
              <a:t>    </a:t>
            </a:r>
            <a:r>
              <a:rPr lang="en-IN" b="0" dirty="0" err="1" smtClean="0">
                <a:solidFill>
                  <a:srgbClr val="7A3E9D"/>
                </a:solidFill>
                <a:effectLst/>
                <a:latin typeface="hack"/>
              </a:rPr>
              <a:t>int</a:t>
            </a:r>
            <a:r>
              <a:rPr lang="en-IN" b="0" dirty="0" smtClean="0">
                <a:solidFill>
                  <a:srgbClr val="333333"/>
                </a:solidFill>
                <a:effectLst/>
                <a:latin typeface="hack"/>
              </a:rPr>
              <a:t> </a:t>
            </a:r>
            <a:r>
              <a:rPr lang="en-IN" dirty="0" smtClean="0">
                <a:solidFill>
                  <a:srgbClr val="777777"/>
                </a:solidFill>
                <a:latin typeface="hack"/>
              </a:rPr>
              <a:t>data</a:t>
            </a:r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;</a:t>
            </a:r>
            <a:endParaRPr lang="en-IN" b="0" dirty="0" smtClean="0">
              <a:solidFill>
                <a:srgbClr val="333333"/>
              </a:solidFill>
              <a:effectLst/>
              <a:latin typeface="hack"/>
            </a:endParaRPr>
          </a:p>
          <a:p>
            <a:r>
              <a:rPr lang="en-IN" b="0" dirty="0" smtClean="0">
                <a:solidFill>
                  <a:srgbClr val="333333"/>
                </a:solidFill>
                <a:effectLst/>
                <a:latin typeface="hack"/>
              </a:rPr>
              <a:t>    </a:t>
            </a:r>
            <a:r>
              <a:rPr lang="en-IN" dirty="0" err="1" smtClean="0">
                <a:solidFill>
                  <a:srgbClr val="7A3E9D"/>
                </a:solidFill>
                <a:latin typeface="hack"/>
              </a:rPr>
              <a:t>struct</a:t>
            </a:r>
            <a:r>
              <a:rPr lang="en-IN" dirty="0">
                <a:solidFill>
                  <a:srgbClr val="7A3E9D"/>
                </a:solidFill>
                <a:latin typeface="hack"/>
              </a:rPr>
              <a:t> </a:t>
            </a:r>
            <a:r>
              <a:rPr lang="en-IN" b="1" dirty="0" smtClean="0">
                <a:solidFill>
                  <a:srgbClr val="7A3E9D"/>
                </a:solidFill>
                <a:latin typeface="hack"/>
              </a:rPr>
              <a:t>Node </a:t>
            </a:r>
            <a:r>
              <a:rPr lang="en-IN" dirty="0" smtClean="0">
                <a:solidFill>
                  <a:srgbClr val="7A3E9D"/>
                </a:solidFill>
                <a:latin typeface="hack"/>
              </a:rPr>
              <a:t>*link</a:t>
            </a:r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;</a:t>
            </a:r>
            <a:endParaRPr lang="en-IN" b="0" dirty="0" smtClean="0">
              <a:solidFill>
                <a:srgbClr val="333333"/>
              </a:solidFill>
              <a:effectLst/>
              <a:latin typeface="hack"/>
            </a:endParaRPr>
          </a:p>
          <a:p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};</a:t>
            </a:r>
            <a:endParaRPr lang="en-IN" b="0" dirty="0" smtClean="0">
              <a:solidFill>
                <a:srgbClr val="333333"/>
              </a:solidFill>
              <a:effectLst/>
              <a:latin typeface="hack"/>
            </a:endParaRP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091241" y="465826"/>
            <a:ext cx="3631720" cy="37956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err="1" smtClean="0"/>
              <a:t>ABT.h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236234" y="994913"/>
            <a:ext cx="6081623" cy="480131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#</a:t>
            </a:r>
            <a:r>
              <a:rPr lang="en-IN" b="0" dirty="0" smtClean="0">
                <a:solidFill>
                  <a:srgbClr val="4B69C6"/>
                </a:solidFill>
                <a:effectLst/>
                <a:latin typeface="hack"/>
              </a:rPr>
              <a:t>include</a:t>
            </a:r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&lt;</a:t>
            </a:r>
            <a:r>
              <a:rPr lang="en-IN" b="0" dirty="0" err="1" smtClean="0">
                <a:solidFill>
                  <a:srgbClr val="448C27"/>
                </a:solidFill>
                <a:effectLst/>
                <a:latin typeface="hack"/>
              </a:rPr>
              <a:t>stdio.h</a:t>
            </a:r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&gt;</a:t>
            </a:r>
            <a:endParaRPr lang="en-IN" b="0" dirty="0" smtClean="0">
              <a:solidFill>
                <a:srgbClr val="333333"/>
              </a:solidFill>
              <a:effectLst/>
              <a:latin typeface="hack"/>
            </a:endParaRPr>
          </a:p>
          <a:p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#</a:t>
            </a:r>
            <a:r>
              <a:rPr lang="en-IN" b="0" dirty="0" smtClean="0">
                <a:solidFill>
                  <a:srgbClr val="4B69C6"/>
                </a:solidFill>
                <a:effectLst/>
                <a:latin typeface="hack"/>
              </a:rPr>
              <a:t>include</a:t>
            </a:r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&lt;</a:t>
            </a:r>
            <a:r>
              <a:rPr lang="en-IN" b="0" dirty="0" err="1" smtClean="0">
                <a:solidFill>
                  <a:srgbClr val="448C27"/>
                </a:solidFill>
                <a:effectLst/>
                <a:latin typeface="hack"/>
              </a:rPr>
              <a:t>stdlib.h</a:t>
            </a:r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&gt;</a:t>
            </a:r>
            <a:endParaRPr lang="en-IN" b="0" dirty="0" smtClean="0">
              <a:solidFill>
                <a:srgbClr val="333333"/>
              </a:solidFill>
              <a:effectLst/>
              <a:latin typeface="hack"/>
            </a:endParaRPr>
          </a:p>
          <a:p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#</a:t>
            </a:r>
            <a:r>
              <a:rPr lang="en-IN" b="0" dirty="0" err="1" smtClean="0">
                <a:solidFill>
                  <a:srgbClr val="4B69C6"/>
                </a:solidFill>
                <a:effectLst/>
                <a:latin typeface="hack"/>
              </a:rPr>
              <a:t>include</a:t>
            </a:r>
            <a:r>
              <a:rPr lang="en-IN" b="0" dirty="0" err="1" smtClean="0">
                <a:solidFill>
                  <a:srgbClr val="777777"/>
                </a:solidFill>
                <a:effectLst/>
                <a:latin typeface="hack"/>
              </a:rPr>
              <a:t>"</a:t>
            </a:r>
            <a:r>
              <a:rPr lang="en-IN" b="0" dirty="0" err="1" smtClean="0">
                <a:solidFill>
                  <a:srgbClr val="448C27"/>
                </a:solidFill>
                <a:effectLst/>
                <a:latin typeface="hack"/>
              </a:rPr>
              <a:t>arrADT.h</a:t>
            </a:r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"</a:t>
            </a:r>
            <a:endParaRPr lang="en-IN" b="0" dirty="0" smtClean="0">
              <a:solidFill>
                <a:srgbClr val="333333"/>
              </a:solidFill>
              <a:effectLst/>
              <a:latin typeface="hack"/>
            </a:endParaRPr>
          </a:p>
          <a:p>
            <a:r>
              <a:rPr lang="en-IN" b="0" dirty="0" smtClean="0">
                <a:solidFill>
                  <a:srgbClr val="333333"/>
                </a:solidFill>
                <a:effectLst/>
                <a:latin typeface="hack"/>
              </a:rPr>
              <a:t/>
            </a:r>
            <a:br>
              <a:rPr lang="en-IN" b="0" dirty="0" smtClean="0">
                <a:solidFill>
                  <a:srgbClr val="333333"/>
                </a:solidFill>
                <a:effectLst/>
                <a:latin typeface="hack"/>
              </a:rPr>
            </a:br>
            <a:r>
              <a:rPr lang="en-IN" b="0" dirty="0" smtClean="0">
                <a:solidFill>
                  <a:srgbClr val="7A3E9D"/>
                </a:solidFill>
                <a:effectLst/>
                <a:latin typeface="hack"/>
              </a:rPr>
              <a:t>void</a:t>
            </a:r>
            <a:r>
              <a:rPr lang="en-IN" b="0" dirty="0" smtClean="0">
                <a:solidFill>
                  <a:srgbClr val="333333"/>
                </a:solidFill>
                <a:effectLst/>
                <a:latin typeface="hack"/>
              </a:rPr>
              <a:t> </a:t>
            </a:r>
            <a:r>
              <a:rPr lang="en-IN" b="1" dirty="0" smtClean="0">
                <a:solidFill>
                  <a:srgbClr val="AA3731"/>
                </a:solidFill>
                <a:effectLst/>
                <a:latin typeface="hack"/>
              </a:rPr>
              <a:t>main</a:t>
            </a:r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()</a:t>
            </a:r>
            <a:endParaRPr lang="en-IN" b="0" dirty="0" smtClean="0">
              <a:solidFill>
                <a:srgbClr val="333333"/>
              </a:solidFill>
              <a:effectLst/>
              <a:latin typeface="hack"/>
            </a:endParaRPr>
          </a:p>
          <a:p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{</a:t>
            </a:r>
            <a:endParaRPr lang="en-IN" b="0" dirty="0" smtClean="0">
              <a:solidFill>
                <a:srgbClr val="333333"/>
              </a:solidFill>
              <a:effectLst/>
              <a:latin typeface="hack"/>
            </a:endParaRPr>
          </a:p>
          <a:p>
            <a:r>
              <a:rPr lang="en-IN" b="0" dirty="0" smtClean="0">
                <a:solidFill>
                  <a:srgbClr val="333333"/>
                </a:solidFill>
                <a:effectLst/>
                <a:latin typeface="hack"/>
              </a:rPr>
              <a:t>    </a:t>
            </a:r>
            <a:r>
              <a:rPr lang="en-IN" b="0" dirty="0" err="1" smtClean="0">
                <a:solidFill>
                  <a:srgbClr val="7A3E9D"/>
                </a:solidFill>
                <a:effectLst/>
                <a:latin typeface="hack"/>
              </a:rPr>
              <a:t>struct</a:t>
            </a:r>
            <a:r>
              <a:rPr lang="en-IN" b="0" dirty="0" smtClean="0">
                <a:solidFill>
                  <a:srgbClr val="333333"/>
                </a:solidFill>
                <a:effectLst/>
                <a:latin typeface="hack"/>
              </a:rPr>
              <a:t> </a:t>
            </a:r>
            <a:r>
              <a:rPr lang="en-IN" b="1" dirty="0" smtClean="0">
                <a:solidFill>
                  <a:srgbClr val="7A3E9D"/>
                </a:solidFill>
                <a:effectLst/>
                <a:latin typeface="hack"/>
              </a:rPr>
              <a:t>Node </a:t>
            </a:r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*</a:t>
            </a:r>
            <a:r>
              <a:rPr lang="en-IN" b="0" dirty="0" err="1" smtClean="0">
                <a:solidFill>
                  <a:srgbClr val="7A3E9D"/>
                </a:solidFill>
                <a:effectLst/>
                <a:latin typeface="hack"/>
              </a:rPr>
              <a:t>ptr</a:t>
            </a:r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;</a:t>
            </a:r>
            <a:endParaRPr lang="en-IN" b="0" dirty="0" smtClean="0">
              <a:solidFill>
                <a:srgbClr val="333333"/>
              </a:solidFill>
              <a:effectLst/>
              <a:latin typeface="hack"/>
            </a:endParaRPr>
          </a:p>
          <a:p>
            <a:r>
              <a:rPr lang="en-IN" b="0" dirty="0" smtClean="0">
                <a:solidFill>
                  <a:srgbClr val="333333"/>
                </a:solidFill>
                <a:effectLst/>
                <a:latin typeface="hack"/>
              </a:rPr>
              <a:t>    </a:t>
            </a:r>
            <a:r>
              <a:rPr lang="en-IN" b="0" dirty="0" err="1" smtClean="0">
                <a:solidFill>
                  <a:srgbClr val="7A3E9D"/>
                </a:solidFill>
                <a:effectLst/>
                <a:latin typeface="hack"/>
              </a:rPr>
              <a:t>ptr</a:t>
            </a:r>
            <a:r>
              <a:rPr lang="en-IN" b="0" dirty="0" smtClean="0">
                <a:solidFill>
                  <a:srgbClr val="333333"/>
                </a:solidFill>
                <a:effectLst/>
                <a:latin typeface="hack"/>
              </a:rPr>
              <a:t> </a:t>
            </a:r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=</a:t>
            </a:r>
            <a:r>
              <a:rPr lang="en-IN" b="0" dirty="0" smtClean="0">
                <a:solidFill>
                  <a:srgbClr val="333333"/>
                </a:solidFill>
                <a:effectLst/>
                <a:latin typeface="hack"/>
              </a:rPr>
              <a:t>  </a:t>
            </a:r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(</a:t>
            </a:r>
            <a:r>
              <a:rPr lang="en-IN" b="0" dirty="0" err="1" smtClean="0">
                <a:solidFill>
                  <a:srgbClr val="7A3E9D"/>
                </a:solidFill>
                <a:effectLst/>
                <a:latin typeface="hack"/>
              </a:rPr>
              <a:t>struct</a:t>
            </a:r>
            <a:r>
              <a:rPr lang="en-IN" b="0" dirty="0" smtClean="0">
                <a:solidFill>
                  <a:srgbClr val="333333"/>
                </a:solidFill>
                <a:effectLst/>
                <a:latin typeface="hack"/>
              </a:rPr>
              <a:t> </a:t>
            </a:r>
            <a:r>
              <a:rPr lang="en-IN" b="1" dirty="0" smtClean="0">
                <a:solidFill>
                  <a:srgbClr val="7A3E9D"/>
                </a:solidFill>
                <a:effectLst/>
                <a:latin typeface="hack"/>
              </a:rPr>
              <a:t>Node*</a:t>
            </a:r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)</a:t>
            </a:r>
            <a:r>
              <a:rPr lang="en-IN" b="0" dirty="0" smtClean="0">
                <a:solidFill>
                  <a:srgbClr val="333333"/>
                </a:solidFill>
                <a:effectLst/>
                <a:latin typeface="hack"/>
              </a:rPr>
              <a:t> </a:t>
            </a:r>
            <a:r>
              <a:rPr lang="en-IN" b="1" dirty="0" err="1" smtClean="0">
                <a:solidFill>
                  <a:srgbClr val="AA3731"/>
                </a:solidFill>
                <a:effectLst/>
                <a:latin typeface="hack"/>
              </a:rPr>
              <a:t>malloc</a:t>
            </a:r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(</a:t>
            </a:r>
            <a:r>
              <a:rPr lang="en-IN" b="0" dirty="0" smtClean="0">
                <a:solidFill>
                  <a:srgbClr val="333333"/>
                </a:solidFill>
                <a:effectLst/>
                <a:latin typeface="hack"/>
              </a:rPr>
              <a:t> </a:t>
            </a:r>
            <a:r>
              <a:rPr lang="en-IN" b="0" dirty="0" err="1" smtClean="0">
                <a:solidFill>
                  <a:srgbClr val="777777"/>
                </a:solidFill>
                <a:effectLst/>
                <a:latin typeface="hack"/>
              </a:rPr>
              <a:t>sizeof</a:t>
            </a:r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(</a:t>
            </a:r>
            <a:r>
              <a:rPr lang="en-IN" b="0" dirty="0" err="1" smtClean="0">
                <a:solidFill>
                  <a:srgbClr val="7A3E9D"/>
                </a:solidFill>
                <a:effectLst/>
                <a:latin typeface="hack"/>
              </a:rPr>
              <a:t>struct</a:t>
            </a:r>
            <a:r>
              <a:rPr lang="en-IN" b="0" dirty="0" smtClean="0">
                <a:solidFill>
                  <a:srgbClr val="333333"/>
                </a:solidFill>
                <a:effectLst/>
                <a:latin typeface="hack"/>
              </a:rPr>
              <a:t> </a:t>
            </a:r>
            <a:r>
              <a:rPr lang="en-IN" b="1" dirty="0" smtClean="0">
                <a:solidFill>
                  <a:srgbClr val="7A3E9D"/>
                </a:solidFill>
                <a:effectLst/>
                <a:latin typeface="hack"/>
              </a:rPr>
              <a:t>Node</a:t>
            </a:r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));</a:t>
            </a:r>
            <a:endParaRPr lang="en-IN" b="0" dirty="0" smtClean="0">
              <a:solidFill>
                <a:srgbClr val="333333"/>
              </a:solidFill>
              <a:effectLst/>
              <a:latin typeface="hack"/>
            </a:endParaRPr>
          </a:p>
          <a:p>
            <a:r>
              <a:rPr lang="en-IN" dirty="0">
                <a:solidFill>
                  <a:srgbClr val="333333"/>
                </a:solidFill>
                <a:latin typeface="hack"/>
              </a:rPr>
              <a:t> </a:t>
            </a:r>
            <a:r>
              <a:rPr lang="en-IN" dirty="0" smtClean="0">
                <a:solidFill>
                  <a:srgbClr val="333333"/>
                </a:solidFill>
                <a:latin typeface="hack"/>
              </a:rPr>
              <a:t>   </a:t>
            </a:r>
            <a:r>
              <a:rPr lang="en-IN" b="0" dirty="0" smtClean="0">
                <a:solidFill>
                  <a:srgbClr val="333333"/>
                </a:solidFill>
                <a:effectLst/>
                <a:latin typeface="hack"/>
              </a:rPr>
              <a:t/>
            </a:r>
            <a:br>
              <a:rPr lang="en-IN" b="0" dirty="0" smtClean="0">
                <a:solidFill>
                  <a:srgbClr val="333333"/>
                </a:solidFill>
                <a:effectLst/>
                <a:latin typeface="hack"/>
              </a:rPr>
            </a:br>
            <a:r>
              <a:rPr lang="en-IN" b="0" dirty="0" smtClean="0">
                <a:solidFill>
                  <a:srgbClr val="333333"/>
                </a:solidFill>
                <a:effectLst/>
                <a:latin typeface="hack"/>
              </a:rPr>
              <a:t>    </a:t>
            </a:r>
            <a:r>
              <a:rPr lang="en-IN" b="0" dirty="0" smtClean="0">
                <a:solidFill>
                  <a:srgbClr val="4B69C6"/>
                </a:solidFill>
                <a:effectLst/>
                <a:latin typeface="hack"/>
              </a:rPr>
              <a:t>return</a:t>
            </a:r>
            <a:r>
              <a:rPr lang="en-IN" b="0" dirty="0" smtClean="0">
                <a:solidFill>
                  <a:srgbClr val="333333"/>
                </a:solidFill>
                <a:effectLst/>
                <a:latin typeface="hack"/>
              </a:rPr>
              <a:t> </a:t>
            </a:r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;</a:t>
            </a:r>
            <a:endParaRPr lang="en-IN" b="0" dirty="0" smtClean="0">
              <a:solidFill>
                <a:srgbClr val="333333"/>
              </a:solidFill>
              <a:effectLst/>
              <a:latin typeface="hack"/>
            </a:endParaRPr>
          </a:p>
          <a:p>
            <a:r>
              <a:rPr lang="en-IN" b="0" dirty="0" smtClean="0">
                <a:solidFill>
                  <a:srgbClr val="777777"/>
                </a:solidFill>
                <a:effectLst/>
                <a:latin typeface="hack"/>
              </a:rPr>
              <a:t>}</a:t>
            </a:r>
            <a:endParaRPr lang="en-IN" b="0" dirty="0" smtClean="0">
              <a:solidFill>
                <a:srgbClr val="333333"/>
              </a:solidFill>
              <a:effectLst/>
              <a:latin typeface="hack"/>
            </a:endParaRPr>
          </a:p>
          <a:p>
            <a:endParaRPr lang="en-IN" b="0" dirty="0" smtClean="0">
              <a:solidFill>
                <a:srgbClr val="333333"/>
              </a:solidFill>
              <a:effectLst/>
              <a:latin typeface="hack"/>
            </a:endParaRPr>
          </a:p>
          <a:p>
            <a:endParaRPr lang="en-IN" dirty="0">
              <a:solidFill>
                <a:srgbClr val="333333"/>
              </a:solidFill>
              <a:latin typeface="hack"/>
            </a:endParaRPr>
          </a:p>
          <a:p>
            <a:endParaRPr lang="en-IN" b="0" dirty="0" smtClean="0">
              <a:solidFill>
                <a:srgbClr val="333333"/>
              </a:solidFill>
              <a:effectLst/>
              <a:latin typeface="hack"/>
            </a:endParaRPr>
          </a:p>
          <a:p>
            <a:endParaRPr lang="en-IN" dirty="0">
              <a:solidFill>
                <a:srgbClr val="333333"/>
              </a:solidFill>
              <a:latin typeface="hack"/>
            </a:endParaRPr>
          </a:p>
          <a:p>
            <a:r>
              <a:rPr lang="en-IN" b="0" dirty="0" smtClean="0">
                <a:solidFill>
                  <a:srgbClr val="333333"/>
                </a:solidFill>
                <a:effectLst/>
                <a:latin typeface="hack"/>
              </a:rPr>
              <a:t/>
            </a:r>
            <a:br>
              <a:rPr lang="en-IN" b="0" dirty="0" smtClean="0">
                <a:solidFill>
                  <a:srgbClr val="333333"/>
                </a:solidFill>
                <a:effectLst/>
                <a:latin typeface="hack"/>
              </a:rPr>
            </a:br>
            <a:endParaRPr lang="en-IN" b="0" dirty="0">
              <a:solidFill>
                <a:srgbClr val="333333"/>
              </a:solidFill>
              <a:effectLst/>
              <a:latin typeface="hac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61826" y="465826"/>
            <a:ext cx="3631720" cy="37956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Linked </a:t>
            </a:r>
            <a:r>
              <a:rPr lang="en-IN" dirty="0" err="1" smtClean="0"/>
              <a:t>list.c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928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and function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InsertAfter</a:t>
            </a:r>
            <a:r>
              <a:rPr lang="en-IN" dirty="0" smtClean="0"/>
              <a:t>(</a:t>
            </a:r>
            <a:r>
              <a:rPr lang="en-IN" dirty="0" err="1" smtClean="0"/>
              <a:t>ptr</a:t>
            </a:r>
            <a:r>
              <a:rPr lang="en-IN" dirty="0" smtClean="0"/>
              <a:t>, data)</a:t>
            </a:r>
          </a:p>
          <a:p>
            <a:r>
              <a:rPr lang="en-IN" dirty="0" smtClean="0"/>
              <a:t>Delete(</a:t>
            </a:r>
            <a:r>
              <a:rPr lang="en-IN" dirty="0" err="1" smtClean="0"/>
              <a:t>ptr,data</a:t>
            </a:r>
            <a:r>
              <a:rPr lang="en-IN" dirty="0" smtClean="0"/>
              <a:t>)</a:t>
            </a:r>
          </a:p>
          <a:p>
            <a:r>
              <a:rPr lang="en-IN" dirty="0" smtClean="0"/>
              <a:t>Search(</a:t>
            </a:r>
            <a:r>
              <a:rPr lang="en-IN" dirty="0" err="1" smtClean="0"/>
              <a:t>ptr,data</a:t>
            </a:r>
            <a:r>
              <a:rPr lang="en-IN" dirty="0" smtClean="0"/>
              <a:t>)</a:t>
            </a:r>
          </a:p>
          <a:p>
            <a:r>
              <a:rPr lang="en-IN" dirty="0" smtClean="0"/>
              <a:t>Display(</a:t>
            </a:r>
            <a:r>
              <a:rPr lang="en-IN" dirty="0" err="1" smtClean="0"/>
              <a:t>ptr</a:t>
            </a:r>
            <a:r>
              <a:rPr lang="en-IN" dirty="0" smtClean="0"/>
              <a:t>)</a:t>
            </a:r>
          </a:p>
          <a:p>
            <a:r>
              <a:rPr lang="en-IN" dirty="0" smtClean="0"/>
              <a:t>Len(</a:t>
            </a:r>
            <a:r>
              <a:rPr lang="en-IN" dirty="0" err="1" smtClean="0"/>
              <a:t>ptr</a:t>
            </a:r>
            <a:r>
              <a:rPr lang="en-I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631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125</Words>
  <Application>Microsoft Office PowerPoint</Application>
  <PresentationFormat>Widescreen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hack</vt:lpstr>
      <vt:lpstr>Office Theme</vt:lpstr>
      <vt:lpstr>Linked List</vt:lpstr>
      <vt:lpstr>PowerPoint Presentation</vt:lpstr>
      <vt:lpstr>PowerPoint Presentation</vt:lpstr>
      <vt:lpstr>PowerPoint Presentation</vt:lpstr>
      <vt:lpstr>Working and function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karthikeyan A</dc:creator>
  <cp:lastModifiedBy>karthikeyan A</cp:lastModifiedBy>
  <cp:revision>15</cp:revision>
  <dcterms:created xsi:type="dcterms:W3CDTF">2022-10-09T04:46:35Z</dcterms:created>
  <dcterms:modified xsi:type="dcterms:W3CDTF">2022-10-09T08:47:02Z</dcterms:modified>
</cp:coreProperties>
</file>