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58" r:id="rId3"/>
    <p:sldId id="260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5"/>
    <p:restoredTop sz="95638"/>
  </p:normalViewPr>
  <p:slideViewPr>
    <p:cSldViewPr snapToGrid="0" snapToObjects="1">
      <p:cViewPr>
        <p:scale>
          <a:sx n="200" d="100"/>
          <a:sy n="200" d="100"/>
        </p:scale>
        <p:origin x="200" y="-4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545E4-5CD2-084B-B845-DC50F714484F}" type="datetimeFigureOut">
              <a:rPr kumimoji="1" lang="zh-CN" altLang="en-US" smtClean="0"/>
              <a:t>2020/2/6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34BA8-AF1C-2746-A988-2D132565F5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8424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999B-FE2E-5948-8D18-5D08F72E97B6}" type="datetimeFigureOut">
              <a:rPr kumimoji="1" lang="zh-CN" altLang="en-US" smtClean="0"/>
              <a:t>2020/2/6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F56F-21FA-D245-9217-75612332E6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899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999B-FE2E-5948-8D18-5D08F72E97B6}" type="datetimeFigureOut">
              <a:rPr kumimoji="1" lang="zh-CN" altLang="en-US" smtClean="0"/>
              <a:t>2020/2/6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F56F-21FA-D245-9217-75612332E6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65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999B-FE2E-5948-8D18-5D08F72E97B6}" type="datetimeFigureOut">
              <a:rPr kumimoji="1" lang="zh-CN" altLang="en-US" smtClean="0"/>
              <a:t>2020/2/6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F56F-21FA-D245-9217-75612332E6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212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999B-FE2E-5948-8D18-5D08F72E97B6}" type="datetimeFigureOut">
              <a:rPr kumimoji="1" lang="zh-CN" altLang="en-US" smtClean="0"/>
              <a:t>2020/2/6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F56F-21FA-D245-9217-75612332E6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335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999B-FE2E-5948-8D18-5D08F72E97B6}" type="datetimeFigureOut">
              <a:rPr kumimoji="1" lang="zh-CN" altLang="en-US" smtClean="0"/>
              <a:t>2020/2/6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F56F-21FA-D245-9217-75612332E6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696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999B-FE2E-5948-8D18-5D08F72E97B6}" type="datetimeFigureOut">
              <a:rPr kumimoji="1" lang="zh-CN" altLang="en-US" smtClean="0"/>
              <a:t>2020/2/6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F56F-21FA-D245-9217-75612332E6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014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999B-FE2E-5948-8D18-5D08F72E97B6}" type="datetimeFigureOut">
              <a:rPr kumimoji="1" lang="zh-CN" altLang="en-US" smtClean="0"/>
              <a:t>2020/2/6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F56F-21FA-D245-9217-75612332E6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328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999B-FE2E-5948-8D18-5D08F72E97B6}" type="datetimeFigureOut">
              <a:rPr kumimoji="1" lang="zh-CN" altLang="en-US" smtClean="0"/>
              <a:t>2020/2/6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F56F-21FA-D245-9217-75612332E6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296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999B-FE2E-5948-8D18-5D08F72E97B6}" type="datetimeFigureOut">
              <a:rPr kumimoji="1" lang="zh-CN" altLang="en-US" smtClean="0"/>
              <a:t>2020/2/6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F56F-21FA-D245-9217-75612332E6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034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999B-FE2E-5948-8D18-5D08F72E97B6}" type="datetimeFigureOut">
              <a:rPr kumimoji="1" lang="zh-CN" altLang="en-US" smtClean="0"/>
              <a:t>2020/2/6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F56F-21FA-D245-9217-75612332E6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481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999B-FE2E-5948-8D18-5D08F72E97B6}" type="datetimeFigureOut">
              <a:rPr kumimoji="1" lang="zh-CN" altLang="en-US" smtClean="0"/>
              <a:t>2020/2/6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F56F-21FA-D245-9217-75612332E6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69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3999B-FE2E-5948-8D18-5D08F72E97B6}" type="datetimeFigureOut">
              <a:rPr kumimoji="1" lang="zh-CN" altLang="en-US" smtClean="0"/>
              <a:t>2020/2/6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CF56F-21FA-D245-9217-75612332E6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137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xiaozhou.com/" TargetMode="External"/><Relationship Id="rId13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hyperlink" Target="https://blog.csdn.net/kkdestiny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hyperlink" Target="https://github.com/kkdestiny" TargetMode="External"/><Relationship Id="rId5" Type="http://schemas.openxmlformats.org/officeDocument/2006/relationships/image" Target="../media/image16.png"/><Relationship Id="rId10" Type="http://schemas.openxmlformats.org/officeDocument/2006/relationships/hyperlink" Target="https://www.jianshu.com/c/e73e318c7f77" TargetMode="External"/><Relationship Id="rId4" Type="http://schemas.openxmlformats.org/officeDocument/2006/relationships/image" Target="../media/image8.tiff"/><Relationship Id="rId9" Type="http://schemas.openxmlformats.org/officeDocument/2006/relationships/hyperlink" Target="https://www.onelib.biz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72">
            <a:extLst>
              <a:ext uri="{FF2B5EF4-FFF2-40B4-BE49-F238E27FC236}">
                <a16:creationId xmlns:a16="http://schemas.microsoft.com/office/drawing/2014/main" id="{103A4BCC-6281-0C4D-99A1-9CACCF707669}"/>
              </a:ext>
            </a:extLst>
          </p:cNvPr>
          <p:cNvSpPr txBox="1"/>
          <p:nvPr/>
        </p:nvSpPr>
        <p:spPr>
          <a:xfrm>
            <a:off x="2379949" y="571315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dirty="0">
                <a:solidFill>
                  <a:schemeClr val="bg1">
                    <a:lumMod val="75000"/>
                  </a:schemeClr>
                </a:solidFill>
                <a:latin typeface="Noto Sans S Chinese DemiLight" panose="020B0400000000000000" pitchFamily="34" charset="-128"/>
                <a:ea typeface="Noto Sans S Chinese DemiLight" panose="020B0400000000000000" pitchFamily="34" charset="-128"/>
              </a:rPr>
              <a:t>林晓州</a:t>
            </a:r>
          </a:p>
        </p:txBody>
      </p:sp>
      <p:sp>
        <p:nvSpPr>
          <p:cNvPr id="111" name="手动输入 4">
            <a:extLst>
              <a:ext uri="{FF2B5EF4-FFF2-40B4-BE49-F238E27FC236}">
                <a16:creationId xmlns:a16="http://schemas.microsoft.com/office/drawing/2014/main" id="{B4451F6F-85DD-964D-87B9-AF5D28826827}"/>
              </a:ext>
            </a:extLst>
          </p:cNvPr>
          <p:cNvSpPr/>
          <p:nvPr/>
        </p:nvSpPr>
        <p:spPr>
          <a:xfrm rot="16200000">
            <a:off x="5370778" y="-1011370"/>
            <a:ext cx="200065" cy="246126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79 w 10000"/>
              <a:gd name="connsiteY0" fmla="*/ 471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9 w 10000"/>
              <a:gd name="connsiteY4" fmla="*/ 47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9" y="471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0" y="6824"/>
                  <a:pt x="119" y="3647"/>
                  <a:pt x="179" y="47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0" name="手动输入 4">
            <a:extLst>
              <a:ext uri="{FF2B5EF4-FFF2-40B4-BE49-F238E27FC236}">
                <a16:creationId xmlns:a16="http://schemas.microsoft.com/office/drawing/2014/main" id="{7B1F3DC4-FB66-0B44-B489-3FBEBDF7BA99}"/>
              </a:ext>
            </a:extLst>
          </p:cNvPr>
          <p:cNvSpPr/>
          <p:nvPr/>
        </p:nvSpPr>
        <p:spPr>
          <a:xfrm rot="16200000">
            <a:off x="5456580" y="-1011370"/>
            <a:ext cx="200065" cy="246126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79 w 10000"/>
              <a:gd name="connsiteY0" fmla="*/ 471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9 w 10000"/>
              <a:gd name="connsiteY4" fmla="*/ 47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9" y="471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0" y="6824"/>
                  <a:pt x="119" y="3647"/>
                  <a:pt x="179" y="47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A1811D-1A98-4D4C-8606-1F54DAF20CE2}"/>
              </a:ext>
            </a:extLst>
          </p:cNvPr>
          <p:cNvSpPr/>
          <p:nvPr/>
        </p:nvSpPr>
        <p:spPr>
          <a:xfrm>
            <a:off x="0" y="0"/>
            <a:ext cx="6858000" cy="134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手动输入 4">
            <a:extLst>
              <a:ext uri="{FF2B5EF4-FFF2-40B4-BE49-F238E27FC236}">
                <a16:creationId xmlns:a16="http://schemas.microsoft.com/office/drawing/2014/main" id="{74070F84-EEB4-D349-B8EF-D52AE9B92357}"/>
              </a:ext>
            </a:extLst>
          </p:cNvPr>
          <p:cNvSpPr/>
          <p:nvPr/>
        </p:nvSpPr>
        <p:spPr>
          <a:xfrm rot="16200000">
            <a:off x="5527338" y="-1011370"/>
            <a:ext cx="200065" cy="246126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79 w 10000"/>
              <a:gd name="connsiteY0" fmla="*/ 471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9 w 10000"/>
              <a:gd name="connsiteY4" fmla="*/ 47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9" y="471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0" y="6824"/>
                  <a:pt x="119" y="3647"/>
                  <a:pt x="179" y="471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6BE1FF-51FE-2E4C-9D24-60116ED1B81E}"/>
              </a:ext>
            </a:extLst>
          </p:cNvPr>
          <p:cNvSpPr/>
          <p:nvPr/>
        </p:nvSpPr>
        <p:spPr>
          <a:xfrm>
            <a:off x="0" y="1982396"/>
            <a:ext cx="6858000" cy="3228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7EF377B-8C31-544A-BC13-56F2FA30EE6D}"/>
              </a:ext>
            </a:extLst>
          </p:cNvPr>
          <p:cNvGrpSpPr/>
          <p:nvPr/>
        </p:nvGrpSpPr>
        <p:grpSpPr>
          <a:xfrm>
            <a:off x="706062" y="2036829"/>
            <a:ext cx="833612" cy="253916"/>
            <a:chOff x="291264" y="1173057"/>
            <a:chExt cx="833612" cy="25391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ADC3AB2-F96A-ED48-B39E-638179DF5269}"/>
                </a:ext>
              </a:extLst>
            </p:cNvPr>
            <p:cNvSpPr txBox="1"/>
            <p:nvPr/>
          </p:nvSpPr>
          <p:spPr>
            <a:xfrm>
              <a:off x="440073" y="1173057"/>
              <a:ext cx="68480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bg1"/>
                  </a:solidFill>
                  <a:latin typeface="Dubai Light" panose="020B0303030403030204" pitchFamily="34" charset="-78"/>
                  <a:ea typeface="HGMaruGothicMPRO" panose="020F0600000000000000" pitchFamily="34" charset="-128"/>
                  <a:cs typeface="Dubai Light" panose="020B0303030403030204" pitchFamily="34" charset="-78"/>
                </a:rPr>
                <a:t>1990/06</a:t>
              </a:r>
              <a:endParaRPr kumimoji="1" lang="zh-CN" altLang="en-US" sz="1050" dirty="0">
                <a:solidFill>
                  <a:schemeClr val="bg1"/>
                </a:solidFill>
                <a:latin typeface="Dubai Light" panose="020B0303030403030204" pitchFamily="34" charset="-78"/>
                <a:ea typeface="HGMaruGothicMPRO" panose="020F0600000000000000" pitchFamily="34" charset="-128"/>
                <a:cs typeface="Dubai Light" panose="020B0303030403030204" pitchFamily="34" charset="-78"/>
              </a:endParaRP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2E299D2-87D3-C543-A4C1-32E2B44EC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1264" y="1187725"/>
              <a:ext cx="186909" cy="186909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DDE12F4-5490-684C-8D1C-A0F2D880CA54}"/>
              </a:ext>
            </a:extLst>
          </p:cNvPr>
          <p:cNvGrpSpPr/>
          <p:nvPr/>
        </p:nvGrpSpPr>
        <p:grpSpPr>
          <a:xfrm>
            <a:off x="1871283" y="2033075"/>
            <a:ext cx="1194288" cy="253916"/>
            <a:chOff x="291264" y="1173057"/>
            <a:chExt cx="1194288" cy="253916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1ABCED5-8333-9E4C-9D63-AEA284ADE991}"/>
                </a:ext>
              </a:extLst>
            </p:cNvPr>
            <p:cNvSpPr txBox="1"/>
            <p:nvPr/>
          </p:nvSpPr>
          <p:spPr>
            <a:xfrm>
              <a:off x="440073" y="1173057"/>
              <a:ext cx="10454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bg1"/>
                  </a:solidFill>
                  <a:latin typeface="Dubai Light" panose="020B0303030403030204" pitchFamily="34" charset="-78"/>
                  <a:ea typeface="HGMaruGothicMPRO" panose="020F0600000000000000" pitchFamily="34" charset="-128"/>
                  <a:cs typeface="Dubai Light" panose="020B0303030403030204" pitchFamily="34" charset="-78"/>
                </a:rPr>
                <a:t>186</a:t>
              </a:r>
              <a:r>
                <a:rPr kumimoji="1" lang="zh-CN" altLang="en-US" sz="1050" dirty="0">
                  <a:solidFill>
                    <a:schemeClr val="bg1"/>
                  </a:solidFill>
                  <a:latin typeface="Dubai Light" panose="020B0303030403030204" pitchFamily="34" charset="-78"/>
                  <a:ea typeface="HGMaruGothicMPRO" panose="020F0600000000000000" pitchFamily="34" charset="-128"/>
                  <a:cs typeface="Dubai Light" panose="020B0303030403030204" pitchFamily="34" charset="-78"/>
                </a:rPr>
                <a:t> </a:t>
              </a:r>
              <a:r>
                <a:rPr kumimoji="1" lang="en-US" altLang="zh-CN" sz="1050" dirty="0">
                  <a:solidFill>
                    <a:schemeClr val="bg1"/>
                  </a:solidFill>
                  <a:latin typeface="Dubai Light" panose="020B0303030403030204" pitchFamily="34" charset="-78"/>
                  <a:ea typeface="HGMaruGothicMPRO" panose="020F0600000000000000" pitchFamily="34" charset="-128"/>
                  <a:cs typeface="Dubai Light" panose="020B0303030403030204" pitchFamily="34" charset="-78"/>
                </a:rPr>
                <a:t>2014</a:t>
              </a:r>
              <a:r>
                <a:rPr kumimoji="1" lang="zh-CN" altLang="en-US" sz="1050" dirty="0">
                  <a:solidFill>
                    <a:schemeClr val="bg1"/>
                  </a:solidFill>
                  <a:latin typeface="Dubai Light" panose="020B0303030403030204" pitchFamily="34" charset="-78"/>
                  <a:ea typeface="HGMaruGothicMPRO" panose="020F0600000000000000" pitchFamily="34" charset="-128"/>
                  <a:cs typeface="Dubai Light" panose="020B0303030403030204" pitchFamily="34" charset="-78"/>
                </a:rPr>
                <a:t> </a:t>
              </a:r>
              <a:r>
                <a:rPr kumimoji="1" lang="en-US" altLang="zh-CN" sz="1050" dirty="0">
                  <a:solidFill>
                    <a:schemeClr val="bg1"/>
                  </a:solidFill>
                  <a:latin typeface="Dubai Light" panose="020B0303030403030204" pitchFamily="34" charset="-78"/>
                  <a:ea typeface="HGMaruGothicMPRO" panose="020F0600000000000000" pitchFamily="34" charset="-128"/>
                  <a:cs typeface="Dubai Light" panose="020B0303030403030204" pitchFamily="34" charset="-78"/>
                </a:rPr>
                <a:t>0714</a:t>
              </a:r>
              <a:endParaRPr kumimoji="1" lang="zh-CN" altLang="en-US" sz="1050" dirty="0">
                <a:solidFill>
                  <a:schemeClr val="bg1"/>
                </a:solidFill>
                <a:latin typeface="Dubai Light" panose="020B0303030403030204" pitchFamily="34" charset="-78"/>
                <a:ea typeface="HGMaruGothicMPRO" panose="020F0600000000000000" pitchFamily="34" charset="-128"/>
                <a:cs typeface="Dubai Light" panose="020B0303030403030204" pitchFamily="34" charset="-78"/>
              </a:endParaRPr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FEC6176-BAFE-9A45-B9C9-41B061F16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264" y="1187725"/>
              <a:ext cx="186909" cy="186909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F89463A-7159-4141-ABF1-485C7A5EFBC9}"/>
              </a:ext>
            </a:extLst>
          </p:cNvPr>
          <p:cNvGrpSpPr/>
          <p:nvPr/>
        </p:nvGrpSpPr>
        <p:grpSpPr>
          <a:xfrm>
            <a:off x="3329854" y="2033075"/>
            <a:ext cx="1569391" cy="253916"/>
            <a:chOff x="291264" y="1173057"/>
            <a:chExt cx="1569391" cy="253916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4036403-3B12-DA45-AAC1-98A712053FD0}"/>
                </a:ext>
              </a:extLst>
            </p:cNvPr>
            <p:cNvSpPr txBox="1"/>
            <p:nvPr/>
          </p:nvSpPr>
          <p:spPr>
            <a:xfrm>
              <a:off x="440073" y="1173057"/>
              <a:ext cx="142058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bg1"/>
                  </a:solidFill>
                  <a:latin typeface="Dubai Light" panose="020B0303030403030204" pitchFamily="34" charset="-78"/>
                  <a:ea typeface="HGMaruGothicMPRO" panose="020F0600000000000000" pitchFamily="34" charset="-128"/>
                  <a:cs typeface="Dubai Light" panose="020B0303030403030204" pitchFamily="34" charset="-78"/>
                </a:rPr>
                <a:t>1139904786@qq.com</a:t>
              </a:r>
              <a:endParaRPr kumimoji="1" lang="zh-CN" altLang="en-US" sz="1050" dirty="0">
                <a:solidFill>
                  <a:schemeClr val="bg1"/>
                </a:solidFill>
                <a:latin typeface="Dubai Light" panose="020B0303030403030204" pitchFamily="34" charset="-78"/>
                <a:ea typeface="HGMaruGothicMPRO" panose="020F0600000000000000" pitchFamily="34" charset="-128"/>
                <a:cs typeface="Dubai Light" panose="020B0303030403030204" pitchFamily="34" charset="-78"/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80C37A69-9F53-6049-A39D-4D51CA065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1264" y="1203250"/>
              <a:ext cx="186909" cy="155858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BB14A93-8A64-BD48-B558-E21259A04D33}"/>
              </a:ext>
            </a:extLst>
          </p:cNvPr>
          <p:cNvGrpSpPr/>
          <p:nvPr/>
        </p:nvGrpSpPr>
        <p:grpSpPr>
          <a:xfrm>
            <a:off x="5230855" y="2029321"/>
            <a:ext cx="1103899" cy="246221"/>
            <a:chOff x="291264" y="1173057"/>
            <a:chExt cx="1103899" cy="246221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B036D0F-5271-C347-A697-F01A77BCFD20}"/>
                </a:ext>
              </a:extLst>
            </p:cNvPr>
            <p:cNvSpPr txBox="1"/>
            <p:nvPr/>
          </p:nvSpPr>
          <p:spPr>
            <a:xfrm>
              <a:off x="441056" y="1173057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 dirty="0">
                  <a:solidFill>
                    <a:schemeClr val="bg1"/>
                  </a:solidFill>
                  <a:latin typeface="Dubai Light" panose="020B0303030403030204" pitchFamily="34" charset="-78"/>
                  <a:ea typeface="HGMaruGothicMPRO" panose="020F0600000000000000" pitchFamily="34" charset="-128"/>
                  <a:cs typeface="Dubai Light" panose="020B0303030403030204" pitchFamily="34" charset="-78"/>
                </a:rPr>
                <a:t>深圳市南山区</a:t>
              </a:r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784E86AF-8B37-634E-AD22-38394EBBC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1264" y="1187725"/>
              <a:ext cx="186909" cy="186909"/>
            </a:xfrm>
            <a:prstGeom prst="rect">
              <a:avLst/>
            </a:prstGeom>
          </p:spPr>
        </p:pic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ED45F783-1E68-4F4B-B0FC-933D9E17CAD8}"/>
              </a:ext>
            </a:extLst>
          </p:cNvPr>
          <p:cNvSpPr txBox="1"/>
          <p:nvPr/>
        </p:nvSpPr>
        <p:spPr>
          <a:xfrm>
            <a:off x="4561133" y="973819"/>
            <a:ext cx="1678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Noto Sans S Chinese Light" panose="020B0300000000000000" pitchFamily="34" charset="-128"/>
                <a:ea typeface="Noto Sans S Chinese Light" panose="020B0300000000000000" pitchFamily="34" charset="-128"/>
              </a:rPr>
              <a:t>Node.js</a:t>
            </a:r>
            <a:r>
              <a:rPr kumimoji="1" lang="zh-CN" altLang="en-US" sz="1400" dirty="0">
                <a:latin typeface="Noto Sans S Chinese Light" panose="020B0300000000000000" pitchFamily="34" charset="-128"/>
                <a:ea typeface="Noto Sans S Chinese Light" panose="020B0300000000000000" pitchFamily="34" charset="-128"/>
              </a:rPr>
              <a:t>全栈工程师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1482CE3-4AED-8B4B-9C66-9F72472985F5}"/>
              </a:ext>
            </a:extLst>
          </p:cNvPr>
          <p:cNvSpPr txBox="1"/>
          <p:nvPr/>
        </p:nvSpPr>
        <p:spPr>
          <a:xfrm>
            <a:off x="1987328" y="2600749"/>
            <a:ext cx="4440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rPr>
              <a:t>90</a:t>
            </a:r>
            <a:r>
              <a:rPr kumimoji="1"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rPr>
              <a:t>后程序员一枚，</a:t>
            </a:r>
            <a:r>
              <a: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rPr>
              <a:t>Markdown</a:t>
            </a:r>
            <a:r>
              <a:rPr kumimoji="1"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rPr>
              <a:t>重度使用者，热爱编程、设计、美食和旅行。</a:t>
            </a:r>
            <a:endParaRPr kumimoji="1"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Noto Sans S Chinese" panose="020B0500000000000000" pitchFamily="34" charset="-128"/>
              <a:ea typeface="Noto Sans S Chinese" panose="020B0500000000000000" pitchFamily="34" charset="-128"/>
              <a:cs typeface="Dubai Light" panose="020B0303030403030204" pitchFamily="34" charset="-78"/>
            </a:endParaRPr>
          </a:p>
          <a:p>
            <a:r>
              <a:rPr kumimoji="1"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rPr>
              <a:t>主攻网站、机顶盒、桌面应用开发，开发语言为 </a:t>
            </a:r>
            <a:r>
              <a: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rPr>
              <a:t>typescript</a:t>
            </a:r>
            <a:r>
              <a:rPr kumimoji="1"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rPr>
              <a:t>，</a:t>
            </a:r>
            <a:r>
              <a: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rPr>
              <a:t>C</a:t>
            </a:r>
            <a:r>
              <a:rPr kumimoji="1"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rPr>
              <a:t>语言，</a:t>
            </a:r>
            <a:r>
              <a: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rPr>
              <a:t>PHP</a:t>
            </a:r>
            <a:r>
              <a:rPr kumimoji="1"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rPr>
              <a:t>等，使用 </a:t>
            </a:r>
            <a:r>
              <a: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rPr>
              <a:t>MongoDB</a:t>
            </a:r>
            <a:r>
              <a:rPr kumimoji="1"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rPr>
              <a:t>、</a:t>
            </a:r>
            <a:r>
              <a: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rPr>
              <a:t>Redis</a:t>
            </a:r>
            <a:r>
              <a:rPr kumimoji="1"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rPr>
              <a:t> 等 </a:t>
            </a:r>
            <a:r>
              <a: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rPr>
              <a:t>NoSQL</a:t>
            </a:r>
            <a:r>
              <a:rPr kumimoji="1"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rPr>
              <a:t> 以及 </a:t>
            </a:r>
            <a:r>
              <a: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rPr>
              <a:t>MySQL</a:t>
            </a:r>
            <a:endParaRPr kumimoji="1"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Noto Sans S Chinese" panose="020B0500000000000000" pitchFamily="34" charset="-128"/>
              <a:ea typeface="Noto Sans S Chinese" panose="020B0500000000000000" pitchFamily="34" charset="-128"/>
              <a:cs typeface="Dubai Light" panose="020B0303030403030204" pitchFamily="34" charset="-78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637D633-F2EC-554D-95AC-B0AC3C6DD14D}"/>
              </a:ext>
            </a:extLst>
          </p:cNvPr>
          <p:cNvSpPr txBox="1"/>
          <p:nvPr/>
        </p:nvSpPr>
        <p:spPr>
          <a:xfrm>
            <a:off x="1983377" y="3456954"/>
            <a:ext cx="954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  <a:cs typeface="Dubai Light" panose="020B0303030403030204" pitchFamily="34" charset="-78"/>
              </a:rPr>
              <a:t>Typescript</a:t>
            </a:r>
            <a:endParaRPr kumimoji="1" lang="zh-CN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HGMaruGothicMPRO" panose="020F0600000000000000" pitchFamily="34" charset="-128"/>
              <a:ea typeface="HGMaruGothicMPRO" panose="020F0600000000000000" pitchFamily="34" charset="-128"/>
              <a:cs typeface="Dubai Light" panose="020B0303030403030204" pitchFamily="34" charset="-78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48B4BC6-BF4A-824A-9A74-0BB5AD560910}"/>
              </a:ext>
            </a:extLst>
          </p:cNvPr>
          <p:cNvGrpSpPr/>
          <p:nvPr/>
        </p:nvGrpSpPr>
        <p:grpSpPr>
          <a:xfrm>
            <a:off x="1983377" y="5287277"/>
            <a:ext cx="4471602" cy="4016484"/>
            <a:chOff x="1983377" y="3383412"/>
            <a:chExt cx="4471602" cy="4016484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E4B9CA08-FD3A-304C-9655-B00A9DBCB6F5}"/>
                </a:ext>
              </a:extLst>
            </p:cNvPr>
            <p:cNvSpPr txBox="1"/>
            <p:nvPr/>
          </p:nvSpPr>
          <p:spPr>
            <a:xfrm>
              <a:off x="1983377" y="3614244"/>
              <a:ext cx="4440216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2013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年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7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月就职于康佳集团股份有限公司数字网络事业部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(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深圳康佳信息网络有限公司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)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，主要负责机顶盒 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UI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 的设计和开发，参与捷克、法国 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TNTSAT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、瑞士 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Fransat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 等运营商项目，参与永新视博 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CA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Viaccess CA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 认证测试。</a:t>
              </a:r>
              <a:endPara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endParaRPr>
            </a:p>
            <a:p>
              <a:endParaRPr kumimoji="1"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endParaRPr>
            </a:p>
            <a:p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2016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年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03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月开始自学 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Node.js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，并于同年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11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月上线了博客网站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【OneLib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智库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】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，打通了网站的设计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-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开发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-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部署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-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维护的全链路。</a:t>
              </a:r>
              <a:endPara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endParaRPr>
            </a:p>
            <a:p>
              <a:endParaRPr kumimoji="1"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endParaRPr>
            </a:p>
            <a:p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2017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年开始，陆续负责公司内部知识管理网站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KCMS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、咪咕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(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陕西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)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项目升级服务器、科创委 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NGB-W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 项目的云服务器以及公司官网的设计和开发。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2018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年初，完成了公司知识管理系统 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KCMS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 跨平台客户端的设计和开发。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2018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年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8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月至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9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月完成了公司内部项目管理和追踪系统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KPM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。</a:t>
              </a:r>
              <a:endPara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endParaRPr>
            </a:p>
            <a:p>
              <a:endParaRPr kumimoji="1"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endParaRPr>
            </a:p>
            <a:p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2019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年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04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月，正式上线全新个人项目 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EasyPM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，它是一款接入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Redmine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的客户端，用于管理日常工作。此项目基于 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Electron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，主要技术 为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Node.js/HTML/CSS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。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2019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年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04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月起，负责公司产品管理系统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PSN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的设计和开发，并研究了基于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Node.js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的微服务架构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seneca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。</a:t>
              </a:r>
              <a:endPara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endParaRPr>
            </a:p>
            <a:p>
              <a:endPara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endParaRPr>
            </a:p>
            <a:p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2019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年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07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月起，担任 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OTT+DVB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 机顶盒项目经理，客户为意大利电信 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TELESystem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。负责协调资源、分配任务，同时负责实现和完善机顶盒 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DTV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 中间件。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2019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年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12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月起，介入公司应急广播开发工作。使用 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Electron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 开发了桌面应用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EasyTCP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（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TCP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调试工具）和 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EasyEBC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。</a:t>
              </a:r>
              <a:endPara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endParaRPr>
            </a:p>
            <a:p>
              <a:endParaRPr kumimoji="1"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endParaRPr>
            </a:p>
            <a:p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2020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年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01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月，全面转入 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typescript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，设计了 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Express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 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+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 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typescript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 的网站结构，并基于以此重构个人网站。</a:t>
              </a:r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9ABF60CE-0AA1-B44E-ADA9-2D04E79F12A3}"/>
                </a:ext>
              </a:extLst>
            </p:cNvPr>
            <p:cNvGrpSpPr/>
            <p:nvPr/>
          </p:nvGrpSpPr>
          <p:grpSpPr>
            <a:xfrm>
              <a:off x="1983377" y="3383412"/>
              <a:ext cx="4471602" cy="234953"/>
              <a:chOff x="1983377" y="3383412"/>
              <a:chExt cx="4471602" cy="234953"/>
            </a:xfrm>
          </p:grpSpPr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DB5E38EF-1CD5-5848-AD3E-204D6F3F9D85}"/>
                  </a:ext>
                </a:extLst>
              </p:cNvPr>
              <p:cNvSpPr txBox="1"/>
              <p:nvPr/>
            </p:nvSpPr>
            <p:spPr>
              <a:xfrm>
                <a:off x="1983377" y="3383412"/>
                <a:ext cx="12910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2013.07</a:t>
                </a:r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 </a:t>
                </a:r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–</a:t>
                </a:r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 至今</a:t>
                </a: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E3D3462F-F042-8C48-9FE9-0B7EA675987E}"/>
                  </a:ext>
                </a:extLst>
              </p:cNvPr>
              <p:cNvSpPr txBox="1"/>
              <p:nvPr/>
            </p:nvSpPr>
            <p:spPr>
              <a:xfrm>
                <a:off x="3145775" y="3387533"/>
                <a:ext cx="258700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康佳集团 </a:t>
                </a:r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/</a:t>
                </a:r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 </a:t>
                </a:r>
                <a:r>
                  <a:rPr kumimoji="1" lang="zh-CN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深圳康佳信息网络有限公司</a:t>
                </a: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1A45515D-4CB0-3A4F-9E95-892988A5844F}"/>
                  </a:ext>
                </a:extLst>
              </p:cNvPr>
              <p:cNvSpPr txBox="1"/>
              <p:nvPr/>
            </p:nvSpPr>
            <p:spPr>
              <a:xfrm>
                <a:off x="5299740" y="3387533"/>
                <a:ext cx="115523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高级设计师</a:t>
                </a:r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197822A2-10F3-8A46-B9B7-6EA56A1C5331}"/>
              </a:ext>
            </a:extLst>
          </p:cNvPr>
          <p:cNvGrpSpPr/>
          <p:nvPr/>
        </p:nvGrpSpPr>
        <p:grpSpPr>
          <a:xfrm>
            <a:off x="445193" y="2621965"/>
            <a:ext cx="1104099" cy="373378"/>
            <a:chOff x="445193" y="2621965"/>
            <a:chExt cx="1104099" cy="373378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0ED150E-87A1-D54F-B5A2-2AF24130CED0}"/>
                </a:ext>
              </a:extLst>
            </p:cNvPr>
            <p:cNvSpPr txBox="1"/>
            <p:nvPr/>
          </p:nvSpPr>
          <p:spPr>
            <a:xfrm>
              <a:off x="800369" y="2660782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自我评价</a:t>
              </a:r>
            </a:p>
          </p:txBody>
        </p:sp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4CCB002F-0777-AB48-BEF4-9A598AF03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2898" y="2658240"/>
              <a:ext cx="261611" cy="261611"/>
            </a:xfrm>
            <a:prstGeom prst="rect">
              <a:avLst/>
            </a:prstGeom>
          </p:spPr>
        </p:pic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6B298F6F-824C-BA40-B98D-7372AB40C362}"/>
                </a:ext>
              </a:extLst>
            </p:cNvPr>
            <p:cNvSpPr/>
            <p:nvPr/>
          </p:nvSpPr>
          <p:spPr>
            <a:xfrm>
              <a:off x="445193" y="2621965"/>
              <a:ext cx="373378" cy="373378"/>
            </a:xfrm>
            <a:prstGeom prst="ellipse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4FAD67F8-0814-BE40-9054-1E1BCA5BA105}"/>
              </a:ext>
            </a:extLst>
          </p:cNvPr>
          <p:cNvGrpSpPr/>
          <p:nvPr/>
        </p:nvGrpSpPr>
        <p:grpSpPr>
          <a:xfrm>
            <a:off x="445193" y="3418137"/>
            <a:ext cx="963035" cy="373378"/>
            <a:chOff x="445193" y="2621965"/>
            <a:chExt cx="963035" cy="373378"/>
          </a:xfrm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2A87873-23F0-7443-9727-7A66E131C92B}"/>
                </a:ext>
              </a:extLst>
            </p:cNvPr>
            <p:cNvSpPr txBox="1"/>
            <p:nvPr/>
          </p:nvSpPr>
          <p:spPr>
            <a:xfrm>
              <a:off x="800369" y="2660782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技术栈</a:t>
              </a:r>
            </a:p>
          </p:txBody>
        </p:sp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7AD6239D-22F0-5D49-A298-76EE33BB3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4903" y="2659521"/>
              <a:ext cx="278498" cy="278498"/>
            </a:xfrm>
            <a:prstGeom prst="rect">
              <a:avLst/>
            </a:prstGeom>
          </p:spPr>
        </p:pic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C9E8E22F-D57D-6C45-90EB-FDC1B1B9D83B}"/>
                </a:ext>
              </a:extLst>
            </p:cNvPr>
            <p:cNvSpPr/>
            <p:nvPr/>
          </p:nvSpPr>
          <p:spPr>
            <a:xfrm>
              <a:off x="445193" y="2621965"/>
              <a:ext cx="373378" cy="373378"/>
            </a:xfrm>
            <a:prstGeom prst="ellipse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B85003D4-93FF-5944-82E6-7F13BED4F21E}"/>
              </a:ext>
            </a:extLst>
          </p:cNvPr>
          <p:cNvGrpSpPr/>
          <p:nvPr/>
        </p:nvGrpSpPr>
        <p:grpSpPr>
          <a:xfrm>
            <a:off x="445193" y="5287277"/>
            <a:ext cx="1104099" cy="373378"/>
            <a:chOff x="445193" y="2621965"/>
            <a:chExt cx="1104099" cy="373378"/>
          </a:xfrm>
        </p:grpSpPr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C711BD1-4B4F-4545-A861-293E3ED429A2}"/>
                </a:ext>
              </a:extLst>
            </p:cNvPr>
            <p:cNvSpPr txBox="1"/>
            <p:nvPr/>
          </p:nvSpPr>
          <p:spPr>
            <a:xfrm>
              <a:off x="800369" y="2660782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工作经验</a:t>
              </a:r>
            </a:p>
          </p:txBody>
        </p:sp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0972DC9C-08B9-B348-9BAB-70A297A3C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0839" y="2684419"/>
              <a:ext cx="235432" cy="235432"/>
            </a:xfrm>
            <a:prstGeom prst="rect">
              <a:avLst/>
            </a:prstGeom>
          </p:spPr>
        </p:pic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5924CBF8-FD6B-E243-960F-1A01E81448AE}"/>
                </a:ext>
              </a:extLst>
            </p:cNvPr>
            <p:cNvSpPr/>
            <p:nvPr/>
          </p:nvSpPr>
          <p:spPr>
            <a:xfrm>
              <a:off x="445193" y="2621965"/>
              <a:ext cx="373378" cy="373378"/>
            </a:xfrm>
            <a:prstGeom prst="ellipse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670C3919-28AC-1A4B-AD86-F66454AB7054}"/>
              </a:ext>
            </a:extLst>
          </p:cNvPr>
          <p:cNvGrpSpPr/>
          <p:nvPr/>
        </p:nvGrpSpPr>
        <p:grpSpPr>
          <a:xfrm>
            <a:off x="2361345" y="553502"/>
            <a:ext cx="1877437" cy="976318"/>
            <a:chOff x="2361345" y="689102"/>
            <a:chExt cx="1877437" cy="976318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DB07E3E-F54C-E442-8836-E4AF6E14C947}"/>
                </a:ext>
              </a:extLst>
            </p:cNvPr>
            <p:cNvSpPr txBox="1"/>
            <p:nvPr/>
          </p:nvSpPr>
          <p:spPr>
            <a:xfrm>
              <a:off x="2361345" y="689102"/>
              <a:ext cx="18774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4400" dirty="0">
                  <a:latin typeface="Noto Sans S Chinese DemiLight" panose="020B0400000000000000" pitchFamily="34" charset="-128"/>
                  <a:ea typeface="Noto Sans S Chinese DemiLight" panose="020B0400000000000000" pitchFamily="34" charset="-128"/>
                </a:rPr>
                <a:t>林晓州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CA5F2F9F-6B22-6B46-930C-573B45725A18}"/>
                </a:ext>
              </a:extLst>
            </p:cNvPr>
            <p:cNvSpPr txBox="1"/>
            <p:nvPr/>
          </p:nvSpPr>
          <p:spPr>
            <a:xfrm>
              <a:off x="2385408" y="1411504"/>
              <a:ext cx="17988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https://www.linxiaozhou.com</a:t>
              </a:r>
              <a:endParaRPr kumimoji="1"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02C3D2D-5DB9-9444-BCA8-3EC31908CA1F}"/>
              </a:ext>
            </a:extLst>
          </p:cNvPr>
          <p:cNvGrpSpPr/>
          <p:nvPr/>
        </p:nvGrpSpPr>
        <p:grpSpPr>
          <a:xfrm>
            <a:off x="579026" y="8179067"/>
            <a:ext cx="896921" cy="1114051"/>
            <a:chOff x="717697" y="7954671"/>
            <a:chExt cx="1330913" cy="1653105"/>
          </a:xfrm>
        </p:grpSpPr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543C8741-500F-9B45-906B-845B9AF2C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5317" y="7954671"/>
              <a:ext cx="1323293" cy="1323293"/>
            </a:xfrm>
            <a:prstGeom prst="rect">
              <a:avLst/>
            </a:prstGeom>
          </p:spPr>
        </p:pic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5DE58D88-8B81-5B46-9A8F-41DB62A07F0C}"/>
                </a:ext>
              </a:extLst>
            </p:cNvPr>
            <p:cNvSpPr txBox="1"/>
            <p:nvPr/>
          </p:nvSpPr>
          <p:spPr>
            <a:xfrm>
              <a:off x="717697" y="9310921"/>
              <a:ext cx="1323293" cy="29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" panose="020B0503030403030204" pitchFamily="34" charset="-78"/>
                </a:rPr>
                <a:t>扫一扫  加微信</a:t>
              </a:r>
            </a:p>
          </p:txBody>
        </p: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66377B7D-C0D4-834A-8B9E-A6419D099709}"/>
              </a:ext>
            </a:extLst>
          </p:cNvPr>
          <p:cNvSpPr txBox="1"/>
          <p:nvPr/>
        </p:nvSpPr>
        <p:spPr>
          <a:xfrm>
            <a:off x="3214839" y="9571136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1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kumimoji="1"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/</a:t>
            </a:r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kumimoji="1"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4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75A7C85-D0DB-224C-8543-E19ADFA4BA1B}"/>
              </a:ext>
            </a:extLst>
          </p:cNvPr>
          <p:cNvGrpSpPr/>
          <p:nvPr/>
        </p:nvGrpSpPr>
        <p:grpSpPr>
          <a:xfrm>
            <a:off x="1983377" y="4254647"/>
            <a:ext cx="4440216" cy="775275"/>
            <a:chOff x="1983377" y="3383412"/>
            <a:chExt cx="4440216" cy="775275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0E869C42-9AAB-C14F-BA9A-949BBEE68550}"/>
                </a:ext>
              </a:extLst>
            </p:cNvPr>
            <p:cNvSpPr txBox="1"/>
            <p:nvPr/>
          </p:nvSpPr>
          <p:spPr>
            <a:xfrm>
              <a:off x="1983377" y="3604689"/>
              <a:ext cx="444021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C/C++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、数据结构、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JAVA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JSP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Matlab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；数字电路、模拟电路，生物医学电子学；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DSP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、信号与系统、数字图像处理、医学成像；多次担任课程设计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DCL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课程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Tutor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，参与两个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SIVI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孵化项目</a:t>
              </a:r>
            </a:p>
          </p:txBody>
        </p: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94C454D4-0E62-1C41-B11D-77565F132CA0}"/>
                </a:ext>
              </a:extLst>
            </p:cNvPr>
            <p:cNvGrpSpPr/>
            <p:nvPr/>
          </p:nvGrpSpPr>
          <p:grpSpPr>
            <a:xfrm>
              <a:off x="1983377" y="3383412"/>
              <a:ext cx="4369072" cy="234953"/>
              <a:chOff x="1983377" y="3383412"/>
              <a:chExt cx="4369072" cy="234953"/>
            </a:xfrm>
          </p:grpSpPr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941F251A-783B-FC49-B522-651FB74AA503}"/>
                  </a:ext>
                </a:extLst>
              </p:cNvPr>
              <p:cNvSpPr txBox="1"/>
              <p:nvPr/>
            </p:nvSpPr>
            <p:spPr>
              <a:xfrm>
                <a:off x="1983377" y="3383412"/>
                <a:ext cx="12910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2009.09</a:t>
                </a:r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 </a:t>
                </a:r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–</a:t>
                </a:r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 </a:t>
                </a:r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2013.06</a:t>
                </a:r>
                <a:endParaRPr kumimoji="1" lang="zh-CN" alt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D54DBECD-6D3E-6E4D-8EC6-E061DB509A85}"/>
                  </a:ext>
                </a:extLst>
              </p:cNvPr>
              <p:cNvSpPr txBox="1"/>
              <p:nvPr/>
            </p:nvSpPr>
            <p:spPr>
              <a:xfrm>
                <a:off x="3578817" y="3387533"/>
                <a:ext cx="163584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东北大学 </a:t>
                </a:r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/</a:t>
                </a:r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 生物医学工程</a:t>
                </a: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3A12479B-796D-DA46-BC60-03D43B1A6764}"/>
                  </a:ext>
                </a:extLst>
              </p:cNvPr>
              <p:cNvSpPr txBox="1"/>
              <p:nvPr/>
            </p:nvSpPr>
            <p:spPr>
              <a:xfrm>
                <a:off x="5197210" y="3386332"/>
                <a:ext cx="115523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CET-6</a:t>
                </a:r>
                <a:endParaRPr kumimoji="1" lang="zh-CN" alt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endParaRPr>
              </a:p>
            </p:txBody>
          </p:sp>
        </p:grp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2522C8FF-0A9E-5C4F-A6D9-B0DE52A5C7A9}"/>
              </a:ext>
            </a:extLst>
          </p:cNvPr>
          <p:cNvGrpSpPr/>
          <p:nvPr/>
        </p:nvGrpSpPr>
        <p:grpSpPr>
          <a:xfrm>
            <a:off x="445193" y="4254647"/>
            <a:ext cx="1128145" cy="373378"/>
            <a:chOff x="445193" y="2621965"/>
            <a:chExt cx="1128145" cy="373378"/>
          </a:xfrm>
        </p:grpSpPr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780366EF-43AD-B942-BDA9-83CA70901D0A}"/>
                </a:ext>
              </a:extLst>
            </p:cNvPr>
            <p:cNvSpPr txBox="1"/>
            <p:nvPr/>
          </p:nvSpPr>
          <p:spPr>
            <a:xfrm>
              <a:off x="800369" y="2660782"/>
              <a:ext cx="7729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教育背景</a:t>
              </a:r>
            </a:p>
          </p:txBody>
        </p:sp>
        <p:pic>
          <p:nvPicPr>
            <p:cNvPr id="82" name="图片 81">
              <a:extLst>
                <a:ext uri="{FF2B5EF4-FFF2-40B4-BE49-F238E27FC236}">
                  <a16:creationId xmlns:a16="http://schemas.microsoft.com/office/drawing/2014/main" id="{92FDD67B-BF23-734C-A3E6-0875274AC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08301" y="2687319"/>
              <a:ext cx="240770" cy="240770"/>
            </a:xfrm>
            <a:prstGeom prst="rect">
              <a:avLst/>
            </a:prstGeom>
          </p:spPr>
        </p:pic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D5D48831-DD5B-FE4F-AA23-A840707DF842}"/>
                </a:ext>
              </a:extLst>
            </p:cNvPr>
            <p:cNvSpPr/>
            <p:nvPr/>
          </p:nvSpPr>
          <p:spPr>
            <a:xfrm>
              <a:off x="445193" y="2621965"/>
              <a:ext cx="373378" cy="373378"/>
            </a:xfrm>
            <a:prstGeom prst="ellipse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4" name="文本框 83">
            <a:extLst>
              <a:ext uri="{FF2B5EF4-FFF2-40B4-BE49-F238E27FC236}">
                <a16:creationId xmlns:a16="http://schemas.microsoft.com/office/drawing/2014/main" id="{C659F377-01BA-CD47-8AE1-0F1964398B44}"/>
              </a:ext>
            </a:extLst>
          </p:cNvPr>
          <p:cNvSpPr txBox="1"/>
          <p:nvPr/>
        </p:nvSpPr>
        <p:spPr>
          <a:xfrm>
            <a:off x="1983377" y="3649761"/>
            <a:ext cx="954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  <a:cs typeface="Dubai Light" panose="020B0303030403030204" pitchFamily="34" charset="-78"/>
              </a:rPr>
              <a:t>Express</a:t>
            </a:r>
            <a:endParaRPr kumimoji="1" lang="zh-CN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HGMaruGothicMPRO" panose="020F0600000000000000" pitchFamily="34" charset="-128"/>
              <a:ea typeface="HGMaruGothicMPRO" panose="020F0600000000000000" pitchFamily="34" charset="-128"/>
              <a:cs typeface="Dubai Light" panose="020B0303030403030204" pitchFamily="34" charset="-78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F6E02815-9DFF-FA41-9A5A-CAEEFC929ECE}"/>
              </a:ext>
            </a:extLst>
          </p:cNvPr>
          <p:cNvSpPr txBox="1"/>
          <p:nvPr/>
        </p:nvSpPr>
        <p:spPr>
          <a:xfrm>
            <a:off x="2797362" y="3456954"/>
            <a:ext cx="954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  <a:cs typeface="Dubai Light" panose="020B0303030403030204" pitchFamily="34" charset="-78"/>
              </a:rPr>
              <a:t>Node.js</a:t>
            </a:r>
            <a:endParaRPr kumimoji="1" lang="zh-CN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HGMaruGothicMPRO" panose="020F0600000000000000" pitchFamily="34" charset="-128"/>
              <a:ea typeface="HGMaruGothicMPRO" panose="020F0600000000000000" pitchFamily="34" charset="-128"/>
              <a:cs typeface="Dubai Light" panose="020B0303030403030204" pitchFamily="34" charset="-78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E7E2F1A-2D27-1943-B17C-D3D2856FFA87}"/>
              </a:ext>
            </a:extLst>
          </p:cNvPr>
          <p:cNvSpPr txBox="1"/>
          <p:nvPr/>
        </p:nvSpPr>
        <p:spPr>
          <a:xfrm>
            <a:off x="2797362" y="3649761"/>
            <a:ext cx="954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  <a:cs typeface="Dubai Light" panose="020B0303030403030204" pitchFamily="34" charset="-78"/>
              </a:rPr>
              <a:t>MongoDB</a:t>
            </a:r>
            <a:endParaRPr kumimoji="1" lang="zh-CN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HGMaruGothicMPRO" panose="020F0600000000000000" pitchFamily="34" charset="-128"/>
              <a:ea typeface="HGMaruGothicMPRO" panose="020F0600000000000000" pitchFamily="34" charset="-128"/>
              <a:cs typeface="Dubai Light" panose="020B0303030403030204" pitchFamily="34" charset="-78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E155FC2-83A6-014D-B50A-CE21552B930C}"/>
              </a:ext>
            </a:extLst>
          </p:cNvPr>
          <p:cNvSpPr txBox="1"/>
          <p:nvPr/>
        </p:nvSpPr>
        <p:spPr>
          <a:xfrm>
            <a:off x="3679248" y="3456954"/>
            <a:ext cx="954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  <a:cs typeface="Dubai Light" panose="020B0303030403030204" pitchFamily="34" charset="-78"/>
              </a:rPr>
              <a:t>jQuery</a:t>
            </a:r>
            <a:endParaRPr kumimoji="1" lang="zh-CN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HGMaruGothicMPRO" panose="020F0600000000000000" pitchFamily="34" charset="-128"/>
              <a:ea typeface="HGMaruGothicMPRO" panose="020F0600000000000000" pitchFamily="34" charset="-128"/>
              <a:cs typeface="Dubai Light" panose="020B0303030403030204" pitchFamily="34" charset="-78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6D0C033-2AFC-244E-B6D2-A8CC40B9A33B}"/>
              </a:ext>
            </a:extLst>
          </p:cNvPr>
          <p:cNvSpPr txBox="1"/>
          <p:nvPr/>
        </p:nvSpPr>
        <p:spPr>
          <a:xfrm>
            <a:off x="3679248" y="3649761"/>
            <a:ext cx="954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  <a:cs typeface="Dubai Light" panose="020B0303030403030204" pitchFamily="34" charset="-78"/>
              </a:rPr>
              <a:t>Redis</a:t>
            </a:r>
            <a:endParaRPr kumimoji="1" lang="zh-CN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HGMaruGothicMPRO" panose="020F0600000000000000" pitchFamily="34" charset="-128"/>
              <a:ea typeface="HGMaruGothicMPRO" panose="020F0600000000000000" pitchFamily="34" charset="-128"/>
              <a:cs typeface="Dubai Light" panose="020B0303030403030204" pitchFamily="34" charset="-78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508BF709-2543-7C45-8913-C9B9953BF2A1}"/>
              </a:ext>
            </a:extLst>
          </p:cNvPr>
          <p:cNvSpPr txBox="1"/>
          <p:nvPr/>
        </p:nvSpPr>
        <p:spPr>
          <a:xfrm>
            <a:off x="4315324" y="3456954"/>
            <a:ext cx="954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  <a:cs typeface="Dubai Light" panose="020B0303030403030204" pitchFamily="34" charset="-78"/>
              </a:rPr>
              <a:t>html</a:t>
            </a:r>
            <a:r>
              <a:rPr kumimoji="1" lang="zh-CN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  <a:cs typeface="Dubai Light" panose="020B0303030403030204" pitchFamily="34" charset="-78"/>
              </a:rPr>
              <a:t> </a:t>
            </a:r>
            <a:r>
              <a:rPr kumimoji="1" lang="en-US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  <a:cs typeface="Dubai Light" panose="020B0303030403030204" pitchFamily="34" charset="-78"/>
              </a:rPr>
              <a:t>/</a:t>
            </a:r>
            <a:r>
              <a:rPr kumimoji="1" lang="zh-CN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  <a:cs typeface="Dubai Light" panose="020B0303030403030204" pitchFamily="34" charset="-78"/>
              </a:rPr>
              <a:t> </a:t>
            </a:r>
            <a:r>
              <a:rPr kumimoji="1" lang="en-US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  <a:cs typeface="Dubai Light" panose="020B0303030403030204" pitchFamily="34" charset="-78"/>
              </a:rPr>
              <a:t>css</a:t>
            </a:r>
            <a:endParaRPr kumimoji="1" lang="zh-CN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HGMaruGothicMPRO" panose="020F0600000000000000" pitchFamily="34" charset="-128"/>
              <a:ea typeface="HGMaruGothicMPRO" panose="020F0600000000000000" pitchFamily="34" charset="-128"/>
              <a:cs typeface="Dubai Light" panose="020B0303030403030204" pitchFamily="34" charset="-78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9B43280B-F667-514B-904C-2B03E7DD9FC1}"/>
              </a:ext>
            </a:extLst>
          </p:cNvPr>
          <p:cNvSpPr txBox="1"/>
          <p:nvPr/>
        </p:nvSpPr>
        <p:spPr>
          <a:xfrm>
            <a:off x="4315324" y="3649761"/>
            <a:ext cx="954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  <a:cs typeface="Dubai Light" panose="020B0303030403030204" pitchFamily="34" charset="-78"/>
              </a:rPr>
              <a:t>Markdown</a:t>
            </a:r>
            <a:endParaRPr kumimoji="1" lang="zh-CN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HGMaruGothicMPRO" panose="020F0600000000000000" pitchFamily="34" charset="-128"/>
              <a:ea typeface="HGMaruGothicMPRO" panose="020F0600000000000000" pitchFamily="34" charset="-128"/>
              <a:cs typeface="Dubai Light" panose="020B0303030403030204" pitchFamily="34" charset="-78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18FA8E60-A326-E043-9A86-10570846BCDC}"/>
              </a:ext>
            </a:extLst>
          </p:cNvPr>
          <p:cNvSpPr txBox="1"/>
          <p:nvPr/>
        </p:nvSpPr>
        <p:spPr>
          <a:xfrm>
            <a:off x="5197210" y="3456954"/>
            <a:ext cx="954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  <a:cs typeface="Dubai Light" panose="020B0303030403030204" pitchFamily="34" charset="-78"/>
              </a:rPr>
              <a:t>Bootstrap</a:t>
            </a:r>
            <a:endParaRPr kumimoji="1" lang="zh-CN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HGMaruGothicMPRO" panose="020F0600000000000000" pitchFamily="34" charset="-128"/>
              <a:ea typeface="HGMaruGothicMPRO" panose="020F0600000000000000" pitchFamily="34" charset="-128"/>
              <a:cs typeface="Dubai Light" panose="020B0303030403030204" pitchFamily="34" charset="-78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7C23E3EB-A088-B847-A869-7F92F31A3CF5}"/>
              </a:ext>
            </a:extLst>
          </p:cNvPr>
          <p:cNvSpPr txBox="1"/>
          <p:nvPr/>
        </p:nvSpPr>
        <p:spPr>
          <a:xfrm>
            <a:off x="5197210" y="3649761"/>
            <a:ext cx="1272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  <a:cs typeface="Dubai Light" panose="020B0303030403030204" pitchFamily="34" charset="-78"/>
              </a:rPr>
              <a:t>PPT</a:t>
            </a:r>
            <a:r>
              <a:rPr kumimoji="1" lang="zh-CN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  <a:cs typeface="Dubai Light" panose="020B0303030403030204" pitchFamily="34" charset="-78"/>
              </a:rPr>
              <a:t> </a:t>
            </a:r>
            <a:r>
              <a:rPr kumimoji="1" lang="en-US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  <a:cs typeface="Dubai Light" panose="020B0303030403030204" pitchFamily="34" charset="-78"/>
              </a:rPr>
              <a:t>/</a:t>
            </a:r>
            <a:r>
              <a:rPr kumimoji="1" lang="zh-CN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  <a:cs typeface="Dubai Light" panose="020B0303030403030204" pitchFamily="34" charset="-78"/>
              </a:rPr>
              <a:t> </a:t>
            </a:r>
            <a:r>
              <a:rPr kumimoji="1" lang="en-US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  <a:cs typeface="Dubai Light" panose="020B0303030403030204" pitchFamily="34" charset="-78"/>
              </a:rPr>
              <a:t>Photoshop</a:t>
            </a:r>
            <a:endParaRPr kumimoji="1" lang="zh-CN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HGMaruGothicMPRO" panose="020F0600000000000000" pitchFamily="34" charset="-128"/>
              <a:ea typeface="HGMaruGothicMPRO" panose="020F0600000000000000" pitchFamily="34" charset="-128"/>
              <a:cs typeface="Dubai Light" panose="020B0303030403030204" pitchFamily="34" charset="-78"/>
            </a:endParaRPr>
          </a:p>
        </p:txBody>
      </p:sp>
      <p:pic>
        <p:nvPicPr>
          <p:cNvPr id="108" name="图片 107">
            <a:extLst>
              <a:ext uri="{FF2B5EF4-FFF2-40B4-BE49-F238E27FC236}">
                <a16:creationId xmlns:a16="http://schemas.microsoft.com/office/drawing/2014/main" id="{BDE0E976-AF70-4042-96AB-BD00A19E9532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b="10141"/>
          <a:stretch>
            <a:fillRect/>
          </a:stretch>
        </p:blipFill>
        <p:spPr>
          <a:xfrm>
            <a:off x="739944" y="402645"/>
            <a:ext cx="1072913" cy="1399506"/>
          </a:xfrm>
          <a:custGeom>
            <a:avLst/>
            <a:gdLst>
              <a:gd name="connsiteX0" fmla="*/ 135811 w 1072913"/>
              <a:gd name="connsiteY0" fmla="*/ 0 h 1399506"/>
              <a:gd name="connsiteX1" fmla="*/ 944136 w 1072913"/>
              <a:gd name="connsiteY1" fmla="*/ 0 h 1399506"/>
              <a:gd name="connsiteX2" fmla="*/ 964381 w 1072913"/>
              <a:gd name="connsiteY2" fmla="*/ 10989 h 1399506"/>
              <a:gd name="connsiteX3" fmla="*/ 1072913 w 1072913"/>
              <a:gd name="connsiteY3" fmla="*/ 100536 h 1399506"/>
              <a:gd name="connsiteX4" fmla="*/ 1072913 w 1072913"/>
              <a:gd name="connsiteY4" fmla="*/ 1180320 h 1399506"/>
              <a:gd name="connsiteX5" fmla="*/ 964381 w 1072913"/>
              <a:gd name="connsiteY5" fmla="*/ 1269867 h 1399506"/>
              <a:gd name="connsiteX6" fmla="*/ 539973 w 1072913"/>
              <a:gd name="connsiteY6" fmla="*/ 1399506 h 1399506"/>
              <a:gd name="connsiteX7" fmla="*/ 3224 w 1072913"/>
              <a:gd name="connsiteY7" fmla="*/ 1177177 h 1399506"/>
              <a:gd name="connsiteX8" fmla="*/ 0 w 1072913"/>
              <a:gd name="connsiteY8" fmla="*/ 1173270 h 1399506"/>
              <a:gd name="connsiteX9" fmla="*/ 0 w 1072913"/>
              <a:gd name="connsiteY9" fmla="*/ 107586 h 1399506"/>
              <a:gd name="connsiteX10" fmla="*/ 3224 w 1072913"/>
              <a:gd name="connsiteY10" fmla="*/ 103679 h 1399506"/>
              <a:gd name="connsiteX11" fmla="*/ 115565 w 1072913"/>
              <a:gd name="connsiteY11" fmla="*/ 10989 h 1399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72913" h="1399506">
                <a:moveTo>
                  <a:pt x="135811" y="0"/>
                </a:moveTo>
                <a:lnTo>
                  <a:pt x="944136" y="0"/>
                </a:lnTo>
                <a:lnTo>
                  <a:pt x="964381" y="10989"/>
                </a:lnTo>
                <a:lnTo>
                  <a:pt x="1072913" y="100536"/>
                </a:lnTo>
                <a:lnTo>
                  <a:pt x="1072913" y="1180320"/>
                </a:lnTo>
                <a:lnTo>
                  <a:pt x="964381" y="1269867"/>
                </a:lnTo>
                <a:cubicBezTo>
                  <a:pt x="843231" y="1351715"/>
                  <a:pt x="697183" y="1399506"/>
                  <a:pt x="539973" y="1399506"/>
                </a:cubicBezTo>
                <a:cubicBezTo>
                  <a:pt x="330360" y="1399506"/>
                  <a:pt x="140590" y="1314543"/>
                  <a:pt x="3224" y="1177177"/>
                </a:cubicBezTo>
                <a:lnTo>
                  <a:pt x="0" y="1173270"/>
                </a:lnTo>
                <a:lnTo>
                  <a:pt x="0" y="107586"/>
                </a:lnTo>
                <a:lnTo>
                  <a:pt x="3224" y="103679"/>
                </a:lnTo>
                <a:cubicBezTo>
                  <a:pt x="37565" y="69337"/>
                  <a:pt x="75182" y="38271"/>
                  <a:pt x="115565" y="10989"/>
                </a:cubicBezTo>
                <a:close/>
              </a:path>
            </a:pathLst>
          </a:custGeom>
        </p:spPr>
      </p:pic>
      <p:sp>
        <p:nvSpPr>
          <p:cNvPr id="109" name="椭圆 108">
            <a:extLst>
              <a:ext uri="{FF2B5EF4-FFF2-40B4-BE49-F238E27FC236}">
                <a16:creationId xmlns:a16="http://schemas.microsoft.com/office/drawing/2014/main" id="{71EB260B-E4EE-1442-B460-EC31AF22568E}"/>
              </a:ext>
            </a:extLst>
          </p:cNvPr>
          <p:cNvSpPr/>
          <p:nvPr/>
        </p:nvSpPr>
        <p:spPr>
          <a:xfrm>
            <a:off x="520839" y="283995"/>
            <a:ext cx="1518155" cy="1518155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B2ACF67A-E8DE-E94A-8D80-6840A4EC65B3}"/>
              </a:ext>
            </a:extLst>
          </p:cNvPr>
          <p:cNvSpPr/>
          <p:nvPr/>
        </p:nvSpPr>
        <p:spPr>
          <a:xfrm>
            <a:off x="508139" y="274039"/>
            <a:ext cx="1543521" cy="1543521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368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>
            <a:extLst>
              <a:ext uri="{FF2B5EF4-FFF2-40B4-BE49-F238E27FC236}">
                <a16:creationId xmlns:a16="http://schemas.microsoft.com/office/drawing/2014/main" id="{012545B9-635E-A346-844D-3D256FDA2869}"/>
              </a:ext>
            </a:extLst>
          </p:cNvPr>
          <p:cNvSpPr/>
          <p:nvPr/>
        </p:nvSpPr>
        <p:spPr>
          <a:xfrm>
            <a:off x="0" y="70073"/>
            <a:ext cx="6858000" cy="203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242EF5F-820A-5D4B-8F70-887EB7435021}"/>
              </a:ext>
            </a:extLst>
          </p:cNvPr>
          <p:cNvSpPr/>
          <p:nvPr/>
        </p:nvSpPr>
        <p:spPr>
          <a:xfrm>
            <a:off x="0" y="33912"/>
            <a:ext cx="6858000" cy="2031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07C9D83-1D77-5643-A23A-CB2DD544335E}"/>
              </a:ext>
            </a:extLst>
          </p:cNvPr>
          <p:cNvGrpSpPr/>
          <p:nvPr/>
        </p:nvGrpSpPr>
        <p:grpSpPr>
          <a:xfrm>
            <a:off x="1983377" y="508505"/>
            <a:ext cx="4440216" cy="1236940"/>
            <a:chOff x="1983377" y="3383412"/>
            <a:chExt cx="4440216" cy="123694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ADF1C14-C54A-4D46-928B-CF9FB4B5B547}"/>
                </a:ext>
              </a:extLst>
            </p:cNvPr>
            <p:cNvSpPr txBox="1"/>
            <p:nvPr/>
          </p:nvSpPr>
          <p:spPr>
            <a:xfrm>
              <a:off x="1983377" y="3604689"/>
              <a:ext cx="44402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技术栈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：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Android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C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C++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javascript</a:t>
              </a:r>
            </a:p>
            <a:p>
              <a:r>
                <a:rPr kumimoji="1"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管理方面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：规范了项目过程中任务管理、代码提交、分支管理</a:t>
              </a:r>
              <a:endPara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endParaRPr>
            </a:p>
            <a:p>
              <a:r>
                <a:rPr kumimoji="1"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开发方面：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目标平台为 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Android 9.0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，项目实现了中间件的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 treble 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化，提供了机顶盒的基本功能</a:t>
              </a:r>
              <a:endPara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endParaRPr>
            </a:p>
            <a:p>
              <a:r>
                <a:rPr kumimoji="1"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项目之外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：为方便与底层协同开发，还独立开发了一个混合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apk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，设计和实现了以纯 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js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 代码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+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少量 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java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 代码实现机顶盒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UI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BC930CD-DB15-1348-8579-574ABC60C3A7}"/>
                </a:ext>
              </a:extLst>
            </p:cNvPr>
            <p:cNvGrpSpPr/>
            <p:nvPr/>
          </p:nvGrpSpPr>
          <p:grpSpPr>
            <a:xfrm>
              <a:off x="1983377" y="3383412"/>
              <a:ext cx="4377272" cy="234953"/>
              <a:chOff x="1983377" y="3383412"/>
              <a:chExt cx="4377272" cy="234953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55E18CC-A744-5046-BEB8-EBFF79651ED9}"/>
                  </a:ext>
                </a:extLst>
              </p:cNvPr>
              <p:cNvSpPr txBox="1"/>
              <p:nvPr/>
            </p:nvSpPr>
            <p:spPr>
              <a:xfrm>
                <a:off x="1983377" y="3383412"/>
                <a:ext cx="12910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2019.07</a:t>
                </a:r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 </a:t>
                </a:r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–</a:t>
                </a:r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 </a:t>
                </a:r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2019.11</a:t>
                </a:r>
                <a:endParaRPr kumimoji="1" lang="zh-CN" alt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D88469B-DD5A-A945-9CF2-5BEF7C93D2C9}"/>
                  </a:ext>
                </a:extLst>
              </p:cNvPr>
              <p:cNvSpPr txBox="1"/>
              <p:nvPr/>
            </p:nvSpPr>
            <p:spPr>
              <a:xfrm>
                <a:off x="3563459" y="3387533"/>
                <a:ext cx="157900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意大利电信 </a:t>
                </a:r>
                <a:r>
                  <a:rPr kumimoji="1" lang="en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TELESystem</a:t>
                </a:r>
                <a:endParaRPr kumimoji="1" lang="zh-CN" alt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endParaRP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5654FDD-4FEF-FA47-A77C-9AC91EF3DA97}"/>
                  </a:ext>
                </a:extLst>
              </p:cNvPr>
              <p:cNvSpPr txBox="1"/>
              <p:nvPr/>
            </p:nvSpPr>
            <p:spPr>
              <a:xfrm>
                <a:off x="5205410" y="3387533"/>
                <a:ext cx="115523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项目经理</a:t>
                </a:r>
              </a:p>
            </p:txBody>
          </p:sp>
        </p:grp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B6C76A4F-95ED-7B4A-9DD1-161D8378DF1C}"/>
              </a:ext>
            </a:extLst>
          </p:cNvPr>
          <p:cNvSpPr txBox="1"/>
          <p:nvPr/>
        </p:nvSpPr>
        <p:spPr>
          <a:xfrm>
            <a:off x="3214839" y="9571136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2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kumimoji="1"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/</a:t>
            </a:r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kumimoji="1"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4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232DECA-2C4B-3A49-98C8-3CA2E25192BC}"/>
              </a:ext>
            </a:extLst>
          </p:cNvPr>
          <p:cNvGrpSpPr/>
          <p:nvPr/>
        </p:nvGrpSpPr>
        <p:grpSpPr>
          <a:xfrm>
            <a:off x="1983377" y="1898792"/>
            <a:ext cx="4440216" cy="1083051"/>
            <a:chOff x="1983377" y="3383412"/>
            <a:chExt cx="4440216" cy="1083051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1EC9314-7C03-7744-A774-274E9C5159FC}"/>
                </a:ext>
              </a:extLst>
            </p:cNvPr>
            <p:cNvSpPr txBox="1"/>
            <p:nvPr/>
          </p:nvSpPr>
          <p:spPr>
            <a:xfrm>
              <a:off x="1983377" y="3604689"/>
              <a:ext cx="444021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技术栈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：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Node.js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MongoDB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Redis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html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css</a:t>
              </a:r>
            </a:p>
            <a:p>
              <a:r>
                <a:rPr kumimoji="1"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项目内容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：一个用于管理机顶盒等产品信息的系统，主要由机型、产品线、设备三大类组成，对内以角色来进行权限管理，对外提供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 api 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接口、通过授权码来进行访问</a:t>
              </a:r>
              <a:endPara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endParaRPr>
            </a:p>
            <a:p>
              <a:r>
                <a:rPr kumimoji="1"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负责内容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：负责数据库设计、后端功能开发、前端页面开发和测试用例设计</a:t>
              </a:r>
              <a:endPara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53040803-7D59-8042-96EA-B3C623AC70D0}"/>
                </a:ext>
              </a:extLst>
            </p:cNvPr>
            <p:cNvGrpSpPr/>
            <p:nvPr/>
          </p:nvGrpSpPr>
          <p:grpSpPr>
            <a:xfrm>
              <a:off x="1983377" y="3383412"/>
              <a:ext cx="4377272" cy="234953"/>
              <a:chOff x="1983377" y="3383412"/>
              <a:chExt cx="4377272" cy="234953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0B34767-ACDB-874D-9BA9-B4970E3ACBCD}"/>
                  </a:ext>
                </a:extLst>
              </p:cNvPr>
              <p:cNvSpPr txBox="1"/>
              <p:nvPr/>
            </p:nvSpPr>
            <p:spPr>
              <a:xfrm>
                <a:off x="1983377" y="3383412"/>
                <a:ext cx="12910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2019.04</a:t>
                </a:r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 </a:t>
                </a:r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–</a:t>
                </a:r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 </a:t>
                </a:r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2019.06</a:t>
                </a:r>
                <a:endParaRPr kumimoji="1" lang="zh-CN" alt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E22B0CC-933A-3045-8967-5203652785E8}"/>
                  </a:ext>
                </a:extLst>
              </p:cNvPr>
              <p:cNvSpPr txBox="1"/>
              <p:nvPr/>
            </p:nvSpPr>
            <p:spPr>
              <a:xfrm>
                <a:off x="3563459" y="3387533"/>
                <a:ext cx="157900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产品信息管理系统</a:t>
                </a:r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PSN</a:t>
                </a:r>
                <a:endParaRPr kumimoji="1" lang="zh-CN" alt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A83AA0F-5A0E-B449-8C10-4A9058F8D25F}"/>
                  </a:ext>
                </a:extLst>
              </p:cNvPr>
              <p:cNvSpPr txBox="1"/>
              <p:nvPr/>
            </p:nvSpPr>
            <p:spPr>
              <a:xfrm>
                <a:off x="5205410" y="3387533"/>
                <a:ext cx="115523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项目经理</a:t>
                </a:r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B6E9498-33F6-B243-8F07-8FDDF5FD61BF}"/>
              </a:ext>
            </a:extLst>
          </p:cNvPr>
          <p:cNvGrpSpPr/>
          <p:nvPr/>
        </p:nvGrpSpPr>
        <p:grpSpPr>
          <a:xfrm>
            <a:off x="1983377" y="3131704"/>
            <a:ext cx="4440216" cy="1083051"/>
            <a:chOff x="1983377" y="3383412"/>
            <a:chExt cx="4440216" cy="1083051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39A79D0-C183-CC4E-8B2C-758E8A6738E0}"/>
                </a:ext>
              </a:extLst>
            </p:cNvPr>
            <p:cNvSpPr txBox="1"/>
            <p:nvPr/>
          </p:nvSpPr>
          <p:spPr>
            <a:xfrm>
              <a:off x="1983377" y="3604689"/>
              <a:ext cx="444021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技术栈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：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Node.js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MongoDB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html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css</a:t>
              </a:r>
            </a:p>
            <a:p>
              <a:r>
                <a:rPr kumimoji="1"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项目内容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：一个以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 OKR 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为核心的项目追踪和管理系统，着眼于公司内部项目管理，支持项目经理按周填写项目周报，支持简单的报表导出功能；在后期对接了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 Redmine 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系统，可进行测试任务及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 bug 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管理</a:t>
              </a:r>
              <a:endPara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endParaRPr>
            </a:p>
            <a:p>
              <a:r>
                <a:rPr kumimoji="1"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负责内容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：负责数据库设计、后端功能开发、前端页面开发</a:t>
              </a:r>
              <a:endPara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E51E0F6B-71B8-0649-A2BA-F4E85F53895D}"/>
                </a:ext>
              </a:extLst>
            </p:cNvPr>
            <p:cNvGrpSpPr/>
            <p:nvPr/>
          </p:nvGrpSpPr>
          <p:grpSpPr>
            <a:xfrm>
              <a:off x="1983377" y="3383412"/>
              <a:ext cx="4377272" cy="234953"/>
              <a:chOff x="1983377" y="3383412"/>
              <a:chExt cx="4377272" cy="234953"/>
            </a:xfrm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EE9D52C-760B-B84D-8A21-3A8CA6DCF30D}"/>
                  </a:ext>
                </a:extLst>
              </p:cNvPr>
              <p:cNvSpPr txBox="1"/>
              <p:nvPr/>
            </p:nvSpPr>
            <p:spPr>
              <a:xfrm>
                <a:off x="1983377" y="3383412"/>
                <a:ext cx="12910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2018.07</a:t>
                </a:r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 </a:t>
                </a:r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–</a:t>
                </a:r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 </a:t>
                </a:r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2018.09</a:t>
                </a:r>
                <a:endParaRPr kumimoji="1" lang="zh-CN" alt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CB4FE89-ACAC-6F49-A1B7-56643E52B394}"/>
                  </a:ext>
                </a:extLst>
              </p:cNvPr>
              <p:cNvSpPr txBox="1"/>
              <p:nvPr/>
            </p:nvSpPr>
            <p:spPr>
              <a:xfrm>
                <a:off x="3563459" y="3387533"/>
                <a:ext cx="157900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项目追踪及管理系统</a:t>
                </a: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3B366E0-9B2A-394B-9B21-A3584FA1AAAA}"/>
                  </a:ext>
                </a:extLst>
              </p:cNvPr>
              <p:cNvSpPr txBox="1"/>
              <p:nvPr/>
            </p:nvSpPr>
            <p:spPr>
              <a:xfrm>
                <a:off x="5205410" y="3387533"/>
                <a:ext cx="115523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项目经理</a:t>
                </a:r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BDF9683-C315-FB40-825A-56F34F4D4A18}"/>
              </a:ext>
            </a:extLst>
          </p:cNvPr>
          <p:cNvGrpSpPr/>
          <p:nvPr/>
        </p:nvGrpSpPr>
        <p:grpSpPr>
          <a:xfrm>
            <a:off x="1983377" y="4354770"/>
            <a:ext cx="4440216" cy="1083051"/>
            <a:chOff x="1983377" y="3383412"/>
            <a:chExt cx="4440216" cy="1083051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CD1CFF6-247E-4A44-91AF-D09A2D9864C0}"/>
                </a:ext>
              </a:extLst>
            </p:cNvPr>
            <p:cNvSpPr txBox="1"/>
            <p:nvPr/>
          </p:nvSpPr>
          <p:spPr>
            <a:xfrm>
              <a:off x="1983377" y="3604689"/>
              <a:ext cx="444021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技术栈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：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Node.js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MongoDB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html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css</a:t>
              </a:r>
            </a:p>
            <a:p>
              <a:r>
                <a:rPr kumimoji="1"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项目内容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：公司门户网站</a:t>
              </a:r>
              <a:endPara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endParaRPr>
            </a:p>
            <a:p>
              <a:r>
                <a:rPr kumimoji="1"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负责内容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：调研公司各部门需求，完成网站功能设计；根据美工的设计图，完成前端页面；设计和实现后台管理页面及功能，包括仪表盘、新闻管理、产品线管理、产品管理等</a:t>
              </a:r>
              <a:endPara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endParaRP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8B497B37-CC53-C54E-AC3A-89841BFFB5BA}"/>
                </a:ext>
              </a:extLst>
            </p:cNvPr>
            <p:cNvGrpSpPr/>
            <p:nvPr/>
          </p:nvGrpSpPr>
          <p:grpSpPr>
            <a:xfrm>
              <a:off x="1983377" y="3383412"/>
              <a:ext cx="4377272" cy="234953"/>
              <a:chOff x="1983377" y="3383412"/>
              <a:chExt cx="4377272" cy="234953"/>
            </a:xfrm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04E665A-D0A1-D942-A745-52274315ABA2}"/>
                  </a:ext>
                </a:extLst>
              </p:cNvPr>
              <p:cNvSpPr txBox="1"/>
              <p:nvPr/>
            </p:nvSpPr>
            <p:spPr>
              <a:xfrm>
                <a:off x="1983377" y="3383412"/>
                <a:ext cx="12910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2018.01</a:t>
                </a:r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 </a:t>
                </a:r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–</a:t>
                </a:r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 </a:t>
                </a:r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2018.07</a:t>
                </a:r>
                <a:endParaRPr kumimoji="1" lang="zh-CN" alt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DB7C558-1A1B-1E44-90A2-A9B883EA406E}"/>
                  </a:ext>
                </a:extLst>
              </p:cNvPr>
              <p:cNvSpPr txBox="1"/>
              <p:nvPr/>
            </p:nvSpPr>
            <p:spPr>
              <a:xfrm>
                <a:off x="3563459" y="3387533"/>
                <a:ext cx="157900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公司官网</a:t>
                </a: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4285690-A080-7E4C-9208-8747DDEAE6D3}"/>
                  </a:ext>
                </a:extLst>
              </p:cNvPr>
              <p:cNvSpPr txBox="1"/>
              <p:nvPr/>
            </p:nvSpPr>
            <p:spPr>
              <a:xfrm>
                <a:off x="5205410" y="3387533"/>
                <a:ext cx="115523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项目经理</a:t>
                </a:r>
              </a:p>
            </p:txBody>
          </p:sp>
        </p:grp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A6FE66A-679A-DC4B-A446-7840C0BF8DFA}"/>
              </a:ext>
            </a:extLst>
          </p:cNvPr>
          <p:cNvGrpSpPr/>
          <p:nvPr/>
        </p:nvGrpSpPr>
        <p:grpSpPr>
          <a:xfrm>
            <a:off x="1983377" y="5597435"/>
            <a:ext cx="4440216" cy="1390828"/>
            <a:chOff x="1983377" y="3383412"/>
            <a:chExt cx="4440216" cy="1390828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E4517B2-DFAA-FE46-9645-C89960FB0445}"/>
                </a:ext>
              </a:extLst>
            </p:cNvPr>
            <p:cNvSpPr txBox="1"/>
            <p:nvPr/>
          </p:nvSpPr>
          <p:spPr>
            <a:xfrm>
              <a:off x="1983377" y="3604689"/>
              <a:ext cx="444021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技术栈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：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Node.js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MongoDB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html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css</a:t>
              </a:r>
            </a:p>
            <a:p>
              <a:r>
                <a:rPr kumimoji="1"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项目内容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：公司业务全面信息化，包括身份统一认证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LDAP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系统、知识管理系统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 KCMS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、代码管理系统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 Gitlab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、任务管理系统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 Redmine 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等，其中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 KCMS 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为自主设计和开发</a:t>
              </a:r>
              <a:endPara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endParaRPr>
            </a:p>
            <a:p>
              <a:r>
                <a:rPr kumimoji="1"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负责内容：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设计并实现了公司知识管理系统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 KCMS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，身份认证基于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 LDAP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，开发了基于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 markdown 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编辑器的个人知识管理，支持分享、交接、加锁、投稿等社交功能，支持后台管理、信息统计等功能。支持与客户端的数据同步</a:t>
              </a:r>
              <a:endPara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endParaRP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EC109012-09AC-4448-9083-E6A4A21195B3}"/>
                </a:ext>
              </a:extLst>
            </p:cNvPr>
            <p:cNvGrpSpPr/>
            <p:nvPr/>
          </p:nvGrpSpPr>
          <p:grpSpPr>
            <a:xfrm>
              <a:off x="1983377" y="3383412"/>
              <a:ext cx="4377272" cy="234953"/>
              <a:chOff x="1983377" y="3383412"/>
              <a:chExt cx="4377272" cy="234953"/>
            </a:xfrm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486A909-9F0D-434F-A420-A40BDB32CF96}"/>
                  </a:ext>
                </a:extLst>
              </p:cNvPr>
              <p:cNvSpPr txBox="1"/>
              <p:nvPr/>
            </p:nvSpPr>
            <p:spPr>
              <a:xfrm>
                <a:off x="1983377" y="3383412"/>
                <a:ext cx="12910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2017.11</a:t>
                </a:r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 </a:t>
                </a:r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–</a:t>
                </a:r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 </a:t>
                </a:r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2018.03</a:t>
                </a:r>
                <a:endParaRPr kumimoji="1" lang="zh-CN" alt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1CDD6B0-B443-414D-8924-166A1C361FE1}"/>
                  </a:ext>
                </a:extLst>
              </p:cNvPr>
              <p:cNvSpPr txBox="1"/>
              <p:nvPr/>
            </p:nvSpPr>
            <p:spPr>
              <a:xfrm>
                <a:off x="3413981" y="3387533"/>
                <a:ext cx="157900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信息化统一平台</a:t>
                </a: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922FEDA-0B87-9F40-A88F-6899EF234DF5}"/>
                  </a:ext>
                </a:extLst>
              </p:cNvPr>
              <p:cNvSpPr txBox="1"/>
              <p:nvPr/>
            </p:nvSpPr>
            <p:spPr>
              <a:xfrm>
                <a:off x="4956464" y="3387533"/>
                <a:ext cx="140418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KCMS</a:t>
                </a:r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系统开发负责人</a:t>
                </a:r>
              </a:p>
            </p:txBody>
          </p: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FBE9D65-1B56-6346-8E90-460DA53797DC}"/>
              </a:ext>
            </a:extLst>
          </p:cNvPr>
          <p:cNvGrpSpPr/>
          <p:nvPr/>
        </p:nvGrpSpPr>
        <p:grpSpPr>
          <a:xfrm>
            <a:off x="1983377" y="7124984"/>
            <a:ext cx="4440216" cy="1083051"/>
            <a:chOff x="1983377" y="3383412"/>
            <a:chExt cx="4440216" cy="1083051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EE824E3-5DA7-5343-865F-EBB1533C965F}"/>
                </a:ext>
              </a:extLst>
            </p:cNvPr>
            <p:cNvSpPr txBox="1"/>
            <p:nvPr/>
          </p:nvSpPr>
          <p:spPr>
            <a:xfrm>
              <a:off x="1983377" y="3604689"/>
              <a:ext cx="444021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技术栈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：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Node.js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MongoDB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html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css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RSA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Redis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ffmpeg</a:t>
              </a:r>
            </a:p>
            <a:p>
              <a:r>
                <a:rPr kumimoji="1"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项目内容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：深圳市科创委技术攻关项目后台服务器，为设备提供管理、更新设备网站</a:t>
              </a:r>
              <a:endPara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endParaRPr>
            </a:p>
            <a:p>
              <a:r>
                <a:rPr kumimoji="1"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负责内容：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设计和开发了我方的私有升级和上报信息的协议，提供对视频的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RSA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签名、切片、管理及下载功能</a:t>
              </a:r>
              <a:endPara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endParaRPr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CE0E38AD-E456-E247-9B11-97C0126925F5}"/>
                </a:ext>
              </a:extLst>
            </p:cNvPr>
            <p:cNvGrpSpPr/>
            <p:nvPr/>
          </p:nvGrpSpPr>
          <p:grpSpPr>
            <a:xfrm>
              <a:off x="1983377" y="3383412"/>
              <a:ext cx="4377272" cy="234953"/>
              <a:chOff x="1983377" y="3383412"/>
              <a:chExt cx="4377272" cy="234953"/>
            </a:xfrm>
          </p:grpSpPr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826B588-CAEF-5143-8655-49AE69052361}"/>
                  </a:ext>
                </a:extLst>
              </p:cNvPr>
              <p:cNvSpPr txBox="1"/>
              <p:nvPr/>
            </p:nvSpPr>
            <p:spPr>
              <a:xfrm>
                <a:off x="1983377" y="3383412"/>
                <a:ext cx="12910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2016.12 - 2018.06</a:t>
                </a:r>
                <a:endParaRPr kumimoji="1" lang="zh-CN" alt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91F7444B-AB76-3748-9CE0-7B29EA38DEBE}"/>
                  </a:ext>
                </a:extLst>
              </p:cNvPr>
              <p:cNvSpPr txBox="1"/>
              <p:nvPr/>
            </p:nvSpPr>
            <p:spPr>
              <a:xfrm>
                <a:off x="3274475" y="3387533"/>
                <a:ext cx="18679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深圳市科创委</a:t>
                </a:r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NGB-W</a:t>
                </a:r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项目</a:t>
                </a: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6C5FF3B-163E-7F4E-90D0-3053F23EA280}"/>
                  </a:ext>
                </a:extLst>
              </p:cNvPr>
              <p:cNvSpPr txBox="1"/>
              <p:nvPr/>
            </p:nvSpPr>
            <p:spPr>
              <a:xfrm>
                <a:off x="4956464" y="3387533"/>
                <a:ext cx="140418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后台服务器开发负责人</a:t>
                </a:r>
              </a:p>
            </p:txBody>
          </p:sp>
        </p:grp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32AD9D60-3494-C341-A1C4-6733BCCC7C47}"/>
              </a:ext>
            </a:extLst>
          </p:cNvPr>
          <p:cNvGrpSpPr/>
          <p:nvPr/>
        </p:nvGrpSpPr>
        <p:grpSpPr>
          <a:xfrm>
            <a:off x="445193" y="508505"/>
            <a:ext cx="1104099" cy="373378"/>
            <a:chOff x="445193" y="2621965"/>
            <a:chExt cx="1104099" cy="373378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AE6FF35-0591-9842-87AD-658A05D85316}"/>
                </a:ext>
              </a:extLst>
            </p:cNvPr>
            <p:cNvSpPr txBox="1"/>
            <p:nvPr/>
          </p:nvSpPr>
          <p:spPr>
            <a:xfrm>
              <a:off x="800369" y="2660782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项目情况</a:t>
              </a:r>
            </a:p>
          </p:txBody>
        </p:sp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AE20859B-6833-B645-B256-565927878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537" y="2685355"/>
              <a:ext cx="253125" cy="253125"/>
            </a:xfrm>
            <a:prstGeom prst="rect">
              <a:avLst/>
            </a:prstGeom>
          </p:spPr>
        </p:pic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45242775-42DA-E249-AECE-74006779A646}"/>
                </a:ext>
              </a:extLst>
            </p:cNvPr>
            <p:cNvSpPr/>
            <p:nvPr/>
          </p:nvSpPr>
          <p:spPr>
            <a:xfrm>
              <a:off x="445193" y="2621965"/>
              <a:ext cx="373378" cy="373378"/>
            </a:xfrm>
            <a:prstGeom prst="ellipse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1FC86DC5-EDBC-CE41-BB6A-26EBCB4ABE5B}"/>
              </a:ext>
            </a:extLst>
          </p:cNvPr>
          <p:cNvGrpSpPr/>
          <p:nvPr/>
        </p:nvGrpSpPr>
        <p:grpSpPr>
          <a:xfrm>
            <a:off x="506881" y="1151886"/>
            <a:ext cx="1041541" cy="1232743"/>
            <a:chOff x="610643" y="7732454"/>
            <a:chExt cx="1545510" cy="1829228"/>
          </a:xfrm>
        </p:grpSpPr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1A3E205A-C96D-6C4D-86A4-C8ECE9C52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643" y="7732454"/>
              <a:ext cx="1545510" cy="1545510"/>
            </a:xfrm>
            <a:prstGeom prst="rect">
              <a:avLst/>
            </a:prstGeom>
          </p:spPr>
        </p:pic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20673E3-7A8F-624D-90D7-0ADCF4FA86D2}"/>
                </a:ext>
              </a:extLst>
            </p:cNvPr>
            <p:cNvSpPr txBox="1"/>
            <p:nvPr/>
          </p:nvSpPr>
          <p:spPr>
            <a:xfrm>
              <a:off x="610643" y="9264827"/>
              <a:ext cx="1545509" cy="29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" panose="020B0503030403030204" pitchFamily="34" charset="-78"/>
                </a:rPr>
                <a:t>公司项目详细信息</a:t>
              </a:r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B5C423AB-2FD0-9D4A-AA2D-0A5791337A96}"/>
              </a:ext>
            </a:extLst>
          </p:cNvPr>
          <p:cNvSpPr txBox="1"/>
          <p:nvPr/>
        </p:nvSpPr>
        <p:spPr>
          <a:xfrm>
            <a:off x="506881" y="2505212"/>
            <a:ext cx="1152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rPr>
              <a:t>公司项目指的是在康佳工作时参与的实际项目。因公司保密要求，仅能公开部分信息</a:t>
            </a:r>
            <a:endParaRPr kumimoji="1" lang="en-US" altLang="zh-CN" sz="700" dirty="0">
              <a:solidFill>
                <a:schemeClr val="tx1">
                  <a:lumMod val="85000"/>
                  <a:lumOff val="15000"/>
                </a:schemeClr>
              </a:solidFill>
              <a:latin typeface="Noto Sans S Chinese" panose="020B0500000000000000" pitchFamily="34" charset="-128"/>
              <a:ea typeface="Noto Sans S Chinese" panose="020B0500000000000000" pitchFamily="34" charset="-128"/>
              <a:cs typeface="Dubai Light" panose="020B0303030403030204" pitchFamily="34" charset="-78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427E332D-9EB6-E84D-B2C4-D27136497CD2}"/>
              </a:ext>
            </a:extLst>
          </p:cNvPr>
          <p:cNvGrpSpPr/>
          <p:nvPr/>
        </p:nvGrpSpPr>
        <p:grpSpPr>
          <a:xfrm>
            <a:off x="1983376" y="8348060"/>
            <a:ext cx="4440216" cy="1083051"/>
            <a:chOff x="1983377" y="3383412"/>
            <a:chExt cx="4440216" cy="1083051"/>
          </a:xfrm>
        </p:grpSpPr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7CE9BC8C-3C7A-0640-9323-EFD93D628E32}"/>
                </a:ext>
              </a:extLst>
            </p:cNvPr>
            <p:cNvSpPr txBox="1"/>
            <p:nvPr/>
          </p:nvSpPr>
          <p:spPr>
            <a:xfrm>
              <a:off x="1983377" y="3604689"/>
              <a:ext cx="444021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技术栈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：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Node.js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MongoDB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html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css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RSA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Redis</a:t>
              </a:r>
            </a:p>
            <a:p>
              <a:r>
                <a:rPr kumimoji="1"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项目内容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：为咪咕（陕西）的康佳机顶盒提供升级服务</a:t>
              </a:r>
              <a:endPara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endParaRPr>
            </a:p>
            <a:p>
              <a:r>
                <a:rPr kumimoji="1"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负责内容：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设计和开发了我方的私有升级和上报信息的协议，使用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 CDN 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方式下载升级包，服务端对升级包使用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RSA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算法进行签名，支持按序列号范围、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IP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段等方式管理升级</a:t>
              </a:r>
              <a:endPara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endParaRPr>
            </a:p>
          </p:txBody>
        </p: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1A8107CC-B8C1-A44B-AFB9-B8EC19FED18E}"/>
                </a:ext>
              </a:extLst>
            </p:cNvPr>
            <p:cNvGrpSpPr/>
            <p:nvPr/>
          </p:nvGrpSpPr>
          <p:grpSpPr>
            <a:xfrm>
              <a:off x="1983377" y="3383412"/>
              <a:ext cx="4377272" cy="234953"/>
              <a:chOff x="1983377" y="3383412"/>
              <a:chExt cx="4377272" cy="234953"/>
            </a:xfrm>
          </p:grpSpPr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0DC4662-F981-8642-8DED-84D36E7937E6}"/>
                  </a:ext>
                </a:extLst>
              </p:cNvPr>
              <p:cNvSpPr txBox="1"/>
              <p:nvPr/>
            </p:nvSpPr>
            <p:spPr>
              <a:xfrm>
                <a:off x="1983377" y="3383412"/>
                <a:ext cx="12910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2016.12</a:t>
                </a:r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 </a:t>
                </a:r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–</a:t>
                </a:r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 </a:t>
                </a:r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2017.03</a:t>
                </a:r>
                <a:endParaRPr kumimoji="1" lang="zh-CN" alt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970933E-897E-1248-B8CA-B5201CC3D371}"/>
                  </a:ext>
                </a:extLst>
              </p:cNvPr>
              <p:cNvSpPr txBox="1"/>
              <p:nvPr/>
            </p:nvSpPr>
            <p:spPr>
              <a:xfrm>
                <a:off x="3274475" y="3387533"/>
                <a:ext cx="18679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咪咕</a:t>
                </a:r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(</a:t>
                </a:r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陕西</a:t>
                </a:r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)</a:t>
                </a:r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机顶盒</a:t>
                </a: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236D14AD-21A7-D941-9547-62D0F11EB553}"/>
                  </a:ext>
                </a:extLst>
              </p:cNvPr>
              <p:cNvSpPr txBox="1"/>
              <p:nvPr/>
            </p:nvSpPr>
            <p:spPr>
              <a:xfrm>
                <a:off x="4956464" y="3387533"/>
                <a:ext cx="140418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升级服务器开发负责人</a:t>
                </a:r>
              </a:p>
            </p:txBody>
          </p:sp>
        </p:grpSp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D5C64725-FB8D-694D-937C-5A54E39EAB45}"/>
              </a:ext>
            </a:extLst>
          </p:cNvPr>
          <p:cNvSpPr/>
          <p:nvPr/>
        </p:nvSpPr>
        <p:spPr>
          <a:xfrm>
            <a:off x="0" y="1205"/>
            <a:ext cx="6858000" cy="2031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132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806F1362-E7C7-6249-B8C6-A3DB2A4328F1}"/>
              </a:ext>
            </a:extLst>
          </p:cNvPr>
          <p:cNvGrpSpPr/>
          <p:nvPr/>
        </p:nvGrpSpPr>
        <p:grpSpPr>
          <a:xfrm>
            <a:off x="445193" y="508505"/>
            <a:ext cx="1104099" cy="373378"/>
            <a:chOff x="445193" y="2621965"/>
            <a:chExt cx="1104099" cy="373378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56E7E50-415E-E24F-A2BE-EF2A93EFD8CD}"/>
                </a:ext>
              </a:extLst>
            </p:cNvPr>
            <p:cNvSpPr txBox="1"/>
            <p:nvPr/>
          </p:nvSpPr>
          <p:spPr>
            <a:xfrm>
              <a:off x="800369" y="2660782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项目情况</a:t>
              </a: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F8D9465-5D52-7F44-9673-5FAE18D29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537" y="2685355"/>
              <a:ext cx="253125" cy="253125"/>
            </a:xfrm>
            <a:prstGeom prst="rect">
              <a:avLst/>
            </a:prstGeom>
          </p:spPr>
        </p:pic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C529BC9-891A-054D-80C3-3B42B2A6DCB9}"/>
                </a:ext>
              </a:extLst>
            </p:cNvPr>
            <p:cNvSpPr/>
            <p:nvPr/>
          </p:nvSpPr>
          <p:spPr>
            <a:xfrm>
              <a:off x="445193" y="2621965"/>
              <a:ext cx="373378" cy="373378"/>
            </a:xfrm>
            <a:prstGeom prst="ellipse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B6C76A4F-95ED-7B4A-9DD1-161D8378DF1C}"/>
              </a:ext>
            </a:extLst>
          </p:cNvPr>
          <p:cNvSpPr txBox="1"/>
          <p:nvPr/>
        </p:nvSpPr>
        <p:spPr>
          <a:xfrm>
            <a:off x="3214839" y="9571136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3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kumimoji="1"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/</a:t>
            </a:r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kumimoji="1"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4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649DE74-6A1D-0A48-A621-37559198000F}"/>
              </a:ext>
            </a:extLst>
          </p:cNvPr>
          <p:cNvGrpSpPr/>
          <p:nvPr/>
        </p:nvGrpSpPr>
        <p:grpSpPr>
          <a:xfrm>
            <a:off x="506881" y="1149881"/>
            <a:ext cx="1041541" cy="1232743"/>
            <a:chOff x="610643" y="7732454"/>
            <a:chExt cx="1545510" cy="1829228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F05323D1-1453-6240-83B4-5CD13FC5B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643" y="7732454"/>
              <a:ext cx="1545510" cy="1545509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CC31ECF-2DA0-AF4F-9FE3-5827DD1E070B}"/>
                </a:ext>
              </a:extLst>
            </p:cNvPr>
            <p:cNvSpPr txBox="1"/>
            <p:nvPr/>
          </p:nvSpPr>
          <p:spPr>
            <a:xfrm>
              <a:off x="610643" y="9264827"/>
              <a:ext cx="1545509" cy="29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" panose="020B0503030403030204" pitchFamily="34" charset="-78"/>
                </a:rPr>
                <a:t>个人项目详细信息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07CF442-8DF5-A84A-98B6-77DF418C7D52}"/>
              </a:ext>
            </a:extLst>
          </p:cNvPr>
          <p:cNvGrpSpPr/>
          <p:nvPr/>
        </p:nvGrpSpPr>
        <p:grpSpPr>
          <a:xfrm>
            <a:off x="1947658" y="1444832"/>
            <a:ext cx="4440216" cy="1236940"/>
            <a:chOff x="1983377" y="3383412"/>
            <a:chExt cx="4440216" cy="1236940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C456610-C853-1140-B41F-AB936E608546}"/>
                </a:ext>
              </a:extLst>
            </p:cNvPr>
            <p:cNvSpPr txBox="1"/>
            <p:nvPr/>
          </p:nvSpPr>
          <p:spPr>
            <a:xfrm>
              <a:off x="1983377" y="3604689"/>
              <a:ext cx="44402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技术栈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：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Electron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html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css</a:t>
              </a:r>
            </a:p>
            <a:p>
              <a:r>
                <a:rPr kumimoji="1"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项目内容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：</a:t>
              </a:r>
              <a:r>
                <a:rPr kumimoji="1" lang="en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EasyEBC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是</a:t>
              </a:r>
              <a:r>
                <a:rPr kumimoji="1" lang="en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Easy Emergency BroadCast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缩写，它是一个用于应急广播系统平台及终端设备调试的工具</a:t>
              </a:r>
              <a:endPara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endParaRPr>
            </a:p>
            <a:p>
              <a:r>
                <a:rPr kumimoji="1"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技术要点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：根据应急广播大喇叭系统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IP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通信协议和应急广播大喇叭数据回传协议，实现服务端接收和解析终端上发数据包，支持服务端下方指令包，支持解析两个协议的数据包、生成两个协议的心跳包等</a:t>
              </a:r>
              <a:endPara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0BFCCDBA-3DB2-EF4D-81C5-702C1AAC2FBC}"/>
                </a:ext>
              </a:extLst>
            </p:cNvPr>
            <p:cNvGrpSpPr/>
            <p:nvPr/>
          </p:nvGrpSpPr>
          <p:grpSpPr>
            <a:xfrm>
              <a:off x="1983377" y="3383412"/>
              <a:ext cx="4377272" cy="234953"/>
              <a:chOff x="1983377" y="3383412"/>
              <a:chExt cx="4377272" cy="234953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94FEF9C-8ED7-EF45-ADEF-22DC64E8075E}"/>
                  </a:ext>
                </a:extLst>
              </p:cNvPr>
              <p:cNvSpPr txBox="1"/>
              <p:nvPr/>
            </p:nvSpPr>
            <p:spPr>
              <a:xfrm>
                <a:off x="1983377" y="3383412"/>
                <a:ext cx="12910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2020.01</a:t>
                </a:r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 </a:t>
                </a:r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–</a:t>
                </a:r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 </a:t>
                </a:r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2020.01</a:t>
                </a:r>
                <a:endParaRPr kumimoji="1" lang="zh-CN" alt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480E866-9B2D-444C-8D4E-73DB3429B879}"/>
                  </a:ext>
                </a:extLst>
              </p:cNvPr>
              <p:cNvSpPr txBox="1"/>
              <p:nvPr/>
            </p:nvSpPr>
            <p:spPr>
              <a:xfrm>
                <a:off x="3040061" y="3387533"/>
                <a:ext cx="157900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EasyEBC</a:t>
                </a:r>
                <a:endParaRPr kumimoji="1" lang="zh-CN" alt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F002992-8E84-0E45-8D34-D5345D6DB489}"/>
                  </a:ext>
                </a:extLst>
              </p:cNvPr>
              <p:cNvSpPr txBox="1"/>
              <p:nvPr/>
            </p:nvSpPr>
            <p:spPr>
              <a:xfrm>
                <a:off x="4572000" y="3387533"/>
                <a:ext cx="17886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应急广播大喇叭系统调试工具</a:t>
                </a:r>
              </a:p>
            </p:txBody>
          </p: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040D945-19F1-524C-8FE6-3EC08C581D93}"/>
              </a:ext>
            </a:extLst>
          </p:cNvPr>
          <p:cNvGrpSpPr/>
          <p:nvPr/>
        </p:nvGrpSpPr>
        <p:grpSpPr>
          <a:xfrm>
            <a:off x="1947658" y="2822520"/>
            <a:ext cx="4440216" cy="1852493"/>
            <a:chOff x="1983377" y="3383412"/>
            <a:chExt cx="4440216" cy="1852493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D613F04-EE43-4247-B141-A630D092E37D}"/>
                </a:ext>
              </a:extLst>
            </p:cNvPr>
            <p:cNvSpPr txBox="1"/>
            <p:nvPr/>
          </p:nvSpPr>
          <p:spPr>
            <a:xfrm>
              <a:off x="1983377" y="3604689"/>
              <a:ext cx="444021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技术栈：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java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javascript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html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css</a:t>
              </a:r>
            </a:p>
            <a:p>
              <a:r>
                <a:rPr kumimoji="1"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项目内容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：提供机顶盒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DVB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模块的全部功能，包括直播、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PF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条、频道信息、频道列表、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EPG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、频道管理、录制、时移、回放、设置等</a:t>
              </a:r>
              <a:endPara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endParaRPr>
            </a:p>
            <a:p>
              <a:r>
                <a:rPr kumimoji="1"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功能要点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：</a:t>
              </a:r>
              <a:endPara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endParaRPr>
            </a:p>
            <a:p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   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·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 通过 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HIDL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 与中间件通信，使用 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json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 实现 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java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 与 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javascript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 双向通信</a:t>
              </a:r>
            </a:p>
            <a:p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  </a:t>
              </a:r>
              <a:r>
                <a:rPr kumimoji="1" lang="zh-CN" altLang="en-US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 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·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 在 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js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 端通过消息队列管理回调，各页面独立开发、独立管理</a:t>
              </a:r>
            </a:p>
            <a:p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   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·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 设计了一整套的控件库和小窗口（密码框、提示框），开发者可快速掌握并定制设计和开发新的页面，支持多个弹出框管理</a:t>
              </a:r>
            </a:p>
            <a:p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   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·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 支持使用浏览器调试页面，页面开发完全独立于 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java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 环境；集成 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vConsole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，可在线抓取打印</a:t>
              </a:r>
              <a:endPara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endParaRP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6A170A52-9782-4B4E-A05C-E242676CFB5F}"/>
                </a:ext>
              </a:extLst>
            </p:cNvPr>
            <p:cNvGrpSpPr/>
            <p:nvPr/>
          </p:nvGrpSpPr>
          <p:grpSpPr>
            <a:xfrm>
              <a:off x="1983377" y="3383412"/>
              <a:ext cx="4367742" cy="234953"/>
              <a:chOff x="1983377" y="3383412"/>
              <a:chExt cx="4367742" cy="234953"/>
            </a:xfrm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D49FFB9-6E40-0743-9126-F31091C6CD46}"/>
                  </a:ext>
                </a:extLst>
              </p:cNvPr>
              <p:cNvSpPr txBox="1"/>
              <p:nvPr/>
            </p:nvSpPr>
            <p:spPr>
              <a:xfrm>
                <a:off x="1983377" y="3383412"/>
                <a:ext cx="12910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2019.04</a:t>
                </a:r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 </a:t>
                </a:r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–</a:t>
                </a:r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 </a:t>
                </a:r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2019.07</a:t>
                </a:r>
                <a:endParaRPr kumimoji="1" lang="zh-CN" alt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57F3482-7775-6945-A4C7-BC1C27132744}"/>
                  </a:ext>
                </a:extLst>
              </p:cNvPr>
              <p:cNvSpPr txBox="1"/>
              <p:nvPr/>
            </p:nvSpPr>
            <p:spPr>
              <a:xfrm>
                <a:off x="3040061" y="3387533"/>
                <a:ext cx="157900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EasySTB</a:t>
                </a:r>
                <a:endParaRPr kumimoji="1" lang="zh-CN" alt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602861B-FB43-1142-B06E-59B810F7E1BB}"/>
                  </a:ext>
                </a:extLst>
              </p:cNvPr>
              <p:cNvSpPr txBox="1"/>
              <p:nvPr/>
            </p:nvSpPr>
            <p:spPr>
              <a:xfrm>
                <a:off x="4562470" y="3387533"/>
                <a:ext cx="17886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OTT+DVB</a:t>
                </a:r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机顶盒</a:t>
                </a:r>
                <a:r>
                  <a:rPr kumimoji="1" lang="en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APK</a:t>
                </a:r>
                <a:endParaRPr kumimoji="1" lang="zh-CN" alt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endParaRPr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5904B89-9DCA-974B-800F-737718C17DA1}"/>
              </a:ext>
            </a:extLst>
          </p:cNvPr>
          <p:cNvGrpSpPr/>
          <p:nvPr/>
        </p:nvGrpSpPr>
        <p:grpSpPr>
          <a:xfrm>
            <a:off x="1947658" y="4848490"/>
            <a:ext cx="4440216" cy="1544716"/>
            <a:chOff x="1983377" y="3383412"/>
            <a:chExt cx="4440216" cy="1544716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CFD38CD-E868-DD40-AA2F-8828EC149330}"/>
                </a:ext>
              </a:extLst>
            </p:cNvPr>
            <p:cNvSpPr txBox="1"/>
            <p:nvPr/>
          </p:nvSpPr>
          <p:spPr>
            <a:xfrm>
              <a:off x="1983377" y="3604689"/>
              <a:ext cx="444021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技术栈：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 Electron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html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css</a:t>
              </a:r>
            </a:p>
            <a:p>
              <a:r>
                <a:rPr kumimoji="1"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项目内容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：</a:t>
              </a:r>
              <a:r>
                <a:rPr kumimoji="1" lang="en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EasyPM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是一款对接</a:t>
              </a:r>
              <a:r>
                <a:rPr kumimoji="1" lang="en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Redmine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的客户端，用于管理日常工作</a:t>
              </a:r>
              <a:endPara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endParaRPr>
            </a:p>
            <a:p>
              <a:r>
                <a:rPr kumimoji="1"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功能要点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：</a:t>
              </a:r>
              <a:endPara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endParaRPr>
            </a:p>
            <a:p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   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· 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支持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PDCA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工作法，提供项目耗时统计、主要工作统计</a:t>
              </a:r>
            </a:p>
            <a:p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 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  · 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提供日报、周报、月报或指定日期区间的报告，支持分析耗时记录并生成各类数据报表</a:t>
              </a:r>
            </a:p>
            <a:p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  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 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· 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针对测试任务进行了定制，对接了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KCMS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系统的测试管理模块，支持使用测试用例</a:t>
              </a:r>
              <a:endPara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86AF2BD-6908-3B46-B771-6BC987A736BE}"/>
                </a:ext>
              </a:extLst>
            </p:cNvPr>
            <p:cNvGrpSpPr/>
            <p:nvPr/>
          </p:nvGrpSpPr>
          <p:grpSpPr>
            <a:xfrm>
              <a:off x="1983377" y="3383412"/>
              <a:ext cx="4367742" cy="234953"/>
              <a:chOff x="1983377" y="3383412"/>
              <a:chExt cx="4367742" cy="234953"/>
            </a:xfrm>
          </p:grpSpPr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1A9FA29-4BA6-1E41-8AFC-171DF515EE52}"/>
                  </a:ext>
                </a:extLst>
              </p:cNvPr>
              <p:cNvSpPr txBox="1"/>
              <p:nvPr/>
            </p:nvSpPr>
            <p:spPr>
              <a:xfrm>
                <a:off x="1983377" y="3383412"/>
                <a:ext cx="12910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2019.02</a:t>
                </a:r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 </a:t>
                </a:r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–</a:t>
                </a:r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 </a:t>
                </a:r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2019.04</a:t>
                </a:r>
                <a:endParaRPr kumimoji="1" lang="zh-CN" alt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3F42492-5C5A-6E45-9D8B-FFF64658B456}"/>
                  </a:ext>
                </a:extLst>
              </p:cNvPr>
              <p:cNvSpPr txBox="1"/>
              <p:nvPr/>
            </p:nvSpPr>
            <p:spPr>
              <a:xfrm>
                <a:off x="3040061" y="3387533"/>
                <a:ext cx="157900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EasyPM</a:t>
                </a:r>
                <a:endParaRPr kumimoji="1" lang="zh-CN" alt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9441CED-AF4C-8444-884C-A382AB6154A5}"/>
                  </a:ext>
                </a:extLst>
              </p:cNvPr>
              <p:cNvSpPr txBox="1"/>
              <p:nvPr/>
            </p:nvSpPr>
            <p:spPr>
              <a:xfrm>
                <a:off x="4400550" y="3387533"/>
                <a:ext cx="195056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基于</a:t>
                </a:r>
                <a:r>
                  <a:rPr kumimoji="1" lang="en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ELectron</a:t>
                </a:r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的</a:t>
                </a:r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Redmine</a:t>
                </a:r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客户端</a:t>
                </a:r>
              </a:p>
            </p:txBody>
          </p:sp>
        </p:grp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3D096D87-D1E9-164D-ACD2-4B2673620394}"/>
              </a:ext>
            </a:extLst>
          </p:cNvPr>
          <p:cNvGrpSpPr/>
          <p:nvPr/>
        </p:nvGrpSpPr>
        <p:grpSpPr>
          <a:xfrm>
            <a:off x="1947658" y="6610362"/>
            <a:ext cx="4440216" cy="775275"/>
            <a:chOff x="1983377" y="3383412"/>
            <a:chExt cx="4440216" cy="775275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881C4F4-492D-D649-BC59-B1501B9BCD28}"/>
                </a:ext>
              </a:extLst>
            </p:cNvPr>
            <p:cNvSpPr txBox="1"/>
            <p:nvPr/>
          </p:nvSpPr>
          <p:spPr>
            <a:xfrm>
              <a:off x="1983377" y="3604689"/>
              <a:ext cx="444021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技术栈：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 Electron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html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css</a:t>
              </a:r>
            </a:p>
            <a:p>
              <a:r>
                <a:rPr kumimoji="1"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项目内容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：这是一个用于公司海外项目的字符串处理工具集，包含了导出字符串给客户翻译、对翻译好的字符串转码，管理和使用我的字典等功能</a:t>
              </a:r>
              <a:endPara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99448019-81FD-FD47-9149-24C40D7C859A}"/>
                </a:ext>
              </a:extLst>
            </p:cNvPr>
            <p:cNvGrpSpPr/>
            <p:nvPr/>
          </p:nvGrpSpPr>
          <p:grpSpPr>
            <a:xfrm>
              <a:off x="1983377" y="3383412"/>
              <a:ext cx="4367742" cy="234953"/>
              <a:chOff x="1983377" y="3383412"/>
              <a:chExt cx="4367742" cy="234953"/>
            </a:xfrm>
          </p:grpSpPr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27C9A51-03E8-734F-8BAE-E903D528696C}"/>
                  </a:ext>
                </a:extLst>
              </p:cNvPr>
              <p:cNvSpPr txBox="1"/>
              <p:nvPr/>
            </p:nvSpPr>
            <p:spPr>
              <a:xfrm>
                <a:off x="1983377" y="3383412"/>
                <a:ext cx="12910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2017.11</a:t>
                </a:r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 </a:t>
                </a:r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–</a:t>
                </a:r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 </a:t>
                </a:r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2017.11</a:t>
                </a:r>
                <a:endParaRPr kumimoji="1" lang="zh-CN" alt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05B118F-1713-BE48-8474-7117DDBE864F}"/>
                  </a:ext>
                </a:extLst>
              </p:cNvPr>
              <p:cNvSpPr txBox="1"/>
              <p:nvPr/>
            </p:nvSpPr>
            <p:spPr>
              <a:xfrm>
                <a:off x="3040061" y="3387533"/>
                <a:ext cx="157900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Font</a:t>
                </a:r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Factory</a:t>
                </a:r>
                <a:endParaRPr kumimoji="1" lang="zh-CN" alt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5EACCA2-3A15-984A-B25F-FF810009B514}"/>
                  </a:ext>
                </a:extLst>
              </p:cNvPr>
              <p:cNvSpPr txBox="1"/>
              <p:nvPr/>
            </p:nvSpPr>
            <p:spPr>
              <a:xfrm>
                <a:off x="4562470" y="3387533"/>
                <a:ext cx="17886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基于</a:t>
                </a:r>
                <a:r>
                  <a:rPr kumimoji="1" lang="en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ELectron</a:t>
                </a:r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的字库管理工具</a:t>
                </a:r>
              </a:p>
            </p:txBody>
          </p:sp>
        </p:grp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4A1486A1-A293-A649-A167-85EB83AA13A4}"/>
              </a:ext>
            </a:extLst>
          </p:cNvPr>
          <p:cNvGrpSpPr/>
          <p:nvPr/>
        </p:nvGrpSpPr>
        <p:grpSpPr>
          <a:xfrm>
            <a:off x="1947658" y="547322"/>
            <a:ext cx="4440216" cy="775275"/>
            <a:chOff x="1983377" y="3383412"/>
            <a:chExt cx="4440216" cy="775275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FDD9BF5-45DE-F546-840A-992F3E163A0E}"/>
                </a:ext>
              </a:extLst>
            </p:cNvPr>
            <p:cNvSpPr txBox="1"/>
            <p:nvPr/>
          </p:nvSpPr>
          <p:spPr>
            <a:xfrm>
              <a:off x="1983377" y="3604689"/>
              <a:ext cx="444021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技术栈：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 typescript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Node.js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MongoDB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html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css</a:t>
              </a:r>
            </a:p>
            <a:p>
              <a:r>
                <a:rPr kumimoji="1"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项目内容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：将原本仅有前端页面的个人网站，扩展为有后台管理的完整网站，支持通过后台更新网站代码，前后端全面采用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typescript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进行开发</a:t>
              </a:r>
              <a:endPara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endParaRPr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1208B20E-1D25-0343-9ECA-0AF60C8F5B1D}"/>
                </a:ext>
              </a:extLst>
            </p:cNvPr>
            <p:cNvGrpSpPr/>
            <p:nvPr/>
          </p:nvGrpSpPr>
          <p:grpSpPr>
            <a:xfrm>
              <a:off x="1983377" y="3383412"/>
              <a:ext cx="4367742" cy="234953"/>
              <a:chOff x="1983377" y="3383412"/>
              <a:chExt cx="4367742" cy="234953"/>
            </a:xfrm>
          </p:grpSpPr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DCBE636D-967F-F54B-8E5A-6CF18FEF3822}"/>
                  </a:ext>
                </a:extLst>
              </p:cNvPr>
              <p:cNvSpPr txBox="1"/>
              <p:nvPr/>
            </p:nvSpPr>
            <p:spPr>
              <a:xfrm>
                <a:off x="1983377" y="3383412"/>
                <a:ext cx="12910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2020.01</a:t>
                </a:r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 </a:t>
                </a:r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–</a:t>
                </a:r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 今</a:t>
                </a: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6FB1047-F5F2-544A-A9CD-916C4C369D95}"/>
                  </a:ext>
                </a:extLst>
              </p:cNvPr>
              <p:cNvSpPr txBox="1"/>
              <p:nvPr/>
            </p:nvSpPr>
            <p:spPr>
              <a:xfrm>
                <a:off x="3040061" y="3387533"/>
                <a:ext cx="157900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个人网站</a:t>
                </a: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97F8F10-DB1C-C047-8A44-F0C9B31C106B}"/>
                  </a:ext>
                </a:extLst>
              </p:cNvPr>
              <p:cNvSpPr txBox="1"/>
              <p:nvPr/>
            </p:nvSpPr>
            <p:spPr>
              <a:xfrm>
                <a:off x="4562470" y="3387533"/>
                <a:ext cx="17886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转入</a:t>
                </a:r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typescript</a:t>
                </a:r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的网站</a:t>
                </a:r>
              </a:p>
            </p:txBody>
          </p:sp>
        </p:grp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3A9F0775-F8F1-094F-916F-BD90BA337CA5}"/>
              </a:ext>
            </a:extLst>
          </p:cNvPr>
          <p:cNvGrpSpPr/>
          <p:nvPr/>
        </p:nvGrpSpPr>
        <p:grpSpPr>
          <a:xfrm>
            <a:off x="1947658" y="7602793"/>
            <a:ext cx="4440216" cy="775275"/>
            <a:chOff x="1983377" y="3383412"/>
            <a:chExt cx="4440216" cy="775275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43711397-BA71-B348-957C-A982D8F8210E}"/>
                </a:ext>
              </a:extLst>
            </p:cNvPr>
            <p:cNvSpPr txBox="1"/>
            <p:nvPr/>
          </p:nvSpPr>
          <p:spPr>
            <a:xfrm>
              <a:off x="1983377" y="3604689"/>
              <a:ext cx="444021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技术栈：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 Express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RTMP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Redis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MongoDB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html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css</a:t>
              </a:r>
            </a:p>
            <a:p>
              <a:r>
                <a:rPr kumimoji="1"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项目内容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：建立一个管理直播的体系，包括房间的创建、推流码的创建和使用等。因国内管控问题，域名 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tangyuan.live 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已经不再提供直播服务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(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演示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)</a:t>
              </a:r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67B241DC-255F-804C-AE84-272131ECDCD5}"/>
                </a:ext>
              </a:extLst>
            </p:cNvPr>
            <p:cNvGrpSpPr/>
            <p:nvPr/>
          </p:nvGrpSpPr>
          <p:grpSpPr>
            <a:xfrm>
              <a:off x="1983377" y="3383412"/>
              <a:ext cx="4367742" cy="234953"/>
              <a:chOff x="1983377" y="3383412"/>
              <a:chExt cx="4367742" cy="234953"/>
            </a:xfrm>
          </p:grpSpPr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95CFA0A9-7707-B64B-9F84-AEBBC3F8E373}"/>
                  </a:ext>
                </a:extLst>
              </p:cNvPr>
              <p:cNvSpPr txBox="1"/>
              <p:nvPr/>
            </p:nvSpPr>
            <p:spPr>
              <a:xfrm>
                <a:off x="1983377" y="3383412"/>
                <a:ext cx="12910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2017.01</a:t>
                </a:r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 </a:t>
                </a:r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–</a:t>
                </a:r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 </a:t>
                </a:r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2017.03</a:t>
                </a:r>
                <a:endParaRPr kumimoji="1" lang="zh-CN" alt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8F5350E7-7189-B047-951E-664782B9F149}"/>
                  </a:ext>
                </a:extLst>
              </p:cNvPr>
              <p:cNvSpPr txBox="1"/>
              <p:nvPr/>
            </p:nvSpPr>
            <p:spPr>
              <a:xfrm>
                <a:off x="3040061" y="3387533"/>
                <a:ext cx="157900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汤圆直播</a:t>
                </a: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6114359-04FE-1C46-8DB4-3571CBF878A0}"/>
                  </a:ext>
                </a:extLst>
              </p:cNvPr>
              <p:cNvSpPr txBox="1"/>
              <p:nvPr/>
            </p:nvSpPr>
            <p:spPr>
              <a:xfrm>
                <a:off x="4562470" y="3387533"/>
                <a:ext cx="17886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基于</a:t>
                </a:r>
                <a:r>
                  <a:rPr kumimoji="1" lang="en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RTMP</a:t>
                </a:r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的直播管理网站</a:t>
                </a:r>
              </a:p>
            </p:txBody>
          </p: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390D827-10A3-4B47-9754-398BA22C47D1}"/>
              </a:ext>
            </a:extLst>
          </p:cNvPr>
          <p:cNvGrpSpPr/>
          <p:nvPr/>
        </p:nvGrpSpPr>
        <p:grpSpPr>
          <a:xfrm>
            <a:off x="1947658" y="8595224"/>
            <a:ext cx="4440216" cy="775275"/>
            <a:chOff x="1983377" y="3383412"/>
            <a:chExt cx="4440216" cy="775275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33C036D9-A3D5-9F4F-94C7-E266B84001AD}"/>
                </a:ext>
              </a:extLst>
            </p:cNvPr>
            <p:cNvSpPr txBox="1"/>
            <p:nvPr/>
          </p:nvSpPr>
          <p:spPr>
            <a:xfrm>
              <a:off x="1983377" y="3604689"/>
              <a:ext cx="444021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技术栈：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 Express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MongoDB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html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、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css</a:t>
              </a:r>
            </a:p>
            <a:p>
              <a:r>
                <a:rPr kumimoji="1" lang="zh-CN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项目内容</a:t>
              </a:r>
              <a:r>
                <a:rPr kumimoji="1"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：个人的知识管理网站，所有自己写的技术经验分享文档、随笔等，都会在此首发。目前仍在维护，网站为 </a:t>
              </a:r>
              <a:r>
                <a:rPr kumimoji="1"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https://www.onelib.biz</a:t>
              </a: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6D60D841-D613-C449-B001-E32A0F55C145}"/>
                </a:ext>
              </a:extLst>
            </p:cNvPr>
            <p:cNvGrpSpPr/>
            <p:nvPr/>
          </p:nvGrpSpPr>
          <p:grpSpPr>
            <a:xfrm>
              <a:off x="1983377" y="3383412"/>
              <a:ext cx="4367742" cy="234953"/>
              <a:chOff x="1983377" y="3383412"/>
              <a:chExt cx="4367742" cy="234953"/>
            </a:xfrm>
          </p:grpSpPr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38104FDB-77ED-7A48-ACFA-0F99CE07BC58}"/>
                  </a:ext>
                </a:extLst>
              </p:cNvPr>
              <p:cNvSpPr txBox="1"/>
              <p:nvPr/>
            </p:nvSpPr>
            <p:spPr>
              <a:xfrm>
                <a:off x="1983377" y="3383412"/>
                <a:ext cx="12910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2016.05</a:t>
                </a:r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 </a:t>
                </a:r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–</a:t>
                </a:r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 </a:t>
                </a:r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2016.09</a:t>
                </a:r>
                <a:endParaRPr kumimoji="1" lang="zh-CN" alt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3A81BA39-70C8-9F4B-8520-B4165EBF4E96}"/>
                  </a:ext>
                </a:extLst>
              </p:cNvPr>
              <p:cNvSpPr txBox="1"/>
              <p:nvPr/>
            </p:nvSpPr>
            <p:spPr>
              <a:xfrm>
                <a:off x="3040061" y="3387533"/>
                <a:ext cx="157900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OneLib</a:t>
                </a:r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智库</a:t>
                </a:r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8D6CE052-AAE8-3348-81BA-24F8CE7A9660}"/>
                  </a:ext>
                </a:extLst>
              </p:cNvPr>
              <p:cNvSpPr txBox="1"/>
              <p:nvPr/>
            </p:nvSpPr>
            <p:spPr>
              <a:xfrm>
                <a:off x="4562470" y="3387533"/>
                <a:ext cx="17886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基于</a:t>
                </a:r>
                <a:r>
                  <a:rPr kumimoji="1" lang="en-US" altLang="zh-CN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Express</a:t>
                </a:r>
                <a:r>
                  <a:rPr kumimoji="1" lang="zh-CN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" panose="020B0500000000000000" pitchFamily="34" charset="-128"/>
                    <a:ea typeface="Noto Sans S Chinese" panose="020B0500000000000000" pitchFamily="34" charset="-128"/>
                    <a:cs typeface="Dubai Light" panose="020B0303030403030204" pitchFamily="34" charset="-78"/>
                  </a:rPr>
                  <a:t>的个人博客</a:t>
                </a:r>
              </a:p>
            </p:txBody>
          </p:sp>
        </p:grp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2162779E-AE23-7140-9D1D-7410D475A090}"/>
              </a:ext>
            </a:extLst>
          </p:cNvPr>
          <p:cNvSpPr txBox="1"/>
          <p:nvPr/>
        </p:nvSpPr>
        <p:spPr>
          <a:xfrm>
            <a:off x="506881" y="2505212"/>
            <a:ext cx="11522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rPr>
              <a:t>个人项目主要是利用业余时间，根据工作需要或自身学习需要所设计</a:t>
            </a:r>
            <a:endParaRPr kumimoji="1" lang="en-US" altLang="zh-CN" sz="700" dirty="0">
              <a:solidFill>
                <a:schemeClr val="tx1">
                  <a:lumMod val="85000"/>
                  <a:lumOff val="15000"/>
                </a:schemeClr>
              </a:solidFill>
              <a:latin typeface="Noto Sans S Chinese" panose="020B0500000000000000" pitchFamily="34" charset="-128"/>
              <a:ea typeface="Noto Sans S Chinese" panose="020B0500000000000000" pitchFamily="34" charset="-128"/>
              <a:cs typeface="Dubai Light" panose="020B0303030403030204" pitchFamily="34" charset="-78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E8E6FCEF-1090-EC4E-B259-F048F821BA28}"/>
              </a:ext>
            </a:extLst>
          </p:cNvPr>
          <p:cNvSpPr txBox="1"/>
          <p:nvPr/>
        </p:nvSpPr>
        <p:spPr>
          <a:xfrm>
            <a:off x="326341" y="9050901"/>
            <a:ext cx="1304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00" dirty="0">
                <a:solidFill>
                  <a:schemeClr val="bg1">
                    <a:lumMod val="6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rPr>
              <a:t>合抱之木，生于毫末</a:t>
            </a:r>
            <a:endParaRPr kumimoji="1" lang="en-US" altLang="zh-CN" sz="700" dirty="0">
              <a:solidFill>
                <a:schemeClr val="bg1">
                  <a:lumMod val="65000"/>
                </a:schemeClr>
              </a:solidFill>
              <a:latin typeface="Noto Sans S Chinese" panose="020B0500000000000000" pitchFamily="34" charset="-128"/>
              <a:ea typeface="Noto Sans S Chinese" panose="020B0500000000000000" pitchFamily="34" charset="-128"/>
              <a:cs typeface="Dubai Light" panose="020B0303030403030204" pitchFamily="34" charset="-78"/>
            </a:endParaRPr>
          </a:p>
          <a:p>
            <a:pPr algn="ctr"/>
            <a:r>
              <a:rPr kumimoji="1" lang="zh-CN" altLang="en-US" sz="700" dirty="0">
                <a:solidFill>
                  <a:schemeClr val="bg1">
                    <a:lumMod val="6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rPr>
              <a:t>九层之台，起于累土</a:t>
            </a:r>
            <a:endParaRPr kumimoji="1" lang="en-US" altLang="zh-CN" sz="700" dirty="0">
              <a:solidFill>
                <a:schemeClr val="bg1">
                  <a:lumMod val="65000"/>
                </a:schemeClr>
              </a:solidFill>
              <a:latin typeface="Noto Sans S Chinese" panose="020B0500000000000000" pitchFamily="34" charset="-128"/>
              <a:ea typeface="Noto Sans S Chinese" panose="020B0500000000000000" pitchFamily="34" charset="-128"/>
              <a:cs typeface="Dubai Light" panose="020B0303030403030204" pitchFamily="34" charset="-78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6A080C25-A266-FE45-B4B0-FC7794813939}"/>
              </a:ext>
            </a:extLst>
          </p:cNvPr>
          <p:cNvSpPr/>
          <p:nvPr/>
        </p:nvSpPr>
        <p:spPr>
          <a:xfrm>
            <a:off x="0" y="70073"/>
            <a:ext cx="6858000" cy="203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0A1E0CCE-E140-2946-9F2A-077048711B4F}"/>
              </a:ext>
            </a:extLst>
          </p:cNvPr>
          <p:cNvSpPr/>
          <p:nvPr/>
        </p:nvSpPr>
        <p:spPr>
          <a:xfrm>
            <a:off x="0" y="33912"/>
            <a:ext cx="6858000" cy="2031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FD58D136-E208-9A44-B48A-955F1554251A}"/>
              </a:ext>
            </a:extLst>
          </p:cNvPr>
          <p:cNvSpPr/>
          <p:nvPr/>
        </p:nvSpPr>
        <p:spPr>
          <a:xfrm>
            <a:off x="0" y="1205"/>
            <a:ext cx="6858000" cy="2031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646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矩形 207">
            <a:extLst>
              <a:ext uri="{FF2B5EF4-FFF2-40B4-BE49-F238E27FC236}">
                <a16:creationId xmlns:a16="http://schemas.microsoft.com/office/drawing/2014/main" id="{5DBB8AA2-D631-B944-83C5-49301B2BA7F1}"/>
              </a:ext>
            </a:extLst>
          </p:cNvPr>
          <p:cNvSpPr/>
          <p:nvPr/>
        </p:nvSpPr>
        <p:spPr>
          <a:xfrm>
            <a:off x="0" y="7322821"/>
            <a:ext cx="6858000" cy="25831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06F1362-E7C7-6249-B8C6-A3DB2A4328F1}"/>
              </a:ext>
            </a:extLst>
          </p:cNvPr>
          <p:cNvGrpSpPr/>
          <p:nvPr/>
        </p:nvGrpSpPr>
        <p:grpSpPr>
          <a:xfrm>
            <a:off x="445193" y="508505"/>
            <a:ext cx="1104099" cy="373378"/>
            <a:chOff x="445193" y="2621965"/>
            <a:chExt cx="1104099" cy="373378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56E7E50-415E-E24F-A2BE-EF2A93EFD8CD}"/>
                </a:ext>
              </a:extLst>
            </p:cNvPr>
            <p:cNvSpPr txBox="1"/>
            <p:nvPr/>
          </p:nvSpPr>
          <p:spPr>
            <a:xfrm>
              <a:off x="800369" y="2660782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个人技能</a:t>
              </a: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F8D9465-5D52-7F44-9673-5FAE18D29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537" y="2685355"/>
              <a:ext cx="253125" cy="253125"/>
            </a:xfrm>
            <a:prstGeom prst="rect">
              <a:avLst/>
            </a:prstGeom>
          </p:spPr>
        </p:pic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C529BC9-891A-054D-80C3-3B42B2A6DCB9}"/>
                </a:ext>
              </a:extLst>
            </p:cNvPr>
            <p:cNvSpPr/>
            <p:nvPr/>
          </p:nvSpPr>
          <p:spPr>
            <a:xfrm>
              <a:off x="445193" y="2621965"/>
              <a:ext cx="373378" cy="373378"/>
            </a:xfrm>
            <a:prstGeom prst="ellipse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D327569-23F5-D640-AC52-EE8BC720977E}"/>
              </a:ext>
            </a:extLst>
          </p:cNvPr>
          <p:cNvGrpSpPr/>
          <p:nvPr/>
        </p:nvGrpSpPr>
        <p:grpSpPr>
          <a:xfrm>
            <a:off x="1794545" y="547322"/>
            <a:ext cx="1491459" cy="246221"/>
            <a:chOff x="1593390" y="547322"/>
            <a:chExt cx="1491459" cy="246221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48B6E91-9A99-DA48-B195-7AD6BFB4A729}"/>
                </a:ext>
              </a:extLst>
            </p:cNvPr>
            <p:cNvSpPr txBox="1"/>
            <p:nvPr/>
          </p:nvSpPr>
          <p:spPr>
            <a:xfrm>
              <a:off x="1593390" y="547322"/>
              <a:ext cx="8751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GMaruGothicMPRO" panose="020F0600000000000000" pitchFamily="34" charset="-128"/>
                  <a:ea typeface="HGMaruGothicMPRO" panose="020F0600000000000000" pitchFamily="34" charset="-128"/>
                  <a:cs typeface="Dubai" panose="020B0503030403030204" pitchFamily="34" charset="-78"/>
                </a:rPr>
                <a:t>javascript</a:t>
              </a:r>
              <a:endParaRPr kumimoji="1"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  <a:cs typeface="Dubai" panose="020B0503030403030204" pitchFamily="34" charset="-78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D519C78-51C6-A743-89E4-6C41C5D71C4E}"/>
                </a:ext>
              </a:extLst>
            </p:cNvPr>
            <p:cNvSpPr/>
            <p:nvPr/>
          </p:nvSpPr>
          <p:spPr>
            <a:xfrm>
              <a:off x="2468543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65A1FE1-A3F9-4344-9518-98C22ABA4F03}"/>
                </a:ext>
              </a:extLst>
            </p:cNvPr>
            <p:cNvSpPr/>
            <p:nvPr/>
          </p:nvSpPr>
          <p:spPr>
            <a:xfrm>
              <a:off x="2599678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FE63B176-C008-2D4A-B571-379E2198EEF1}"/>
                </a:ext>
              </a:extLst>
            </p:cNvPr>
            <p:cNvSpPr/>
            <p:nvPr/>
          </p:nvSpPr>
          <p:spPr>
            <a:xfrm>
              <a:off x="2727269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3CDE15C-C396-EC4E-9178-CC5B1BBBDC00}"/>
                </a:ext>
              </a:extLst>
            </p:cNvPr>
            <p:cNvSpPr/>
            <p:nvPr/>
          </p:nvSpPr>
          <p:spPr>
            <a:xfrm>
              <a:off x="2730813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C356157-B9BD-3640-8620-39BAE2456E02}"/>
                </a:ext>
              </a:extLst>
            </p:cNvPr>
            <p:cNvSpPr/>
            <p:nvPr/>
          </p:nvSpPr>
          <p:spPr>
            <a:xfrm>
              <a:off x="2854860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C9F7B40C-9CCB-1845-B4A9-FC535A680053}"/>
                </a:ext>
              </a:extLst>
            </p:cNvPr>
            <p:cNvSpPr/>
            <p:nvPr/>
          </p:nvSpPr>
          <p:spPr>
            <a:xfrm>
              <a:off x="2985995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3376719-632E-EE43-A8B1-5DE2BE145833}"/>
              </a:ext>
            </a:extLst>
          </p:cNvPr>
          <p:cNvGrpSpPr/>
          <p:nvPr/>
        </p:nvGrpSpPr>
        <p:grpSpPr>
          <a:xfrm>
            <a:off x="3803456" y="547322"/>
            <a:ext cx="1491459" cy="246221"/>
            <a:chOff x="1593390" y="547322"/>
            <a:chExt cx="1491459" cy="246221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A82753D-DA03-2245-94F1-5137918C7276}"/>
                </a:ext>
              </a:extLst>
            </p:cNvPr>
            <p:cNvSpPr txBox="1"/>
            <p:nvPr/>
          </p:nvSpPr>
          <p:spPr>
            <a:xfrm>
              <a:off x="1593390" y="547322"/>
              <a:ext cx="8751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GMaruGothicMPRO" panose="020F0600000000000000" pitchFamily="34" charset="-128"/>
                  <a:ea typeface="HGMaruGothicMPRO" panose="020F0600000000000000" pitchFamily="34" charset="-128"/>
                  <a:cs typeface="Dubai" panose="020B0503030403030204" pitchFamily="34" charset="-78"/>
                </a:rPr>
                <a:t>Bootstrap</a:t>
              </a:r>
              <a:endParaRPr kumimoji="1"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  <a:cs typeface="Dubai" panose="020B0503030403030204" pitchFamily="34" charset="-78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453C1C38-4E3D-D141-A14E-E309061E05BE}"/>
                </a:ext>
              </a:extLst>
            </p:cNvPr>
            <p:cNvSpPr/>
            <p:nvPr/>
          </p:nvSpPr>
          <p:spPr>
            <a:xfrm>
              <a:off x="2468543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C3CE4588-980E-6B40-A501-C88B85B8AE2E}"/>
                </a:ext>
              </a:extLst>
            </p:cNvPr>
            <p:cNvSpPr/>
            <p:nvPr/>
          </p:nvSpPr>
          <p:spPr>
            <a:xfrm>
              <a:off x="2599678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A1287AA-31F6-624B-94D1-9255293E774E}"/>
                </a:ext>
              </a:extLst>
            </p:cNvPr>
            <p:cNvSpPr/>
            <p:nvPr/>
          </p:nvSpPr>
          <p:spPr>
            <a:xfrm>
              <a:off x="2727269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DADDFE3-35B0-3848-8B36-174D522DE71E}"/>
                </a:ext>
              </a:extLst>
            </p:cNvPr>
            <p:cNvSpPr/>
            <p:nvPr/>
          </p:nvSpPr>
          <p:spPr>
            <a:xfrm>
              <a:off x="2730813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7FC8FC59-AF31-6241-BC1C-E193BF1EDE85}"/>
                </a:ext>
              </a:extLst>
            </p:cNvPr>
            <p:cNvSpPr/>
            <p:nvPr/>
          </p:nvSpPr>
          <p:spPr>
            <a:xfrm>
              <a:off x="2854860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461D7EB5-E485-9F4B-A98D-94D9AB08A9AF}"/>
                </a:ext>
              </a:extLst>
            </p:cNvPr>
            <p:cNvSpPr/>
            <p:nvPr/>
          </p:nvSpPr>
          <p:spPr>
            <a:xfrm>
              <a:off x="2985995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311E65D-BD5D-DF43-BE48-13F34A450A81}"/>
              </a:ext>
            </a:extLst>
          </p:cNvPr>
          <p:cNvGrpSpPr/>
          <p:nvPr/>
        </p:nvGrpSpPr>
        <p:grpSpPr>
          <a:xfrm>
            <a:off x="1794545" y="791140"/>
            <a:ext cx="1491459" cy="246221"/>
            <a:chOff x="1593390" y="547322"/>
            <a:chExt cx="1491459" cy="246221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6F1BEA1-C4EF-0047-935C-D7239E4728FC}"/>
                </a:ext>
              </a:extLst>
            </p:cNvPr>
            <p:cNvSpPr txBox="1"/>
            <p:nvPr/>
          </p:nvSpPr>
          <p:spPr>
            <a:xfrm>
              <a:off x="1593390" y="547322"/>
              <a:ext cx="8751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GMaruGothicMPRO" panose="020F0600000000000000" pitchFamily="34" charset="-128"/>
                  <a:ea typeface="HGMaruGothicMPRO" panose="020F0600000000000000" pitchFamily="34" charset="-128"/>
                  <a:cs typeface="Dubai" panose="020B0503030403030204" pitchFamily="34" charset="-78"/>
                </a:rPr>
                <a:t>Typescript</a:t>
              </a:r>
              <a:endParaRPr kumimoji="1"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  <a:cs typeface="Dubai" panose="020B0503030403030204" pitchFamily="34" charset="-78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C3319CA8-2932-FD43-8C56-FB91763177E0}"/>
                </a:ext>
              </a:extLst>
            </p:cNvPr>
            <p:cNvSpPr/>
            <p:nvPr/>
          </p:nvSpPr>
          <p:spPr>
            <a:xfrm>
              <a:off x="2468543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A556B2B9-98BC-9443-8BC1-928E105E7159}"/>
                </a:ext>
              </a:extLst>
            </p:cNvPr>
            <p:cNvSpPr/>
            <p:nvPr/>
          </p:nvSpPr>
          <p:spPr>
            <a:xfrm>
              <a:off x="2599678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957732F-3034-F049-BC4B-CB7BAB42E05D}"/>
                </a:ext>
              </a:extLst>
            </p:cNvPr>
            <p:cNvSpPr/>
            <p:nvPr/>
          </p:nvSpPr>
          <p:spPr>
            <a:xfrm>
              <a:off x="2727269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01C9C6B1-1841-C14F-A0E4-8A0ADD8D2D0F}"/>
                </a:ext>
              </a:extLst>
            </p:cNvPr>
            <p:cNvSpPr/>
            <p:nvPr/>
          </p:nvSpPr>
          <p:spPr>
            <a:xfrm>
              <a:off x="2730813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088D7F7-9530-8746-8B66-496223A9B28B}"/>
                </a:ext>
              </a:extLst>
            </p:cNvPr>
            <p:cNvSpPr/>
            <p:nvPr/>
          </p:nvSpPr>
          <p:spPr>
            <a:xfrm>
              <a:off x="2854860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DFF1F3B5-CEE0-034C-8639-F77C04EF733E}"/>
                </a:ext>
              </a:extLst>
            </p:cNvPr>
            <p:cNvSpPr/>
            <p:nvPr/>
          </p:nvSpPr>
          <p:spPr>
            <a:xfrm>
              <a:off x="2985995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774CBA8-9541-614C-8DAF-C6E45DDE4C10}"/>
              </a:ext>
            </a:extLst>
          </p:cNvPr>
          <p:cNvGrpSpPr/>
          <p:nvPr/>
        </p:nvGrpSpPr>
        <p:grpSpPr>
          <a:xfrm>
            <a:off x="3803456" y="791140"/>
            <a:ext cx="1491459" cy="246221"/>
            <a:chOff x="1593390" y="547322"/>
            <a:chExt cx="1491459" cy="246221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203D2BD-5372-D048-B4D8-2C3CFCCD3C04}"/>
                </a:ext>
              </a:extLst>
            </p:cNvPr>
            <p:cNvSpPr txBox="1"/>
            <p:nvPr/>
          </p:nvSpPr>
          <p:spPr>
            <a:xfrm>
              <a:off x="1593390" y="547322"/>
              <a:ext cx="8751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GMaruGothicMPRO" panose="020F0600000000000000" pitchFamily="34" charset="-128"/>
                  <a:ea typeface="HGMaruGothicMPRO" panose="020F0600000000000000" pitchFamily="34" charset="-128"/>
                  <a:cs typeface="Dubai" panose="020B0503030403030204" pitchFamily="34" charset="-78"/>
                </a:rPr>
                <a:t>html/css</a:t>
              </a:r>
              <a:endParaRPr kumimoji="1"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  <a:cs typeface="Dubai" panose="020B0503030403030204" pitchFamily="34" charset="-78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29FE63AE-60F2-3E42-A328-267D41F89E9B}"/>
                </a:ext>
              </a:extLst>
            </p:cNvPr>
            <p:cNvSpPr/>
            <p:nvPr/>
          </p:nvSpPr>
          <p:spPr>
            <a:xfrm>
              <a:off x="2468543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A6E8A41D-074A-7444-B682-A055C2EAD6B2}"/>
                </a:ext>
              </a:extLst>
            </p:cNvPr>
            <p:cNvSpPr/>
            <p:nvPr/>
          </p:nvSpPr>
          <p:spPr>
            <a:xfrm>
              <a:off x="2599678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48748730-011C-1F4E-B4F7-9251B8DD38AB}"/>
                </a:ext>
              </a:extLst>
            </p:cNvPr>
            <p:cNvSpPr/>
            <p:nvPr/>
          </p:nvSpPr>
          <p:spPr>
            <a:xfrm>
              <a:off x="2727269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AC62503E-218B-FA4E-9667-070DADF4446C}"/>
                </a:ext>
              </a:extLst>
            </p:cNvPr>
            <p:cNvSpPr/>
            <p:nvPr/>
          </p:nvSpPr>
          <p:spPr>
            <a:xfrm>
              <a:off x="2730813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BCF1D017-EF92-1D4D-A5E3-C0566340FD97}"/>
                </a:ext>
              </a:extLst>
            </p:cNvPr>
            <p:cNvSpPr/>
            <p:nvPr/>
          </p:nvSpPr>
          <p:spPr>
            <a:xfrm>
              <a:off x="2854860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DD9EAB77-61F8-9D4D-B202-6E879E5B2B7B}"/>
                </a:ext>
              </a:extLst>
            </p:cNvPr>
            <p:cNvSpPr/>
            <p:nvPr/>
          </p:nvSpPr>
          <p:spPr>
            <a:xfrm>
              <a:off x="2985995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10B8D733-CF4E-1743-90B1-8CFD487F9E47}"/>
              </a:ext>
            </a:extLst>
          </p:cNvPr>
          <p:cNvGrpSpPr/>
          <p:nvPr/>
        </p:nvGrpSpPr>
        <p:grpSpPr>
          <a:xfrm>
            <a:off x="1794545" y="1034958"/>
            <a:ext cx="1491459" cy="246221"/>
            <a:chOff x="1593390" y="547322"/>
            <a:chExt cx="1491459" cy="246221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A1B94E7-7451-BE43-A3E1-A90CA7BA23D6}"/>
                </a:ext>
              </a:extLst>
            </p:cNvPr>
            <p:cNvSpPr txBox="1"/>
            <p:nvPr/>
          </p:nvSpPr>
          <p:spPr>
            <a:xfrm>
              <a:off x="1593390" y="547322"/>
              <a:ext cx="8751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GMaruGothicMPRO" panose="020F0600000000000000" pitchFamily="34" charset="-128"/>
                  <a:ea typeface="HGMaruGothicMPRO" panose="020F0600000000000000" pitchFamily="34" charset="-128"/>
                  <a:cs typeface="Dubai" panose="020B0503030403030204" pitchFamily="34" charset="-78"/>
                </a:rPr>
                <a:t>jQuery</a:t>
              </a:r>
              <a:endParaRPr kumimoji="1"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  <a:cs typeface="Dubai" panose="020B0503030403030204" pitchFamily="34" charset="-78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B836E0B0-38B6-9744-8CA1-B3EB35FA1699}"/>
                </a:ext>
              </a:extLst>
            </p:cNvPr>
            <p:cNvSpPr/>
            <p:nvPr/>
          </p:nvSpPr>
          <p:spPr>
            <a:xfrm>
              <a:off x="2468543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0B1562B0-8F25-244F-9DC2-44F9E7F89844}"/>
                </a:ext>
              </a:extLst>
            </p:cNvPr>
            <p:cNvSpPr/>
            <p:nvPr/>
          </p:nvSpPr>
          <p:spPr>
            <a:xfrm>
              <a:off x="2599678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E0AB9CA4-D777-8F48-A081-073D2FAFA94A}"/>
                </a:ext>
              </a:extLst>
            </p:cNvPr>
            <p:cNvSpPr/>
            <p:nvPr/>
          </p:nvSpPr>
          <p:spPr>
            <a:xfrm>
              <a:off x="2727269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D0979FA6-0DA7-F043-A59D-398B168D31CB}"/>
                </a:ext>
              </a:extLst>
            </p:cNvPr>
            <p:cNvSpPr/>
            <p:nvPr/>
          </p:nvSpPr>
          <p:spPr>
            <a:xfrm>
              <a:off x="2730813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0B8C7DB5-6A51-9D47-8EF3-5DAD6DA2D3D8}"/>
                </a:ext>
              </a:extLst>
            </p:cNvPr>
            <p:cNvSpPr/>
            <p:nvPr/>
          </p:nvSpPr>
          <p:spPr>
            <a:xfrm>
              <a:off x="2854860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019B4292-ED61-A448-B189-C1B8868694B6}"/>
                </a:ext>
              </a:extLst>
            </p:cNvPr>
            <p:cNvSpPr/>
            <p:nvPr/>
          </p:nvSpPr>
          <p:spPr>
            <a:xfrm>
              <a:off x="2985995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7ADDDCCF-2A9F-FA40-87B0-BFEB3C4996F0}"/>
              </a:ext>
            </a:extLst>
          </p:cNvPr>
          <p:cNvGrpSpPr/>
          <p:nvPr/>
        </p:nvGrpSpPr>
        <p:grpSpPr>
          <a:xfrm>
            <a:off x="1794545" y="2304829"/>
            <a:ext cx="1491459" cy="246221"/>
            <a:chOff x="1593390" y="547322"/>
            <a:chExt cx="1491459" cy="246221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DC652BC-DB84-7547-BA4B-821FB3666203}"/>
                </a:ext>
              </a:extLst>
            </p:cNvPr>
            <p:cNvSpPr txBox="1"/>
            <p:nvPr/>
          </p:nvSpPr>
          <p:spPr>
            <a:xfrm>
              <a:off x="1593390" y="547322"/>
              <a:ext cx="8751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GMaruGothicMPRO" panose="020F0600000000000000" pitchFamily="34" charset="-128"/>
                  <a:ea typeface="HGMaruGothicMPRO" panose="020F0600000000000000" pitchFamily="34" charset="-128"/>
                  <a:cs typeface="Dubai" panose="020B0503030403030204" pitchFamily="34" charset="-78"/>
                </a:rPr>
                <a:t>Electron</a:t>
              </a:r>
              <a:endParaRPr kumimoji="1"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  <a:cs typeface="Dubai" panose="020B0503030403030204" pitchFamily="34" charset="-78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39BADD21-C22B-B544-A65F-40E78D862C49}"/>
                </a:ext>
              </a:extLst>
            </p:cNvPr>
            <p:cNvSpPr/>
            <p:nvPr/>
          </p:nvSpPr>
          <p:spPr>
            <a:xfrm>
              <a:off x="2468543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D79731A4-8BA2-E74C-9DCC-0F2939DA7310}"/>
                </a:ext>
              </a:extLst>
            </p:cNvPr>
            <p:cNvSpPr/>
            <p:nvPr/>
          </p:nvSpPr>
          <p:spPr>
            <a:xfrm>
              <a:off x="2599678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3B0AE475-9D82-374E-A703-550DCBAF8151}"/>
                </a:ext>
              </a:extLst>
            </p:cNvPr>
            <p:cNvSpPr/>
            <p:nvPr/>
          </p:nvSpPr>
          <p:spPr>
            <a:xfrm>
              <a:off x="2727269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7F986547-04E2-3942-B6A9-F15077892868}"/>
                </a:ext>
              </a:extLst>
            </p:cNvPr>
            <p:cNvSpPr/>
            <p:nvPr/>
          </p:nvSpPr>
          <p:spPr>
            <a:xfrm>
              <a:off x="2730813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195E1199-1E18-FF4F-8F5A-B60804E7F3D0}"/>
                </a:ext>
              </a:extLst>
            </p:cNvPr>
            <p:cNvSpPr/>
            <p:nvPr/>
          </p:nvSpPr>
          <p:spPr>
            <a:xfrm>
              <a:off x="2854860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37E248F8-6666-274C-B065-8F65C003C198}"/>
                </a:ext>
              </a:extLst>
            </p:cNvPr>
            <p:cNvSpPr/>
            <p:nvPr/>
          </p:nvSpPr>
          <p:spPr>
            <a:xfrm>
              <a:off x="2985995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B2D6355F-AD98-FC42-BA56-C8A836F6CC53}"/>
              </a:ext>
            </a:extLst>
          </p:cNvPr>
          <p:cNvGrpSpPr/>
          <p:nvPr/>
        </p:nvGrpSpPr>
        <p:grpSpPr>
          <a:xfrm>
            <a:off x="1794545" y="1399483"/>
            <a:ext cx="1491459" cy="246221"/>
            <a:chOff x="1593390" y="547322"/>
            <a:chExt cx="1491459" cy="246221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DAC1EA85-8AF0-334A-93C6-87D4EFDAEEDE}"/>
                </a:ext>
              </a:extLst>
            </p:cNvPr>
            <p:cNvSpPr txBox="1"/>
            <p:nvPr/>
          </p:nvSpPr>
          <p:spPr>
            <a:xfrm>
              <a:off x="1593390" y="547322"/>
              <a:ext cx="8751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GMaruGothicMPRO" panose="020F0600000000000000" pitchFamily="34" charset="-128"/>
                  <a:ea typeface="HGMaruGothicMPRO" panose="020F0600000000000000" pitchFamily="34" charset="-128"/>
                  <a:cs typeface="Dubai" panose="020B0503030403030204" pitchFamily="34" charset="-78"/>
                </a:rPr>
                <a:t>Node.js</a:t>
              </a:r>
              <a:endParaRPr kumimoji="1"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  <a:cs typeface="Dubai" panose="020B0503030403030204" pitchFamily="34" charset="-78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C56F92FB-906E-274B-A8EC-654DF9ED596B}"/>
                </a:ext>
              </a:extLst>
            </p:cNvPr>
            <p:cNvSpPr/>
            <p:nvPr/>
          </p:nvSpPr>
          <p:spPr>
            <a:xfrm>
              <a:off x="2468543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91F8B213-B0D6-004F-A83C-307F640BA893}"/>
                </a:ext>
              </a:extLst>
            </p:cNvPr>
            <p:cNvSpPr/>
            <p:nvPr/>
          </p:nvSpPr>
          <p:spPr>
            <a:xfrm>
              <a:off x="2599678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D4B6D050-A56A-9547-9BE4-581B26D2F7D4}"/>
                </a:ext>
              </a:extLst>
            </p:cNvPr>
            <p:cNvSpPr/>
            <p:nvPr/>
          </p:nvSpPr>
          <p:spPr>
            <a:xfrm>
              <a:off x="2727269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5C4B6870-B805-C744-9E83-25A7FE8486DB}"/>
                </a:ext>
              </a:extLst>
            </p:cNvPr>
            <p:cNvSpPr/>
            <p:nvPr/>
          </p:nvSpPr>
          <p:spPr>
            <a:xfrm>
              <a:off x="2730813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7D9EFA99-379F-5544-80FB-0CB93BA44AE3}"/>
                </a:ext>
              </a:extLst>
            </p:cNvPr>
            <p:cNvSpPr/>
            <p:nvPr/>
          </p:nvSpPr>
          <p:spPr>
            <a:xfrm>
              <a:off x="2854860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23EC559E-748E-A141-A9D4-9C20A61FFF52}"/>
                </a:ext>
              </a:extLst>
            </p:cNvPr>
            <p:cNvSpPr/>
            <p:nvPr/>
          </p:nvSpPr>
          <p:spPr>
            <a:xfrm>
              <a:off x="2985995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DB5547EF-AE2E-2047-B4F9-695B9ED97802}"/>
              </a:ext>
            </a:extLst>
          </p:cNvPr>
          <p:cNvGrpSpPr/>
          <p:nvPr/>
        </p:nvGrpSpPr>
        <p:grpSpPr>
          <a:xfrm>
            <a:off x="1794545" y="1867689"/>
            <a:ext cx="1491459" cy="246221"/>
            <a:chOff x="1593390" y="547322"/>
            <a:chExt cx="1491459" cy="246221"/>
          </a:xfrm>
        </p:grpSpPr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0D213E3-0C1A-144D-A23F-44C1C228C6BD}"/>
                </a:ext>
              </a:extLst>
            </p:cNvPr>
            <p:cNvSpPr txBox="1"/>
            <p:nvPr/>
          </p:nvSpPr>
          <p:spPr>
            <a:xfrm>
              <a:off x="1593390" y="547322"/>
              <a:ext cx="8751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GMaruGothicMPRO" panose="020F0600000000000000" pitchFamily="34" charset="-128"/>
                  <a:ea typeface="HGMaruGothicMPRO" panose="020F0600000000000000" pitchFamily="34" charset="-128"/>
                  <a:cs typeface="Dubai" panose="020B0503030403030204" pitchFamily="34" charset="-78"/>
                </a:rPr>
                <a:t>mysql</a:t>
              </a:r>
              <a:endParaRPr kumimoji="1"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  <a:cs typeface="Dubai" panose="020B0503030403030204" pitchFamily="34" charset="-78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56AE1956-A335-684E-A599-31E738692338}"/>
                </a:ext>
              </a:extLst>
            </p:cNvPr>
            <p:cNvSpPr/>
            <p:nvPr/>
          </p:nvSpPr>
          <p:spPr>
            <a:xfrm>
              <a:off x="2468543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E2DB7ED-0E25-6344-9872-6619FD6FDEC0}"/>
                </a:ext>
              </a:extLst>
            </p:cNvPr>
            <p:cNvSpPr/>
            <p:nvPr/>
          </p:nvSpPr>
          <p:spPr>
            <a:xfrm>
              <a:off x="2599678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B41A7B97-A1B9-E84F-A0BC-F724BCD0A15F}"/>
                </a:ext>
              </a:extLst>
            </p:cNvPr>
            <p:cNvSpPr/>
            <p:nvPr/>
          </p:nvSpPr>
          <p:spPr>
            <a:xfrm>
              <a:off x="2727269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14485AEE-02F3-3F4A-9287-9CE36CCE2EFD}"/>
                </a:ext>
              </a:extLst>
            </p:cNvPr>
            <p:cNvSpPr/>
            <p:nvPr/>
          </p:nvSpPr>
          <p:spPr>
            <a:xfrm>
              <a:off x="2730813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670BD7A5-25AF-8847-A717-7605DDB16110}"/>
                </a:ext>
              </a:extLst>
            </p:cNvPr>
            <p:cNvSpPr/>
            <p:nvPr/>
          </p:nvSpPr>
          <p:spPr>
            <a:xfrm>
              <a:off x="2854860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B1B6A9F3-26BF-7A44-A8C5-7A62C05871FF}"/>
                </a:ext>
              </a:extLst>
            </p:cNvPr>
            <p:cNvSpPr/>
            <p:nvPr/>
          </p:nvSpPr>
          <p:spPr>
            <a:xfrm>
              <a:off x="2985995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A7545ABD-ECBF-8B42-8CCE-1CDE4A8FE8CA}"/>
              </a:ext>
            </a:extLst>
          </p:cNvPr>
          <p:cNvGrpSpPr/>
          <p:nvPr/>
        </p:nvGrpSpPr>
        <p:grpSpPr>
          <a:xfrm>
            <a:off x="1794545" y="1643301"/>
            <a:ext cx="1491459" cy="246221"/>
            <a:chOff x="1593390" y="547322"/>
            <a:chExt cx="1491459" cy="246221"/>
          </a:xfrm>
        </p:grpSpPr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6DD816B5-DBB4-A844-8BB6-0FEEA6F9BC05}"/>
                </a:ext>
              </a:extLst>
            </p:cNvPr>
            <p:cNvSpPr txBox="1"/>
            <p:nvPr/>
          </p:nvSpPr>
          <p:spPr>
            <a:xfrm>
              <a:off x="1593390" y="547322"/>
              <a:ext cx="8751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GMaruGothicMPRO" panose="020F0600000000000000" pitchFamily="34" charset="-128"/>
                  <a:ea typeface="HGMaruGothicMPRO" panose="020F0600000000000000" pitchFamily="34" charset="-128"/>
                  <a:cs typeface="Dubai" panose="020B0503030403030204" pitchFamily="34" charset="-78"/>
                </a:rPr>
                <a:t>MongoDB</a:t>
              </a:r>
              <a:endParaRPr kumimoji="1"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  <a:cs typeface="Dubai" panose="020B0503030403030204" pitchFamily="34" charset="-78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1349702E-C4E5-4C42-800F-0E66AFB8B263}"/>
                </a:ext>
              </a:extLst>
            </p:cNvPr>
            <p:cNvSpPr/>
            <p:nvPr/>
          </p:nvSpPr>
          <p:spPr>
            <a:xfrm>
              <a:off x="2468543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1BF681AF-F768-BA40-926F-483BE3DFB0E9}"/>
                </a:ext>
              </a:extLst>
            </p:cNvPr>
            <p:cNvSpPr/>
            <p:nvPr/>
          </p:nvSpPr>
          <p:spPr>
            <a:xfrm>
              <a:off x="2599678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C2AFF4A-87C7-624F-A68A-FE16A3C1B0A6}"/>
                </a:ext>
              </a:extLst>
            </p:cNvPr>
            <p:cNvSpPr/>
            <p:nvPr/>
          </p:nvSpPr>
          <p:spPr>
            <a:xfrm>
              <a:off x="2727269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71EE8AB7-8FF5-324B-8FE2-5F3AB29BC414}"/>
                </a:ext>
              </a:extLst>
            </p:cNvPr>
            <p:cNvSpPr/>
            <p:nvPr/>
          </p:nvSpPr>
          <p:spPr>
            <a:xfrm>
              <a:off x="2730813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9076212D-320D-6D4F-9CEE-486DCAB69AA4}"/>
                </a:ext>
              </a:extLst>
            </p:cNvPr>
            <p:cNvSpPr/>
            <p:nvPr/>
          </p:nvSpPr>
          <p:spPr>
            <a:xfrm>
              <a:off x="2854860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3B083E88-BFCE-AC41-B9F8-3BD6AF71838C}"/>
                </a:ext>
              </a:extLst>
            </p:cNvPr>
            <p:cNvSpPr/>
            <p:nvPr/>
          </p:nvSpPr>
          <p:spPr>
            <a:xfrm>
              <a:off x="2985995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8913C038-AE5B-1643-91DA-CD44BE939748}"/>
              </a:ext>
            </a:extLst>
          </p:cNvPr>
          <p:cNvGrpSpPr/>
          <p:nvPr/>
        </p:nvGrpSpPr>
        <p:grpSpPr>
          <a:xfrm>
            <a:off x="3803456" y="1643301"/>
            <a:ext cx="1491459" cy="246221"/>
            <a:chOff x="1593390" y="547322"/>
            <a:chExt cx="1491459" cy="246221"/>
          </a:xfrm>
        </p:grpSpPr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41D69982-BB27-CB4C-A74E-8DA147CC0B69}"/>
                </a:ext>
              </a:extLst>
            </p:cNvPr>
            <p:cNvSpPr txBox="1"/>
            <p:nvPr/>
          </p:nvSpPr>
          <p:spPr>
            <a:xfrm>
              <a:off x="1593390" y="547322"/>
              <a:ext cx="8751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GMaruGothicMPRO" panose="020F0600000000000000" pitchFamily="34" charset="-128"/>
                  <a:ea typeface="HGMaruGothicMPRO" panose="020F0600000000000000" pitchFamily="34" charset="-128"/>
                  <a:cs typeface="Dubai" panose="020B0503030403030204" pitchFamily="34" charset="-78"/>
                </a:rPr>
                <a:t>Redis</a:t>
              </a:r>
              <a:endParaRPr kumimoji="1"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  <a:cs typeface="Dubai" panose="020B0503030403030204" pitchFamily="34" charset="-78"/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4CA70A5E-F15F-E341-8061-65674A1337E1}"/>
                </a:ext>
              </a:extLst>
            </p:cNvPr>
            <p:cNvSpPr/>
            <p:nvPr/>
          </p:nvSpPr>
          <p:spPr>
            <a:xfrm>
              <a:off x="2468543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0DCC9B63-D102-4541-B5C1-49191613DEE3}"/>
                </a:ext>
              </a:extLst>
            </p:cNvPr>
            <p:cNvSpPr/>
            <p:nvPr/>
          </p:nvSpPr>
          <p:spPr>
            <a:xfrm>
              <a:off x="2599678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92C4D1F8-A54A-EC4A-B491-4B099458B1D8}"/>
                </a:ext>
              </a:extLst>
            </p:cNvPr>
            <p:cNvSpPr/>
            <p:nvPr/>
          </p:nvSpPr>
          <p:spPr>
            <a:xfrm>
              <a:off x="2727269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7841A728-6698-2D46-AE6A-DC04D13EAA3D}"/>
                </a:ext>
              </a:extLst>
            </p:cNvPr>
            <p:cNvSpPr/>
            <p:nvPr/>
          </p:nvSpPr>
          <p:spPr>
            <a:xfrm>
              <a:off x="2730813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62D9F89B-C35C-934F-B509-A77D78DFD634}"/>
                </a:ext>
              </a:extLst>
            </p:cNvPr>
            <p:cNvSpPr/>
            <p:nvPr/>
          </p:nvSpPr>
          <p:spPr>
            <a:xfrm>
              <a:off x="2854860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839435AE-E73B-6049-A96B-4341678ECD40}"/>
                </a:ext>
              </a:extLst>
            </p:cNvPr>
            <p:cNvSpPr/>
            <p:nvPr/>
          </p:nvSpPr>
          <p:spPr>
            <a:xfrm>
              <a:off x="2985995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7E9E2C62-DA14-B34C-995A-331C08918DE9}"/>
              </a:ext>
            </a:extLst>
          </p:cNvPr>
          <p:cNvGrpSpPr/>
          <p:nvPr/>
        </p:nvGrpSpPr>
        <p:grpSpPr>
          <a:xfrm>
            <a:off x="3803456" y="1417116"/>
            <a:ext cx="1491459" cy="246221"/>
            <a:chOff x="1593390" y="547322"/>
            <a:chExt cx="1491459" cy="246221"/>
          </a:xfrm>
        </p:grpSpPr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4FA12A84-52FC-6545-819A-64A68CC6E457}"/>
                </a:ext>
              </a:extLst>
            </p:cNvPr>
            <p:cNvSpPr txBox="1"/>
            <p:nvPr/>
          </p:nvSpPr>
          <p:spPr>
            <a:xfrm>
              <a:off x="1593390" y="547322"/>
              <a:ext cx="8751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GMaruGothicMPRO" panose="020F0600000000000000" pitchFamily="34" charset="-128"/>
                  <a:ea typeface="HGMaruGothicMPRO" panose="020F0600000000000000" pitchFamily="34" charset="-128"/>
                  <a:cs typeface="Dubai" panose="020B0503030403030204" pitchFamily="34" charset="-78"/>
                </a:rPr>
                <a:t>Express</a:t>
              </a:r>
              <a:endParaRPr kumimoji="1"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  <a:cs typeface="Dubai" panose="020B0503030403030204" pitchFamily="34" charset="-78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D8DD1F06-D996-CF42-8B66-1D93386B42B7}"/>
                </a:ext>
              </a:extLst>
            </p:cNvPr>
            <p:cNvSpPr/>
            <p:nvPr/>
          </p:nvSpPr>
          <p:spPr>
            <a:xfrm>
              <a:off x="2468543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20ADFF3E-E545-824E-A133-CB8DF9E56746}"/>
                </a:ext>
              </a:extLst>
            </p:cNvPr>
            <p:cNvSpPr/>
            <p:nvPr/>
          </p:nvSpPr>
          <p:spPr>
            <a:xfrm>
              <a:off x="2599678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FD528323-BF8A-4142-AB55-C3A93FE38D95}"/>
                </a:ext>
              </a:extLst>
            </p:cNvPr>
            <p:cNvSpPr/>
            <p:nvPr/>
          </p:nvSpPr>
          <p:spPr>
            <a:xfrm>
              <a:off x="2727269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0CF10F2B-7CEE-EF43-8284-4E71D1994FDD}"/>
                </a:ext>
              </a:extLst>
            </p:cNvPr>
            <p:cNvSpPr/>
            <p:nvPr/>
          </p:nvSpPr>
          <p:spPr>
            <a:xfrm>
              <a:off x="2730813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CD12D107-64E4-D142-9C3E-1A4A8304B68F}"/>
                </a:ext>
              </a:extLst>
            </p:cNvPr>
            <p:cNvSpPr/>
            <p:nvPr/>
          </p:nvSpPr>
          <p:spPr>
            <a:xfrm>
              <a:off x="2854860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12D97B86-23CC-5F4D-AF15-7FF1174B9F66}"/>
                </a:ext>
              </a:extLst>
            </p:cNvPr>
            <p:cNvSpPr/>
            <p:nvPr/>
          </p:nvSpPr>
          <p:spPr>
            <a:xfrm>
              <a:off x="2985995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307B139A-5102-2543-BD3F-6BF40348A662}"/>
              </a:ext>
            </a:extLst>
          </p:cNvPr>
          <p:cNvGrpSpPr/>
          <p:nvPr/>
        </p:nvGrpSpPr>
        <p:grpSpPr>
          <a:xfrm>
            <a:off x="3803456" y="2304828"/>
            <a:ext cx="1491459" cy="246221"/>
            <a:chOff x="1593390" y="547322"/>
            <a:chExt cx="1491459" cy="246221"/>
          </a:xfrm>
        </p:grpSpPr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A8AC788-7C70-7647-9829-4C405D0BFBBF}"/>
                </a:ext>
              </a:extLst>
            </p:cNvPr>
            <p:cNvSpPr txBox="1"/>
            <p:nvPr/>
          </p:nvSpPr>
          <p:spPr>
            <a:xfrm>
              <a:off x="1593390" y="547322"/>
              <a:ext cx="8751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GMaruGothicMPRO" panose="020F0600000000000000" pitchFamily="34" charset="-128"/>
                  <a:ea typeface="HGMaruGothicMPRO" panose="020F0600000000000000" pitchFamily="34" charset="-128"/>
                  <a:cs typeface="Dubai" panose="020B0503030403030204" pitchFamily="34" charset="-78"/>
                </a:rPr>
                <a:t>Cordova</a:t>
              </a:r>
              <a:endParaRPr kumimoji="1"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  <a:cs typeface="Dubai" panose="020B0503030403030204" pitchFamily="34" charset="-78"/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870193FE-9686-BA40-BE85-793D17C9EEDE}"/>
                </a:ext>
              </a:extLst>
            </p:cNvPr>
            <p:cNvSpPr/>
            <p:nvPr/>
          </p:nvSpPr>
          <p:spPr>
            <a:xfrm>
              <a:off x="2468543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FF866501-030E-4E4D-A2D2-696FE6080AF7}"/>
                </a:ext>
              </a:extLst>
            </p:cNvPr>
            <p:cNvSpPr/>
            <p:nvPr/>
          </p:nvSpPr>
          <p:spPr>
            <a:xfrm>
              <a:off x="2599678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A6BC2D67-1D16-B046-A9FA-9D0AC12AE96C}"/>
                </a:ext>
              </a:extLst>
            </p:cNvPr>
            <p:cNvSpPr/>
            <p:nvPr/>
          </p:nvSpPr>
          <p:spPr>
            <a:xfrm>
              <a:off x="2727269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17D1B31D-DA68-9C45-8979-3204CC092BC6}"/>
                </a:ext>
              </a:extLst>
            </p:cNvPr>
            <p:cNvSpPr/>
            <p:nvPr/>
          </p:nvSpPr>
          <p:spPr>
            <a:xfrm>
              <a:off x="2730813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B821F12D-960F-EA4F-B6C3-AF0B6E1806DB}"/>
                </a:ext>
              </a:extLst>
            </p:cNvPr>
            <p:cNvSpPr/>
            <p:nvPr/>
          </p:nvSpPr>
          <p:spPr>
            <a:xfrm>
              <a:off x="2854860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7888ED42-AAFE-754C-B210-B5E4623D6842}"/>
                </a:ext>
              </a:extLst>
            </p:cNvPr>
            <p:cNvSpPr/>
            <p:nvPr/>
          </p:nvSpPr>
          <p:spPr>
            <a:xfrm>
              <a:off x="2985995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70311FDE-BBC0-914B-B66F-5C3E2CA50582}"/>
              </a:ext>
            </a:extLst>
          </p:cNvPr>
          <p:cNvGrpSpPr/>
          <p:nvPr/>
        </p:nvGrpSpPr>
        <p:grpSpPr>
          <a:xfrm>
            <a:off x="3803456" y="1867689"/>
            <a:ext cx="1491459" cy="246221"/>
            <a:chOff x="1593390" y="547322"/>
            <a:chExt cx="1491459" cy="246221"/>
          </a:xfrm>
        </p:grpSpPr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6F758C75-19FA-1748-B84D-91064ECAB32A}"/>
                </a:ext>
              </a:extLst>
            </p:cNvPr>
            <p:cNvSpPr txBox="1"/>
            <p:nvPr/>
          </p:nvSpPr>
          <p:spPr>
            <a:xfrm>
              <a:off x="1593390" y="547322"/>
              <a:ext cx="8751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GMaruGothicMPRO" panose="020F0600000000000000" pitchFamily="34" charset="-128"/>
                  <a:ea typeface="HGMaruGothicMPRO" panose="020F0600000000000000" pitchFamily="34" charset="-128"/>
                  <a:cs typeface="Dubai" panose="020B0503030403030204" pitchFamily="34" charset="-78"/>
                </a:rPr>
                <a:t>jenkins</a:t>
              </a:r>
              <a:endParaRPr kumimoji="1"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  <a:cs typeface="Dubai" panose="020B0503030403030204" pitchFamily="34" charset="-78"/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D367E1ED-3878-B24C-B960-2E4FBB6E0825}"/>
                </a:ext>
              </a:extLst>
            </p:cNvPr>
            <p:cNvSpPr/>
            <p:nvPr/>
          </p:nvSpPr>
          <p:spPr>
            <a:xfrm>
              <a:off x="2468543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81C1B870-9E7D-1646-BF6E-E9CB0A237784}"/>
                </a:ext>
              </a:extLst>
            </p:cNvPr>
            <p:cNvSpPr/>
            <p:nvPr/>
          </p:nvSpPr>
          <p:spPr>
            <a:xfrm>
              <a:off x="2599678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F555B593-5B9B-144A-A28E-2DD6DBDFB79D}"/>
                </a:ext>
              </a:extLst>
            </p:cNvPr>
            <p:cNvSpPr/>
            <p:nvPr/>
          </p:nvSpPr>
          <p:spPr>
            <a:xfrm>
              <a:off x="2727269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CC76CEC0-551A-D141-9925-37E9A25F2DF2}"/>
                </a:ext>
              </a:extLst>
            </p:cNvPr>
            <p:cNvSpPr/>
            <p:nvPr/>
          </p:nvSpPr>
          <p:spPr>
            <a:xfrm>
              <a:off x="2730813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769AE968-0D50-C14A-AF34-654C9CC2083F}"/>
                </a:ext>
              </a:extLst>
            </p:cNvPr>
            <p:cNvSpPr/>
            <p:nvPr/>
          </p:nvSpPr>
          <p:spPr>
            <a:xfrm>
              <a:off x="2854860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EAA9E1F2-39D6-3F41-8AEF-4C8A8FEF8C55}"/>
                </a:ext>
              </a:extLst>
            </p:cNvPr>
            <p:cNvSpPr/>
            <p:nvPr/>
          </p:nvSpPr>
          <p:spPr>
            <a:xfrm>
              <a:off x="2985995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74EC94E9-1782-AB4C-BF1D-D875C529218D}"/>
              </a:ext>
            </a:extLst>
          </p:cNvPr>
          <p:cNvGrpSpPr/>
          <p:nvPr/>
        </p:nvGrpSpPr>
        <p:grpSpPr>
          <a:xfrm>
            <a:off x="1794545" y="2740816"/>
            <a:ext cx="1491459" cy="246221"/>
            <a:chOff x="1593390" y="547322"/>
            <a:chExt cx="1491459" cy="246221"/>
          </a:xfrm>
        </p:grpSpPr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E96BA7DA-CA46-3B49-A115-4AAC35567E25}"/>
                </a:ext>
              </a:extLst>
            </p:cNvPr>
            <p:cNvSpPr txBox="1"/>
            <p:nvPr/>
          </p:nvSpPr>
          <p:spPr>
            <a:xfrm>
              <a:off x="1593390" y="547322"/>
              <a:ext cx="8751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GMaruGothicMPRO" panose="020F0600000000000000" pitchFamily="34" charset="-128"/>
                  <a:ea typeface="HGMaruGothicMPRO" panose="020F0600000000000000" pitchFamily="34" charset="-128"/>
                  <a:cs typeface="Dubai" panose="020B0503030403030204" pitchFamily="34" charset="-78"/>
                </a:rPr>
                <a:t>PHP</a:t>
              </a:r>
              <a:endParaRPr kumimoji="1"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  <a:cs typeface="Dubai" panose="020B0503030403030204" pitchFamily="34" charset="-78"/>
              </a:endParaRPr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CA97E60A-0EF0-9449-8E35-AF5F98E2168A}"/>
                </a:ext>
              </a:extLst>
            </p:cNvPr>
            <p:cNvSpPr/>
            <p:nvPr/>
          </p:nvSpPr>
          <p:spPr>
            <a:xfrm>
              <a:off x="2468543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AC2C8FB7-06A0-154C-9AAC-BF559E307734}"/>
                </a:ext>
              </a:extLst>
            </p:cNvPr>
            <p:cNvSpPr/>
            <p:nvPr/>
          </p:nvSpPr>
          <p:spPr>
            <a:xfrm>
              <a:off x="2599678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C5BF8601-0F94-6243-B430-B617687F0AC1}"/>
                </a:ext>
              </a:extLst>
            </p:cNvPr>
            <p:cNvSpPr/>
            <p:nvPr/>
          </p:nvSpPr>
          <p:spPr>
            <a:xfrm>
              <a:off x="2727269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CF879C3D-099F-824F-9435-2A1F33A3BDB8}"/>
                </a:ext>
              </a:extLst>
            </p:cNvPr>
            <p:cNvSpPr/>
            <p:nvPr/>
          </p:nvSpPr>
          <p:spPr>
            <a:xfrm>
              <a:off x="2730813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61FF252F-51DB-B948-A57E-BE246032B648}"/>
                </a:ext>
              </a:extLst>
            </p:cNvPr>
            <p:cNvSpPr/>
            <p:nvPr/>
          </p:nvSpPr>
          <p:spPr>
            <a:xfrm>
              <a:off x="2854860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7CC8A789-374B-1C42-813B-987AB30194F4}"/>
                </a:ext>
              </a:extLst>
            </p:cNvPr>
            <p:cNvSpPr/>
            <p:nvPr/>
          </p:nvSpPr>
          <p:spPr>
            <a:xfrm>
              <a:off x="2985995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EDBFD4C3-ADEC-B44B-A762-72295B676FD7}"/>
              </a:ext>
            </a:extLst>
          </p:cNvPr>
          <p:cNvGrpSpPr/>
          <p:nvPr/>
        </p:nvGrpSpPr>
        <p:grpSpPr>
          <a:xfrm>
            <a:off x="1794545" y="2984634"/>
            <a:ext cx="1491459" cy="246221"/>
            <a:chOff x="1593390" y="547322"/>
            <a:chExt cx="1491459" cy="246221"/>
          </a:xfrm>
        </p:grpSpPr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C176B130-9E07-C34B-B20C-F34725348B47}"/>
                </a:ext>
              </a:extLst>
            </p:cNvPr>
            <p:cNvSpPr txBox="1"/>
            <p:nvPr/>
          </p:nvSpPr>
          <p:spPr>
            <a:xfrm>
              <a:off x="1593390" y="547322"/>
              <a:ext cx="8751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GMaruGothicMPRO" panose="020F0600000000000000" pitchFamily="34" charset="-128"/>
                  <a:ea typeface="HGMaruGothicMPRO" panose="020F0600000000000000" pitchFamily="34" charset="-128"/>
                  <a:cs typeface="Dubai" panose="020B0503030403030204" pitchFamily="34" charset="-78"/>
                </a:rPr>
                <a:t>java web</a:t>
              </a:r>
              <a:endParaRPr kumimoji="1"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  <a:cs typeface="Dubai" panose="020B0503030403030204" pitchFamily="34" charset="-78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7FE6C086-FF29-954C-907E-D657F64B23C1}"/>
                </a:ext>
              </a:extLst>
            </p:cNvPr>
            <p:cNvSpPr/>
            <p:nvPr/>
          </p:nvSpPr>
          <p:spPr>
            <a:xfrm>
              <a:off x="2468543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15E525F9-2211-3A41-A59A-AE5EFB17AF78}"/>
                </a:ext>
              </a:extLst>
            </p:cNvPr>
            <p:cNvSpPr/>
            <p:nvPr/>
          </p:nvSpPr>
          <p:spPr>
            <a:xfrm>
              <a:off x="2599678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97B775B0-9268-0343-9420-7C1E2BB66CD8}"/>
                </a:ext>
              </a:extLst>
            </p:cNvPr>
            <p:cNvSpPr/>
            <p:nvPr/>
          </p:nvSpPr>
          <p:spPr>
            <a:xfrm>
              <a:off x="2727269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B0DA89D2-ABAB-7143-9A58-078B7B64699E}"/>
                </a:ext>
              </a:extLst>
            </p:cNvPr>
            <p:cNvSpPr/>
            <p:nvPr/>
          </p:nvSpPr>
          <p:spPr>
            <a:xfrm>
              <a:off x="2730813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3D2557A0-BE18-5948-9F1A-B0BF2F134FA9}"/>
                </a:ext>
              </a:extLst>
            </p:cNvPr>
            <p:cNvSpPr/>
            <p:nvPr/>
          </p:nvSpPr>
          <p:spPr>
            <a:xfrm>
              <a:off x="2854860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88659FC9-A9B2-994A-8FF4-1163A14B5791}"/>
                </a:ext>
              </a:extLst>
            </p:cNvPr>
            <p:cNvSpPr/>
            <p:nvPr/>
          </p:nvSpPr>
          <p:spPr>
            <a:xfrm>
              <a:off x="2985995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6C09E0B9-B364-1B46-B54E-83A55DD396E4}"/>
              </a:ext>
            </a:extLst>
          </p:cNvPr>
          <p:cNvGrpSpPr/>
          <p:nvPr/>
        </p:nvGrpSpPr>
        <p:grpSpPr>
          <a:xfrm>
            <a:off x="3803456" y="2984634"/>
            <a:ext cx="1491459" cy="246221"/>
            <a:chOff x="1593390" y="547322"/>
            <a:chExt cx="1491459" cy="246221"/>
          </a:xfrm>
        </p:grpSpPr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CCEB78F9-D8FA-AD41-9449-BB98D64C60D0}"/>
                </a:ext>
              </a:extLst>
            </p:cNvPr>
            <p:cNvSpPr txBox="1"/>
            <p:nvPr/>
          </p:nvSpPr>
          <p:spPr>
            <a:xfrm>
              <a:off x="1593390" y="547322"/>
              <a:ext cx="8751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GMaruGothicMPRO" panose="020F0600000000000000" pitchFamily="34" charset="-128"/>
                  <a:ea typeface="HGMaruGothicMPRO" panose="020F0600000000000000" pitchFamily="34" charset="-128"/>
                  <a:cs typeface="Dubai" panose="020B0503030403030204" pitchFamily="34" charset="-78"/>
                </a:rPr>
                <a:t>C/C++</a:t>
              </a:r>
              <a:endParaRPr kumimoji="1"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  <a:cs typeface="Dubai" panose="020B0503030403030204" pitchFamily="34" charset="-78"/>
              </a:endParaRPr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3D470249-16EC-5542-A40A-56D03DD0FB9F}"/>
                </a:ext>
              </a:extLst>
            </p:cNvPr>
            <p:cNvSpPr/>
            <p:nvPr/>
          </p:nvSpPr>
          <p:spPr>
            <a:xfrm>
              <a:off x="2468543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BEEE23A8-8A0E-534A-94A0-7CD526C89723}"/>
                </a:ext>
              </a:extLst>
            </p:cNvPr>
            <p:cNvSpPr/>
            <p:nvPr/>
          </p:nvSpPr>
          <p:spPr>
            <a:xfrm>
              <a:off x="2599678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0C83DBE6-E96D-BB42-BD43-2EF8D252F504}"/>
                </a:ext>
              </a:extLst>
            </p:cNvPr>
            <p:cNvSpPr/>
            <p:nvPr/>
          </p:nvSpPr>
          <p:spPr>
            <a:xfrm>
              <a:off x="2727269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938CF57E-9063-CB44-83DE-99EC3B2AECD8}"/>
                </a:ext>
              </a:extLst>
            </p:cNvPr>
            <p:cNvSpPr/>
            <p:nvPr/>
          </p:nvSpPr>
          <p:spPr>
            <a:xfrm>
              <a:off x="2730813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FA6B1FEA-A367-574B-A515-1BFE1838246D}"/>
                </a:ext>
              </a:extLst>
            </p:cNvPr>
            <p:cNvSpPr/>
            <p:nvPr/>
          </p:nvSpPr>
          <p:spPr>
            <a:xfrm>
              <a:off x="2854860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6361269F-EF51-2B40-B0CD-B7AF17096D4B}"/>
                </a:ext>
              </a:extLst>
            </p:cNvPr>
            <p:cNvSpPr/>
            <p:nvPr/>
          </p:nvSpPr>
          <p:spPr>
            <a:xfrm>
              <a:off x="2985995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C86038E0-1B33-C549-A336-3AEFAEDFCE74}"/>
              </a:ext>
            </a:extLst>
          </p:cNvPr>
          <p:cNvGrpSpPr/>
          <p:nvPr/>
        </p:nvGrpSpPr>
        <p:grpSpPr>
          <a:xfrm>
            <a:off x="3803456" y="2758449"/>
            <a:ext cx="1491459" cy="246221"/>
            <a:chOff x="1593390" y="547322"/>
            <a:chExt cx="1491459" cy="246221"/>
          </a:xfrm>
        </p:grpSpPr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BA6F2F7B-7E42-E14A-BAFF-7F2673F7F647}"/>
                </a:ext>
              </a:extLst>
            </p:cNvPr>
            <p:cNvSpPr txBox="1"/>
            <p:nvPr/>
          </p:nvSpPr>
          <p:spPr>
            <a:xfrm>
              <a:off x="1593390" y="547322"/>
              <a:ext cx="8751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GMaruGothicMPRO" panose="020F0600000000000000" pitchFamily="34" charset="-128"/>
                  <a:ea typeface="HGMaruGothicMPRO" panose="020F0600000000000000" pitchFamily="34" charset="-128"/>
                  <a:cs typeface="Dubai" panose="020B0503030403030204" pitchFamily="34" charset="-78"/>
                </a:rPr>
                <a:t>Android</a:t>
              </a:r>
              <a:endParaRPr kumimoji="1"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  <a:cs typeface="Dubai" panose="020B0503030403030204" pitchFamily="34" charset="-78"/>
              </a:endParaRPr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A786CC12-E666-2E45-A407-5E8496C87421}"/>
                </a:ext>
              </a:extLst>
            </p:cNvPr>
            <p:cNvSpPr/>
            <p:nvPr/>
          </p:nvSpPr>
          <p:spPr>
            <a:xfrm>
              <a:off x="2468543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F25E2F84-1C8E-E148-B131-FDED7D760374}"/>
                </a:ext>
              </a:extLst>
            </p:cNvPr>
            <p:cNvSpPr/>
            <p:nvPr/>
          </p:nvSpPr>
          <p:spPr>
            <a:xfrm>
              <a:off x="2599678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639E9A4C-C23B-2A43-9E0A-6BEEC0CF7B02}"/>
                </a:ext>
              </a:extLst>
            </p:cNvPr>
            <p:cNvSpPr/>
            <p:nvPr/>
          </p:nvSpPr>
          <p:spPr>
            <a:xfrm>
              <a:off x="2727269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1EB7754A-F8BB-AE4A-9C07-9E2A40C04AEA}"/>
                </a:ext>
              </a:extLst>
            </p:cNvPr>
            <p:cNvSpPr/>
            <p:nvPr/>
          </p:nvSpPr>
          <p:spPr>
            <a:xfrm>
              <a:off x="2730813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0F885B8F-2446-7249-8D24-1E1ABB925D44}"/>
                </a:ext>
              </a:extLst>
            </p:cNvPr>
            <p:cNvSpPr/>
            <p:nvPr/>
          </p:nvSpPr>
          <p:spPr>
            <a:xfrm>
              <a:off x="2854860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39E4CDF3-6C8F-F24A-8B09-A14264BD351A}"/>
                </a:ext>
              </a:extLst>
            </p:cNvPr>
            <p:cNvSpPr/>
            <p:nvPr/>
          </p:nvSpPr>
          <p:spPr>
            <a:xfrm>
              <a:off x="2985995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38F1614A-1164-344B-AB20-D3E14C18066C}"/>
              </a:ext>
            </a:extLst>
          </p:cNvPr>
          <p:cNvGrpSpPr/>
          <p:nvPr/>
        </p:nvGrpSpPr>
        <p:grpSpPr>
          <a:xfrm>
            <a:off x="1794545" y="3457040"/>
            <a:ext cx="1491459" cy="246221"/>
            <a:chOff x="1593390" y="547322"/>
            <a:chExt cx="1491459" cy="246221"/>
          </a:xfrm>
        </p:grpSpPr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09F072B6-03DF-8E4E-861E-12D9CB839273}"/>
                </a:ext>
              </a:extLst>
            </p:cNvPr>
            <p:cNvSpPr txBox="1"/>
            <p:nvPr/>
          </p:nvSpPr>
          <p:spPr>
            <a:xfrm>
              <a:off x="1593390" y="547322"/>
              <a:ext cx="8751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GMaruGothicMPRO" panose="020F0600000000000000" pitchFamily="34" charset="-128"/>
                  <a:ea typeface="HGMaruGothicMPRO" panose="020F0600000000000000" pitchFamily="34" charset="-128"/>
                  <a:cs typeface="Dubai" panose="020B0503030403030204" pitchFamily="34" charset="-78"/>
                </a:rPr>
                <a:t>PPT</a:t>
              </a:r>
              <a:endParaRPr kumimoji="1"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  <a:cs typeface="Dubai" panose="020B0503030403030204" pitchFamily="34" charset="-78"/>
              </a:endParaRPr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66670266-A9A8-F64D-BEB7-7795243A5E3B}"/>
                </a:ext>
              </a:extLst>
            </p:cNvPr>
            <p:cNvSpPr/>
            <p:nvPr/>
          </p:nvSpPr>
          <p:spPr>
            <a:xfrm>
              <a:off x="2468543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1B91C42A-9B89-6C45-8CF7-537765F472A8}"/>
                </a:ext>
              </a:extLst>
            </p:cNvPr>
            <p:cNvSpPr/>
            <p:nvPr/>
          </p:nvSpPr>
          <p:spPr>
            <a:xfrm>
              <a:off x="2599678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ED22CFA3-2E46-CF47-81A1-7A5A85253AD2}"/>
                </a:ext>
              </a:extLst>
            </p:cNvPr>
            <p:cNvSpPr/>
            <p:nvPr/>
          </p:nvSpPr>
          <p:spPr>
            <a:xfrm>
              <a:off x="2727269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id="{BFC0ABB4-A304-4944-AE8B-90EFE548D0D5}"/>
                </a:ext>
              </a:extLst>
            </p:cNvPr>
            <p:cNvSpPr/>
            <p:nvPr/>
          </p:nvSpPr>
          <p:spPr>
            <a:xfrm>
              <a:off x="2730813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D629D7D1-6C63-D84F-9F89-2923BFEBEC93}"/>
                </a:ext>
              </a:extLst>
            </p:cNvPr>
            <p:cNvSpPr/>
            <p:nvPr/>
          </p:nvSpPr>
          <p:spPr>
            <a:xfrm>
              <a:off x="2854860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E17C204A-79C7-4A4C-9B84-E04BEE4EA859}"/>
                </a:ext>
              </a:extLst>
            </p:cNvPr>
            <p:cNvSpPr/>
            <p:nvPr/>
          </p:nvSpPr>
          <p:spPr>
            <a:xfrm>
              <a:off x="2985995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8875D03F-272E-C747-B2F1-3F11EEA2BEAB}"/>
              </a:ext>
            </a:extLst>
          </p:cNvPr>
          <p:cNvGrpSpPr/>
          <p:nvPr/>
        </p:nvGrpSpPr>
        <p:grpSpPr>
          <a:xfrm>
            <a:off x="1661277" y="3700858"/>
            <a:ext cx="1624727" cy="246221"/>
            <a:chOff x="1460122" y="547322"/>
            <a:chExt cx="1624727" cy="246221"/>
          </a:xfrm>
        </p:grpSpPr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303640C7-CC74-3D4D-801E-899B6DC94987}"/>
                </a:ext>
              </a:extLst>
            </p:cNvPr>
            <p:cNvSpPr txBox="1"/>
            <p:nvPr/>
          </p:nvSpPr>
          <p:spPr>
            <a:xfrm>
              <a:off x="1460122" y="547322"/>
              <a:ext cx="10084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GMaruGothicMPRO" panose="020F0600000000000000" pitchFamily="34" charset="-128"/>
                  <a:ea typeface="HGMaruGothicMPRO" panose="020F0600000000000000" pitchFamily="34" charset="-128"/>
                  <a:cs typeface="Dubai" panose="020B0503030403030204" pitchFamily="34" charset="-78"/>
                </a:rPr>
                <a:t>Markdown</a:t>
              </a:r>
              <a:endParaRPr kumimoji="1"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  <a:cs typeface="Dubai" panose="020B0503030403030204" pitchFamily="34" charset="-78"/>
              </a:endParaRPr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D9580E9A-EA75-3A4A-A125-97014BCD9DFD}"/>
                </a:ext>
              </a:extLst>
            </p:cNvPr>
            <p:cNvSpPr/>
            <p:nvPr/>
          </p:nvSpPr>
          <p:spPr>
            <a:xfrm>
              <a:off x="2468543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D1C00768-5328-5C48-B6BB-26AAE42707D1}"/>
                </a:ext>
              </a:extLst>
            </p:cNvPr>
            <p:cNvSpPr/>
            <p:nvPr/>
          </p:nvSpPr>
          <p:spPr>
            <a:xfrm>
              <a:off x="2599678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3FAA0C9C-FA27-E84C-BF55-371B9A9240B4}"/>
                </a:ext>
              </a:extLst>
            </p:cNvPr>
            <p:cNvSpPr/>
            <p:nvPr/>
          </p:nvSpPr>
          <p:spPr>
            <a:xfrm>
              <a:off x="2727269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BFEDE5C5-027A-5441-81B3-B17CB5EEEA04}"/>
                </a:ext>
              </a:extLst>
            </p:cNvPr>
            <p:cNvSpPr/>
            <p:nvPr/>
          </p:nvSpPr>
          <p:spPr>
            <a:xfrm>
              <a:off x="2730813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7A35AA58-4DBB-EB4B-88EF-BA8A8E253103}"/>
                </a:ext>
              </a:extLst>
            </p:cNvPr>
            <p:cNvSpPr/>
            <p:nvPr/>
          </p:nvSpPr>
          <p:spPr>
            <a:xfrm>
              <a:off x="2854860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730DF04D-5D1B-CE4B-99E2-334F1BD30932}"/>
                </a:ext>
              </a:extLst>
            </p:cNvPr>
            <p:cNvSpPr/>
            <p:nvPr/>
          </p:nvSpPr>
          <p:spPr>
            <a:xfrm>
              <a:off x="2985995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DA7322A7-5789-DD4E-B366-EF5C9DDCD805}"/>
              </a:ext>
            </a:extLst>
          </p:cNvPr>
          <p:cNvGrpSpPr/>
          <p:nvPr/>
        </p:nvGrpSpPr>
        <p:grpSpPr>
          <a:xfrm>
            <a:off x="3685522" y="3700858"/>
            <a:ext cx="1609393" cy="246221"/>
            <a:chOff x="1475456" y="547322"/>
            <a:chExt cx="1609393" cy="246221"/>
          </a:xfrm>
        </p:grpSpPr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E381BA5F-2856-464C-B307-71CF82E077FD}"/>
                </a:ext>
              </a:extLst>
            </p:cNvPr>
            <p:cNvSpPr txBox="1"/>
            <p:nvPr/>
          </p:nvSpPr>
          <p:spPr>
            <a:xfrm>
              <a:off x="1475456" y="547322"/>
              <a:ext cx="993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GMaruGothicMPRO" panose="020F0600000000000000" pitchFamily="34" charset="-128"/>
                  <a:ea typeface="HGMaruGothicMPRO" panose="020F0600000000000000" pitchFamily="34" charset="-128"/>
                  <a:cs typeface="Dubai" panose="020B0503030403030204" pitchFamily="34" charset="-78"/>
                </a:rPr>
                <a:t>Photoshop</a:t>
              </a:r>
              <a:endParaRPr kumimoji="1"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  <a:cs typeface="Dubai" panose="020B0503030403030204" pitchFamily="34" charset="-78"/>
              </a:endParaRPr>
            </a:p>
          </p:txBody>
        </p:sp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75828368-DE46-6649-A88B-03662FE178FC}"/>
                </a:ext>
              </a:extLst>
            </p:cNvPr>
            <p:cNvSpPr/>
            <p:nvPr/>
          </p:nvSpPr>
          <p:spPr>
            <a:xfrm>
              <a:off x="2468543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8D03629D-1BAB-B942-BBB0-090D78C7FFC6}"/>
                </a:ext>
              </a:extLst>
            </p:cNvPr>
            <p:cNvSpPr/>
            <p:nvPr/>
          </p:nvSpPr>
          <p:spPr>
            <a:xfrm>
              <a:off x="2599678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92D6E0C5-6E25-9641-9B34-3888A70396D0}"/>
                </a:ext>
              </a:extLst>
            </p:cNvPr>
            <p:cNvSpPr/>
            <p:nvPr/>
          </p:nvSpPr>
          <p:spPr>
            <a:xfrm>
              <a:off x="2727269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9" name="椭圆 168">
              <a:extLst>
                <a:ext uri="{FF2B5EF4-FFF2-40B4-BE49-F238E27FC236}">
                  <a16:creationId xmlns:a16="http://schemas.microsoft.com/office/drawing/2014/main" id="{97B6F708-768A-CA4D-8C9F-0CADEFA75A82}"/>
                </a:ext>
              </a:extLst>
            </p:cNvPr>
            <p:cNvSpPr/>
            <p:nvPr/>
          </p:nvSpPr>
          <p:spPr>
            <a:xfrm>
              <a:off x="2730813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93F1EF10-CB1A-0845-94F8-F978F4690700}"/>
                </a:ext>
              </a:extLst>
            </p:cNvPr>
            <p:cNvSpPr/>
            <p:nvPr/>
          </p:nvSpPr>
          <p:spPr>
            <a:xfrm>
              <a:off x="2854860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143DBA14-D153-6C4D-AB61-A72AA5288144}"/>
                </a:ext>
              </a:extLst>
            </p:cNvPr>
            <p:cNvSpPr/>
            <p:nvPr/>
          </p:nvSpPr>
          <p:spPr>
            <a:xfrm>
              <a:off x="2985995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FF9FAD65-99B5-CC4B-938A-3B1F06952F84}"/>
              </a:ext>
            </a:extLst>
          </p:cNvPr>
          <p:cNvGrpSpPr/>
          <p:nvPr/>
        </p:nvGrpSpPr>
        <p:grpSpPr>
          <a:xfrm>
            <a:off x="3664580" y="3474673"/>
            <a:ext cx="1630335" cy="246221"/>
            <a:chOff x="1454514" y="547322"/>
            <a:chExt cx="1630335" cy="246221"/>
          </a:xfrm>
        </p:grpSpPr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3B0C2A2F-C898-A84B-9A08-2A2606764905}"/>
                </a:ext>
              </a:extLst>
            </p:cNvPr>
            <p:cNvSpPr txBox="1"/>
            <p:nvPr/>
          </p:nvSpPr>
          <p:spPr>
            <a:xfrm>
              <a:off x="1454514" y="547322"/>
              <a:ext cx="1014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GMaruGothicMPRO" panose="020F0600000000000000" pitchFamily="34" charset="-128"/>
                  <a:ea typeface="HGMaruGothicMPRO" panose="020F0600000000000000" pitchFamily="34" charset="-128"/>
                  <a:cs typeface="Dubai" panose="020B0503030403030204" pitchFamily="34" charset="-78"/>
                </a:rPr>
                <a:t>word/excel</a:t>
              </a:r>
              <a:endParaRPr kumimoji="1"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  <a:cs typeface="Dubai" panose="020B0503030403030204" pitchFamily="34" charset="-78"/>
              </a:endParaRPr>
            </a:p>
          </p:txBody>
        </p:sp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C3742E06-6EBF-DC4A-8ADB-58A255950D49}"/>
                </a:ext>
              </a:extLst>
            </p:cNvPr>
            <p:cNvSpPr/>
            <p:nvPr/>
          </p:nvSpPr>
          <p:spPr>
            <a:xfrm>
              <a:off x="2468543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7D62E589-9547-FE43-9C2D-1458EFCFC08F}"/>
                </a:ext>
              </a:extLst>
            </p:cNvPr>
            <p:cNvSpPr/>
            <p:nvPr/>
          </p:nvSpPr>
          <p:spPr>
            <a:xfrm>
              <a:off x="2599678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DE6B7A1F-AFB3-AA43-A773-417699469D28}"/>
                </a:ext>
              </a:extLst>
            </p:cNvPr>
            <p:cNvSpPr/>
            <p:nvPr/>
          </p:nvSpPr>
          <p:spPr>
            <a:xfrm>
              <a:off x="2727269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4B6FBDA0-DC5E-F74B-9F9F-A44DD8ACACEE}"/>
                </a:ext>
              </a:extLst>
            </p:cNvPr>
            <p:cNvSpPr/>
            <p:nvPr/>
          </p:nvSpPr>
          <p:spPr>
            <a:xfrm>
              <a:off x="2730813" y="638639"/>
              <a:ext cx="98854" cy="9885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D6FE4E9C-1FA1-6F43-94A4-DC14D33AF192}"/>
                </a:ext>
              </a:extLst>
            </p:cNvPr>
            <p:cNvSpPr/>
            <p:nvPr/>
          </p:nvSpPr>
          <p:spPr>
            <a:xfrm>
              <a:off x="2854860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5631E56B-2FB3-9040-9C27-726DF5CD6764}"/>
                </a:ext>
              </a:extLst>
            </p:cNvPr>
            <p:cNvSpPr/>
            <p:nvPr/>
          </p:nvSpPr>
          <p:spPr>
            <a:xfrm>
              <a:off x="2985995" y="638639"/>
              <a:ext cx="98854" cy="988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81" name="直线连接符 180">
            <a:extLst>
              <a:ext uri="{FF2B5EF4-FFF2-40B4-BE49-F238E27FC236}">
                <a16:creationId xmlns:a16="http://schemas.microsoft.com/office/drawing/2014/main" id="{0B69BD0F-8534-5F4D-9080-499D94E76D92}"/>
              </a:ext>
            </a:extLst>
          </p:cNvPr>
          <p:cNvCxnSpPr/>
          <p:nvPr/>
        </p:nvCxnSpPr>
        <p:spPr>
          <a:xfrm>
            <a:off x="1927274" y="1357532"/>
            <a:ext cx="337624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连接符 181">
            <a:extLst>
              <a:ext uri="{FF2B5EF4-FFF2-40B4-BE49-F238E27FC236}">
                <a16:creationId xmlns:a16="http://schemas.microsoft.com/office/drawing/2014/main" id="{735F1AEB-7947-0647-ADE5-8C6AB7107CD5}"/>
              </a:ext>
            </a:extLst>
          </p:cNvPr>
          <p:cNvCxnSpPr/>
          <p:nvPr/>
        </p:nvCxnSpPr>
        <p:spPr>
          <a:xfrm>
            <a:off x="1927274" y="2229729"/>
            <a:ext cx="337624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线连接符 182">
            <a:extLst>
              <a:ext uri="{FF2B5EF4-FFF2-40B4-BE49-F238E27FC236}">
                <a16:creationId xmlns:a16="http://schemas.microsoft.com/office/drawing/2014/main" id="{B853C95F-293D-8D4C-973A-4891D9E7051A}"/>
              </a:ext>
            </a:extLst>
          </p:cNvPr>
          <p:cNvCxnSpPr/>
          <p:nvPr/>
        </p:nvCxnSpPr>
        <p:spPr>
          <a:xfrm>
            <a:off x="1927274" y="2672861"/>
            <a:ext cx="337624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线连接符 183">
            <a:extLst>
              <a:ext uri="{FF2B5EF4-FFF2-40B4-BE49-F238E27FC236}">
                <a16:creationId xmlns:a16="http://schemas.microsoft.com/office/drawing/2014/main" id="{E11694A7-81DA-B34F-9EA9-ED5204E8B956}"/>
              </a:ext>
            </a:extLst>
          </p:cNvPr>
          <p:cNvCxnSpPr/>
          <p:nvPr/>
        </p:nvCxnSpPr>
        <p:spPr>
          <a:xfrm>
            <a:off x="1927274" y="3397347"/>
            <a:ext cx="337624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矩形 186">
            <a:extLst>
              <a:ext uri="{FF2B5EF4-FFF2-40B4-BE49-F238E27FC236}">
                <a16:creationId xmlns:a16="http://schemas.microsoft.com/office/drawing/2014/main" id="{BBB3AB3F-55D9-FF42-AE8B-8272FF9487FC}"/>
              </a:ext>
            </a:extLst>
          </p:cNvPr>
          <p:cNvSpPr/>
          <p:nvPr/>
        </p:nvSpPr>
        <p:spPr>
          <a:xfrm>
            <a:off x="0" y="9771529"/>
            <a:ext cx="6858000" cy="134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3427D3A2-4142-3C4F-9430-947159E0960B}"/>
              </a:ext>
            </a:extLst>
          </p:cNvPr>
          <p:cNvSpPr txBox="1"/>
          <p:nvPr/>
        </p:nvSpPr>
        <p:spPr>
          <a:xfrm>
            <a:off x="1752031" y="4287339"/>
            <a:ext cx="4440216" cy="976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rPr>
              <a:t>1.</a:t>
            </a:r>
            <a:r>
              <a:rPr kumimoji="1"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rPr>
              <a:t>信息网络公司</a:t>
            </a:r>
            <a:r>
              <a: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rPr>
              <a:t>2018</a:t>
            </a:r>
            <a:r>
              <a:rPr kumimoji="1"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rPr>
              <a:t>年度先进工作者</a:t>
            </a:r>
            <a:endParaRPr kumimoji="1"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Noto Sans S Chinese" panose="020B0500000000000000" pitchFamily="34" charset="-128"/>
              <a:ea typeface="Noto Sans S Chinese" panose="020B0500000000000000" pitchFamily="34" charset="-128"/>
              <a:cs typeface="Dubai Light" panose="020B0303030403030204" pitchFamily="34" charset="-7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rPr>
              <a:t>2.</a:t>
            </a:r>
            <a:r>
              <a:rPr kumimoji="1"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rPr>
              <a:t>信息网络公司</a:t>
            </a:r>
            <a:r>
              <a: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rPr>
              <a:t>2018</a:t>
            </a:r>
            <a:r>
              <a:rPr kumimoji="1"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rPr>
              <a:t>年度优秀导师</a:t>
            </a:r>
            <a:endParaRPr kumimoji="1"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Noto Sans S Chinese" panose="020B0500000000000000" pitchFamily="34" charset="-128"/>
              <a:ea typeface="Noto Sans S Chinese" panose="020B0500000000000000" pitchFamily="34" charset="-128"/>
              <a:cs typeface="Dubai Light" panose="020B0303030403030204" pitchFamily="34" charset="-7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rPr>
              <a:t>3.</a:t>
            </a:r>
            <a:r>
              <a:rPr kumimoji="1"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rPr>
              <a:t>康佳集团</a:t>
            </a:r>
            <a:r>
              <a: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rPr>
              <a:t>2013</a:t>
            </a:r>
            <a:r>
              <a:rPr kumimoji="1"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rPr>
              <a:t>届优秀毕业生</a:t>
            </a:r>
            <a:endParaRPr kumimoji="1"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Noto Sans S Chinese" panose="020B0500000000000000" pitchFamily="34" charset="-128"/>
              <a:ea typeface="Noto Sans S Chinese" panose="020B0500000000000000" pitchFamily="34" charset="-128"/>
              <a:cs typeface="Dubai Light" panose="020B0303030403030204" pitchFamily="34" charset="-7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rPr>
              <a:t>4.</a:t>
            </a:r>
            <a:r>
              <a:rPr kumimoji="1"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rPr>
              <a:t>在校期间获得</a:t>
            </a:r>
            <a:r>
              <a: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rPr>
              <a:t>2010</a:t>
            </a:r>
            <a:r>
              <a:rPr kumimoji="1"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rPr>
              <a:t>、</a:t>
            </a:r>
            <a:r>
              <a: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rPr>
              <a:t>2011</a:t>
            </a:r>
            <a:r>
              <a:rPr kumimoji="1"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rPr>
              <a:t>、</a:t>
            </a:r>
            <a:r>
              <a: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rPr>
              <a:t>2012</a:t>
            </a:r>
            <a:r>
              <a:rPr kumimoji="1"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rPr>
              <a:t>校二等奖学金</a:t>
            </a:r>
            <a:endParaRPr kumimoji="1"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Noto Sans S Chinese" panose="020B0500000000000000" pitchFamily="34" charset="-128"/>
              <a:ea typeface="Noto Sans S Chinese" panose="020B0500000000000000" pitchFamily="34" charset="-128"/>
              <a:cs typeface="Dubai Light" panose="020B0303030403030204" pitchFamily="34" charset="-78"/>
            </a:endParaRPr>
          </a:p>
        </p:txBody>
      </p: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2993C71B-F298-494A-AD23-30C7053CD32E}"/>
              </a:ext>
            </a:extLst>
          </p:cNvPr>
          <p:cNvGrpSpPr/>
          <p:nvPr/>
        </p:nvGrpSpPr>
        <p:grpSpPr>
          <a:xfrm>
            <a:off x="437573" y="4365158"/>
            <a:ext cx="1104099" cy="373378"/>
            <a:chOff x="445193" y="2621965"/>
            <a:chExt cx="1104099" cy="373378"/>
          </a:xfrm>
        </p:grpSpPr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D066AED1-B566-7043-A385-85A2157504F6}"/>
                </a:ext>
              </a:extLst>
            </p:cNvPr>
            <p:cNvSpPr txBox="1"/>
            <p:nvPr/>
          </p:nvSpPr>
          <p:spPr>
            <a:xfrm>
              <a:off x="800369" y="2660782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荣誉奖项</a:t>
              </a:r>
            </a:p>
          </p:txBody>
        </p:sp>
        <p:pic>
          <p:nvPicPr>
            <p:cNvPr id="192" name="图片 191">
              <a:extLst>
                <a:ext uri="{FF2B5EF4-FFF2-40B4-BE49-F238E27FC236}">
                  <a16:creationId xmlns:a16="http://schemas.microsoft.com/office/drawing/2014/main" id="{B8967BDB-73D8-3748-A9DB-B88E4DADF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627" y="2705887"/>
              <a:ext cx="215869" cy="215869"/>
            </a:xfrm>
            <a:prstGeom prst="rect">
              <a:avLst/>
            </a:prstGeom>
          </p:spPr>
        </p:pic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0B66E4DB-D0D4-F841-8CAE-7E4B9231BB65}"/>
                </a:ext>
              </a:extLst>
            </p:cNvPr>
            <p:cNvSpPr/>
            <p:nvPr/>
          </p:nvSpPr>
          <p:spPr>
            <a:xfrm>
              <a:off x="445193" y="2621965"/>
              <a:ext cx="373378" cy="373378"/>
            </a:xfrm>
            <a:prstGeom prst="ellipse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1F133D6A-C3D4-A142-843E-54E1F698D4B8}"/>
              </a:ext>
            </a:extLst>
          </p:cNvPr>
          <p:cNvGrpSpPr/>
          <p:nvPr/>
        </p:nvGrpSpPr>
        <p:grpSpPr>
          <a:xfrm>
            <a:off x="717697" y="7870851"/>
            <a:ext cx="1330913" cy="1602471"/>
            <a:chOff x="717697" y="7954671"/>
            <a:chExt cx="1330913" cy="1602471"/>
          </a:xfrm>
        </p:grpSpPr>
        <p:pic>
          <p:nvPicPr>
            <p:cNvPr id="194" name="图片 193">
              <a:extLst>
                <a:ext uri="{FF2B5EF4-FFF2-40B4-BE49-F238E27FC236}">
                  <a16:creationId xmlns:a16="http://schemas.microsoft.com/office/drawing/2014/main" id="{004CCCE6-65BF-464B-B5C2-4F8939CB1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5317" y="7954671"/>
              <a:ext cx="1323293" cy="1323293"/>
            </a:xfrm>
            <a:prstGeom prst="rect">
              <a:avLst/>
            </a:prstGeom>
          </p:spPr>
        </p:pic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006FF244-787F-0848-A14E-117B02F76244}"/>
                </a:ext>
              </a:extLst>
            </p:cNvPr>
            <p:cNvSpPr txBox="1"/>
            <p:nvPr/>
          </p:nvSpPr>
          <p:spPr>
            <a:xfrm>
              <a:off x="717697" y="9310921"/>
              <a:ext cx="13232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000" dirty="0">
                  <a:solidFill>
                    <a:schemeClr val="bg1">
                      <a:lumMod val="9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" panose="020B0503030403030204" pitchFamily="34" charset="-78"/>
                </a:rPr>
                <a:t>扫一扫  加微信</a:t>
              </a:r>
            </a:p>
          </p:txBody>
        </p:sp>
      </p:grpSp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ECC9D2E4-0EB8-6848-9690-4FB18E8199DA}"/>
              </a:ext>
            </a:extLst>
          </p:cNvPr>
          <p:cNvGrpSpPr/>
          <p:nvPr/>
        </p:nvGrpSpPr>
        <p:grpSpPr>
          <a:xfrm>
            <a:off x="2367620" y="7999008"/>
            <a:ext cx="1080000" cy="1356001"/>
            <a:chOff x="2660967" y="8023251"/>
            <a:chExt cx="1080000" cy="1356001"/>
          </a:xfrm>
        </p:grpSpPr>
        <p:pic>
          <p:nvPicPr>
            <p:cNvPr id="197" name="图片 196">
              <a:extLst>
                <a:ext uri="{FF2B5EF4-FFF2-40B4-BE49-F238E27FC236}">
                  <a16:creationId xmlns:a16="http://schemas.microsoft.com/office/drawing/2014/main" id="{F6581440-B11D-DC4D-9750-DF280E7C0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60967" y="8023251"/>
              <a:ext cx="1080000" cy="1080000"/>
            </a:xfrm>
            <a:prstGeom prst="rect">
              <a:avLst/>
            </a:prstGeom>
          </p:spPr>
        </p:pic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482A963C-CCB5-5641-9EDD-9CC743511E5C}"/>
                </a:ext>
              </a:extLst>
            </p:cNvPr>
            <p:cNvSpPr txBox="1"/>
            <p:nvPr/>
          </p:nvSpPr>
          <p:spPr>
            <a:xfrm>
              <a:off x="2660967" y="9148420"/>
              <a:ext cx="10799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bg1">
                      <a:lumMod val="9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" panose="020B0503030403030204" pitchFamily="34" charset="-78"/>
                </a:rPr>
                <a:t>OneLib</a:t>
              </a:r>
              <a:r>
                <a:rPr kumimoji="1" lang="zh-CN" altLang="en-US" sz="900" dirty="0">
                  <a:solidFill>
                    <a:schemeClr val="bg1">
                      <a:lumMod val="9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" panose="020B0503030403030204" pitchFamily="34" charset="-78"/>
                </a:rPr>
                <a:t>智库</a:t>
              </a:r>
            </a:p>
          </p:txBody>
        </p:sp>
      </p:grpSp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82719AAE-A3D5-914B-80F3-1FF035973932}"/>
              </a:ext>
            </a:extLst>
          </p:cNvPr>
          <p:cNvGrpSpPr/>
          <p:nvPr/>
        </p:nvGrpSpPr>
        <p:grpSpPr>
          <a:xfrm>
            <a:off x="3766630" y="7999008"/>
            <a:ext cx="1080002" cy="1356001"/>
            <a:chOff x="3913303" y="8023251"/>
            <a:chExt cx="1080002" cy="1356001"/>
          </a:xfrm>
        </p:grpSpPr>
        <p:pic>
          <p:nvPicPr>
            <p:cNvPr id="202" name="图片 201">
              <a:extLst>
                <a:ext uri="{FF2B5EF4-FFF2-40B4-BE49-F238E27FC236}">
                  <a16:creationId xmlns:a16="http://schemas.microsoft.com/office/drawing/2014/main" id="{C6B10079-7BA2-B048-B2C1-44CD4C8F2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13305" y="8023251"/>
              <a:ext cx="1080000" cy="1080000"/>
            </a:xfrm>
            <a:prstGeom prst="rect">
              <a:avLst/>
            </a:prstGeom>
          </p:spPr>
        </p:pic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81F5E29A-B9EF-AB45-AB01-B227A1FBFC8A}"/>
                </a:ext>
              </a:extLst>
            </p:cNvPr>
            <p:cNvSpPr txBox="1"/>
            <p:nvPr/>
          </p:nvSpPr>
          <p:spPr>
            <a:xfrm>
              <a:off x="3913303" y="9148420"/>
              <a:ext cx="10705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bg1">
                      <a:lumMod val="9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" panose="020B0503030403030204" pitchFamily="34" charset="-78"/>
                </a:rPr>
                <a:t>EasyPM</a:t>
              </a:r>
              <a:endParaRPr kumimoji="1" lang="zh-CN" altLang="en-US" sz="900" dirty="0">
                <a:solidFill>
                  <a:schemeClr val="bg1">
                    <a:lumMod val="9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" panose="020B0503030403030204" pitchFamily="34" charset="-78"/>
              </a:endParaRPr>
            </a:p>
          </p:txBody>
        </p:sp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8934AEAE-E088-314A-9889-0CF6D99D99A2}"/>
              </a:ext>
            </a:extLst>
          </p:cNvPr>
          <p:cNvGrpSpPr/>
          <p:nvPr/>
        </p:nvGrpSpPr>
        <p:grpSpPr>
          <a:xfrm>
            <a:off x="5165642" y="7999008"/>
            <a:ext cx="1080001" cy="1347530"/>
            <a:chOff x="5165642" y="8031722"/>
            <a:chExt cx="1080001" cy="1347530"/>
          </a:xfrm>
        </p:grpSpPr>
        <p:pic>
          <p:nvPicPr>
            <p:cNvPr id="204" name="图片 203">
              <a:extLst>
                <a:ext uri="{FF2B5EF4-FFF2-40B4-BE49-F238E27FC236}">
                  <a16:creationId xmlns:a16="http://schemas.microsoft.com/office/drawing/2014/main" id="{3998475A-AF88-BD44-ABE4-846DF75C5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65642" y="8031722"/>
              <a:ext cx="1080000" cy="1080000"/>
            </a:xfrm>
            <a:prstGeom prst="rect">
              <a:avLst/>
            </a:prstGeom>
          </p:spPr>
        </p:pic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B7B1A080-190B-6441-8EF7-58EB12FA238A}"/>
                </a:ext>
              </a:extLst>
            </p:cNvPr>
            <p:cNvSpPr txBox="1"/>
            <p:nvPr/>
          </p:nvSpPr>
          <p:spPr>
            <a:xfrm>
              <a:off x="5165643" y="9148420"/>
              <a:ext cx="1080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bg1">
                      <a:lumMod val="9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" panose="020B0503030403030204" pitchFamily="34" charset="-78"/>
                </a:rPr>
                <a:t>EasyEBC</a:t>
              </a:r>
              <a:endParaRPr kumimoji="1" lang="zh-CN" altLang="en-US" sz="900" dirty="0">
                <a:solidFill>
                  <a:schemeClr val="bg1">
                    <a:lumMod val="9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" panose="020B0503030403030204" pitchFamily="34" charset="-78"/>
              </a:endParaRPr>
            </a:p>
          </p:txBody>
        </p:sp>
      </p:grpSp>
      <p:sp>
        <p:nvSpPr>
          <p:cNvPr id="214" name="文本框 213">
            <a:extLst>
              <a:ext uri="{FF2B5EF4-FFF2-40B4-BE49-F238E27FC236}">
                <a16:creationId xmlns:a16="http://schemas.microsoft.com/office/drawing/2014/main" id="{DE9A0A9C-EAC6-1E4C-87C6-EABDB6958191}"/>
              </a:ext>
            </a:extLst>
          </p:cNvPr>
          <p:cNvSpPr txBox="1"/>
          <p:nvPr/>
        </p:nvSpPr>
        <p:spPr>
          <a:xfrm>
            <a:off x="1752031" y="5483777"/>
            <a:ext cx="4440216" cy="1207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rPr>
              <a:t>个人网站：</a:t>
            </a:r>
            <a:r>
              <a: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https://www.linxiaozhou.com</a:t>
            </a:r>
            <a:endParaRPr kumimoji="1"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Noto Sans S Chinese" panose="020B0500000000000000" pitchFamily="34" charset="-128"/>
              <a:ea typeface="Noto Sans S Chinese" panose="020B0500000000000000" pitchFamily="34" charset="-128"/>
              <a:cs typeface="Dubai Light" panose="020B0303030403030204" pitchFamily="34" charset="-78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rPr>
              <a:t>个人博客：</a:t>
            </a:r>
            <a:r>
              <a: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https://www.onelib.biz</a:t>
            </a:r>
            <a:endParaRPr kumimoji="1"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Noto Sans S Chinese" panose="020B0500000000000000" pitchFamily="34" charset="-128"/>
              <a:ea typeface="Noto Sans S Chinese" panose="020B0500000000000000" pitchFamily="34" charset="-128"/>
              <a:cs typeface="Dubai Light" panose="020B0303030403030204" pitchFamily="34" charset="-78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rPr>
              <a:t>简书专栏：</a:t>
            </a:r>
            <a:r>
              <a:rPr kumimoji="1" lang="en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https://www.jianshu.com/c/e73e318c7f77</a:t>
            </a:r>
            <a:endParaRPr kumimoji="1" lang="en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Noto Sans S Chinese" panose="020B0500000000000000" pitchFamily="34" charset="-128"/>
              <a:ea typeface="Noto Sans S Chinese" panose="020B0500000000000000" pitchFamily="34" charset="-128"/>
              <a:cs typeface="Dubai Light" panose="020B0303030403030204" pitchFamily="34" charset="-7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rPr>
              <a:t>GitHub</a:t>
            </a:r>
            <a:r>
              <a:rPr kumimoji="1"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rPr>
              <a:t>：   </a:t>
            </a:r>
            <a:r>
              <a:rPr kumimoji="1" lang="en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https://github.com/kkdestiny</a:t>
            </a:r>
            <a:endParaRPr kumimoji="1" lang="en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Noto Sans S Chinese" panose="020B0500000000000000" pitchFamily="34" charset="-128"/>
              <a:ea typeface="Noto Sans S Chinese" panose="020B0500000000000000" pitchFamily="34" charset="-128"/>
              <a:cs typeface="Dubai Light" panose="020B0303030403030204" pitchFamily="34" charset="-78"/>
            </a:endParaRPr>
          </a:p>
          <a:p>
            <a:pPr>
              <a:lnSpc>
                <a:spcPct val="150000"/>
              </a:lnSpc>
            </a:pPr>
            <a:r>
              <a:rPr kumimoji="1" lang="en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rPr>
              <a:t>CSDN</a:t>
            </a:r>
            <a:r>
              <a:rPr kumimoji="1"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rPr>
              <a:t>：      </a:t>
            </a:r>
            <a:r>
              <a:rPr kumimoji="1" lang="en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https://blog.csdn.net/kkdestiny</a:t>
            </a:r>
            <a:r>
              <a:rPr kumimoji="1"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" panose="020B0500000000000000" pitchFamily="34" charset="-128"/>
                <a:ea typeface="Noto Sans S Chinese" panose="020B0500000000000000" pitchFamily="34" charset="-128"/>
                <a:cs typeface="Dubai Light" panose="020B0303030403030204" pitchFamily="34" charset="-78"/>
              </a:rPr>
              <a:t> </a:t>
            </a:r>
          </a:p>
        </p:txBody>
      </p:sp>
      <p:grpSp>
        <p:nvGrpSpPr>
          <p:cNvPr id="215" name="组合 214">
            <a:extLst>
              <a:ext uri="{FF2B5EF4-FFF2-40B4-BE49-F238E27FC236}">
                <a16:creationId xmlns:a16="http://schemas.microsoft.com/office/drawing/2014/main" id="{19108C2D-2CC3-C543-BEBA-4764FBEBE79C}"/>
              </a:ext>
            </a:extLst>
          </p:cNvPr>
          <p:cNvGrpSpPr/>
          <p:nvPr/>
        </p:nvGrpSpPr>
        <p:grpSpPr>
          <a:xfrm>
            <a:off x="437573" y="5538400"/>
            <a:ext cx="1104099" cy="373378"/>
            <a:chOff x="445193" y="2621965"/>
            <a:chExt cx="1104099" cy="373378"/>
          </a:xfrm>
        </p:grpSpPr>
        <p:sp>
          <p:nvSpPr>
            <p:cNvPr id="216" name="文本框 215">
              <a:extLst>
                <a:ext uri="{FF2B5EF4-FFF2-40B4-BE49-F238E27FC236}">
                  <a16:creationId xmlns:a16="http://schemas.microsoft.com/office/drawing/2014/main" id="{2114C0C3-A649-9049-B34E-14F284F51B1A}"/>
                </a:ext>
              </a:extLst>
            </p:cNvPr>
            <p:cNvSpPr txBox="1"/>
            <p:nvPr/>
          </p:nvSpPr>
          <p:spPr>
            <a:xfrm>
              <a:off x="800369" y="2660782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" panose="020B0500000000000000" pitchFamily="34" charset="-128"/>
                  <a:ea typeface="Noto Sans S Chinese" panose="020B0500000000000000" pitchFamily="34" charset="-128"/>
                  <a:cs typeface="Dubai Light" panose="020B0303030403030204" pitchFamily="34" charset="-78"/>
                </a:rPr>
                <a:t>网站博客</a:t>
              </a:r>
            </a:p>
          </p:txBody>
        </p:sp>
        <p:pic>
          <p:nvPicPr>
            <p:cNvPr id="217" name="图片 216">
              <a:extLst>
                <a:ext uri="{FF2B5EF4-FFF2-40B4-BE49-F238E27FC236}">
                  <a16:creationId xmlns:a16="http://schemas.microsoft.com/office/drawing/2014/main" id="{4D3BDB59-0A90-684B-9066-D5E213CBC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02898" y="2676408"/>
              <a:ext cx="261611" cy="261611"/>
            </a:xfrm>
            <a:prstGeom prst="rect">
              <a:avLst/>
            </a:prstGeom>
          </p:spPr>
        </p:pic>
        <p:sp>
          <p:nvSpPr>
            <p:cNvPr id="218" name="椭圆 217">
              <a:extLst>
                <a:ext uri="{FF2B5EF4-FFF2-40B4-BE49-F238E27FC236}">
                  <a16:creationId xmlns:a16="http://schemas.microsoft.com/office/drawing/2014/main" id="{E0B97186-7643-8F43-9819-C2253CC32BAA}"/>
                </a:ext>
              </a:extLst>
            </p:cNvPr>
            <p:cNvSpPr/>
            <p:nvPr/>
          </p:nvSpPr>
          <p:spPr>
            <a:xfrm>
              <a:off x="445193" y="2621965"/>
              <a:ext cx="373378" cy="373378"/>
            </a:xfrm>
            <a:prstGeom prst="ellipse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22" name="矩形 221">
            <a:extLst>
              <a:ext uri="{FF2B5EF4-FFF2-40B4-BE49-F238E27FC236}">
                <a16:creationId xmlns:a16="http://schemas.microsoft.com/office/drawing/2014/main" id="{05B8D257-FD25-804C-AADF-A313EBAB971B}"/>
              </a:ext>
            </a:extLst>
          </p:cNvPr>
          <p:cNvSpPr/>
          <p:nvPr/>
        </p:nvSpPr>
        <p:spPr>
          <a:xfrm>
            <a:off x="0" y="70073"/>
            <a:ext cx="6858000" cy="203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E44CE036-2203-B444-8E68-E7BFC7419235}"/>
              </a:ext>
            </a:extLst>
          </p:cNvPr>
          <p:cNvSpPr/>
          <p:nvPr/>
        </p:nvSpPr>
        <p:spPr>
          <a:xfrm>
            <a:off x="0" y="33912"/>
            <a:ext cx="6858000" cy="2031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34188BAB-8822-A649-8220-ED1F1F565DFF}"/>
              </a:ext>
            </a:extLst>
          </p:cNvPr>
          <p:cNvSpPr/>
          <p:nvPr/>
        </p:nvSpPr>
        <p:spPr>
          <a:xfrm>
            <a:off x="0" y="1205"/>
            <a:ext cx="6858000" cy="2031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5319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4379</TotalTime>
  <Words>1950</Words>
  <Application>Microsoft Macintosh PowerPoint</Application>
  <PresentationFormat>A4 纸张(210x297 毫米)</PresentationFormat>
  <Paragraphs>179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等线</vt:lpstr>
      <vt:lpstr>HGMaruGothicMPRO</vt:lpstr>
      <vt:lpstr>Noto Sans S Chinese</vt:lpstr>
      <vt:lpstr>Noto Sans S Chinese DemiLight</vt:lpstr>
      <vt:lpstr>Noto Sans S Chinese Light</vt:lpstr>
      <vt:lpstr>Arial</vt:lpstr>
      <vt:lpstr>Calibri</vt:lpstr>
      <vt:lpstr>Calibri Light</vt:lpstr>
      <vt:lpstr>Dubai</vt:lpstr>
      <vt:lpstr>Dubai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Destiny KK</dc:creator>
  <cp:lastModifiedBy>KK Destiny</cp:lastModifiedBy>
  <cp:revision>174</cp:revision>
  <cp:lastPrinted>2020-02-06T09:50:29Z</cp:lastPrinted>
  <dcterms:created xsi:type="dcterms:W3CDTF">2020-02-03T13:14:23Z</dcterms:created>
  <dcterms:modified xsi:type="dcterms:W3CDTF">2020-02-06T14:15:45Z</dcterms:modified>
</cp:coreProperties>
</file>