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4" r:id="rId3"/>
    <p:sldId id="265" r:id="rId4"/>
    <p:sldId id="266" r:id="rId5"/>
    <p:sldId id="267" r:id="rId6"/>
    <p:sldId id="268" r:id="rId7"/>
    <p:sldId id="269" r:id="rId8"/>
    <p:sldId id="270"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6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1077DB-8AEA-47C5-AEE0-7F8802FD05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84D73-3A30-466D-A4E0-981B89EBEA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fld id="{724A8BC5-D254-4DE9-8B83-2E2B3DCBC81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E456B9-A657-453A-9963-5D34B0DE36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2EF3D6-7634-4B5D-B78B-2CF269EEA8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456B9-A657-453A-9963-5D34B0DE361E}"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EF3D6-7634-4B5D-B78B-2CF269EEA8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 Target="slide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600" y="3048000"/>
            <a:ext cx="8991600" cy="1176338"/>
          </a:xfrm>
          <a:noFill/>
        </p:spPr>
        <p:txBody>
          <a:bodyPr>
            <a:normAutofit fontScale="90000"/>
          </a:bodyPr>
          <a:lstStyle/>
          <a:p>
            <a:pPr eaLnBrk="1" hangingPunct="1"/>
            <a:r>
              <a:rPr lang="zh-CN" altLang="en-US" sz="5000" dirty="0" smtClean="0">
                <a:solidFill>
                  <a:schemeClr val="tx1"/>
                </a:solidFill>
                <a:ea typeface="黑体" pitchFamily="2" charset="-122"/>
              </a:rPr>
              <a:t>QAM调制解调 </a:t>
            </a:r>
            <a:br>
              <a:rPr lang="zh-CN" altLang="en-US" sz="5000" dirty="0" smtClean="0">
                <a:ea typeface="黑体" pitchFamily="2" charset="-122"/>
              </a:rPr>
            </a:br>
            <a:endParaRPr lang="zh-CN" altLang="en-US" sz="3000" b="0" dirty="0" smtClean="0">
              <a:solidFill>
                <a:srgbClr val="5F5F5F"/>
              </a:solidFill>
              <a:ea typeface="宋体" charset="-122"/>
            </a:endParaRPr>
          </a:p>
        </p:txBody>
      </p:sp>
      <p:sp>
        <p:nvSpPr>
          <p:cNvPr id="5123" name="Text Box 3"/>
          <p:cNvSpPr txBox="1">
            <a:spLocks noChangeArrowheads="1"/>
          </p:cNvSpPr>
          <p:nvPr/>
        </p:nvSpPr>
        <p:spPr bwMode="auto">
          <a:xfrm>
            <a:off x="2057400" y="4495800"/>
            <a:ext cx="4953000" cy="968375"/>
          </a:xfrm>
          <a:prstGeom prst="rect">
            <a:avLst/>
          </a:prstGeom>
          <a:noFill/>
          <a:ln w="9525">
            <a:noFill/>
            <a:miter lim="800000"/>
          </a:ln>
        </p:spPr>
        <p:txBody>
          <a:bodyPr>
            <a:spAutoFit/>
          </a:bodyPr>
          <a:lstStyle/>
          <a:p>
            <a:pPr algn="ctr">
              <a:lnSpc>
                <a:spcPct val="80000"/>
              </a:lnSpc>
            </a:pPr>
            <a:endParaRPr lang="en-US" altLang="zh-CN" sz="3600" b="1">
              <a:solidFill>
                <a:schemeClr val="bg1"/>
              </a:solidFill>
              <a:ea typeface="宋体" charset="-122"/>
            </a:endParaRPr>
          </a:p>
          <a:p>
            <a:pPr algn="ctr">
              <a:lnSpc>
                <a:spcPct val="80000"/>
              </a:lnSpc>
            </a:pPr>
            <a:endParaRPr lang="en-US" altLang="zh-CN" sz="3600" b="1">
              <a:solidFill>
                <a:schemeClr val="bg1"/>
              </a:solidFill>
              <a:ea typeface="宋体" charset="-122"/>
            </a:endParaRPr>
          </a:p>
        </p:txBody>
      </p:sp>
      <p:pic>
        <p:nvPicPr>
          <p:cNvPr id="4"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1524000"/>
            <a:ext cx="8229600" cy="4800600"/>
          </a:xfrm>
        </p:spPr>
        <p:txBody>
          <a:bodyPr/>
          <a:lstStyle/>
          <a:p>
            <a:pPr lvl="1" eaLnBrk="1" hangingPunct="1">
              <a:buFont typeface="Wingdings" pitchFamily="2" charset="2"/>
              <a:buNone/>
            </a:pPr>
            <a:r>
              <a:rPr lang="zh-CN" altLang="en-US" sz="3200" b="1" dirty="0" smtClean="0">
                <a:latin typeface="Verdana" pitchFamily="34" charset="0"/>
                <a:ea typeface="宋体" charset="-122"/>
                <a:sym typeface="Arial" charset="0"/>
              </a:rPr>
              <a:t>  </a:t>
            </a:r>
            <a:r>
              <a:rPr lang="en-US" altLang="zh-CN" sz="3200" dirty="0" smtClean="0">
                <a:ea typeface="宋体" charset="-122"/>
              </a:rPr>
              <a:t>QPSK</a:t>
            </a:r>
            <a:r>
              <a:rPr lang="zh-CN" sz="3200" dirty="0" smtClean="0">
                <a:ea typeface="宋体" charset="-122"/>
              </a:rPr>
              <a:t>又叫四相绝对相移调制，</a:t>
            </a:r>
            <a:r>
              <a:rPr lang="en-US" altLang="zh-CN" sz="3200" dirty="0" smtClean="0">
                <a:ea typeface="宋体" charset="-122"/>
              </a:rPr>
              <a:t>QPSK</a:t>
            </a:r>
            <a:r>
              <a:rPr lang="zh-CN" sz="3200" dirty="0" smtClean="0">
                <a:ea typeface="宋体" charset="-122"/>
              </a:rPr>
              <a:t>利用载波的四种不同相位来表征数字信息。由于每一种载波相位代表两个比特信息，故每个四进制码元又被称为双比特码元。我们把组成双比特码元的前一信息比特用</a:t>
            </a:r>
            <a:r>
              <a:rPr lang="en-US" altLang="zh-CN" sz="3200" dirty="0" smtClean="0">
                <a:ea typeface="宋体" charset="-122"/>
              </a:rPr>
              <a:t>a</a:t>
            </a:r>
            <a:r>
              <a:rPr lang="zh-CN" sz="3200" dirty="0" smtClean="0">
                <a:ea typeface="宋体" charset="-122"/>
              </a:rPr>
              <a:t>代表，后一信息比特用</a:t>
            </a:r>
            <a:r>
              <a:rPr lang="en-US" altLang="zh-CN" sz="3200" dirty="0" smtClean="0">
                <a:ea typeface="宋体" charset="-122"/>
              </a:rPr>
              <a:t>b</a:t>
            </a:r>
            <a:r>
              <a:rPr lang="zh-CN" sz="3200" dirty="0" smtClean="0">
                <a:ea typeface="宋体" charset="-122"/>
              </a:rPr>
              <a:t>代表</a:t>
            </a:r>
            <a:r>
              <a:rPr lang="zh-CN" altLang="en-US" sz="3200" b="1" dirty="0" smtClean="0">
                <a:latin typeface="Verdana" pitchFamily="34" charset="0"/>
                <a:ea typeface="宋体" charset="-122"/>
                <a:sym typeface="Arial" charset="0"/>
              </a:rPr>
              <a:t>。</a:t>
            </a:r>
            <a:r>
              <a:rPr lang="zh-CN" altLang="en-US" sz="3200" dirty="0" smtClean="0">
                <a:ea typeface="宋体" charset="-122"/>
              </a:rPr>
              <a:t> </a:t>
            </a:r>
            <a:r>
              <a:rPr lang="zh-CN" altLang="en-US" dirty="0" smtClean="0">
                <a:ea typeface="宋体" charset="-122"/>
              </a:rPr>
              <a:t> </a:t>
            </a:r>
            <a:endParaRPr lang="zh-CN" altLang="en-US" sz="2400" b="1" dirty="0" smtClean="0">
              <a:latin typeface="Verdana" pitchFamily="34" charset="0"/>
              <a:ea typeface="宋体" charset="-122"/>
              <a:sym typeface="Arial" charset="0"/>
            </a:endParaRPr>
          </a:p>
        </p:txBody>
      </p:sp>
      <p:pic>
        <p:nvPicPr>
          <p:cNvPr id="3"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371600" y="685800"/>
            <a:ext cx="7158038" cy="954088"/>
          </a:xfrm>
          <a:prstGeom prst="rect">
            <a:avLst/>
          </a:prstGeom>
          <a:noFill/>
          <a:ln w="9525">
            <a:noFill/>
            <a:miter lim="800000"/>
          </a:ln>
        </p:spPr>
        <p:txBody>
          <a:bodyPr>
            <a:spAutoFit/>
          </a:bodyPr>
          <a:lstStyle/>
          <a:p>
            <a:r>
              <a:rPr lang="zh-CN" altLang="en-US" sz="2800">
                <a:ea typeface="宋体" charset="-122"/>
              </a:rPr>
              <a:t>双比特码元中两个信息比特</a:t>
            </a:r>
            <a:r>
              <a:rPr lang="en-US" altLang="zh-CN" sz="2800">
                <a:ea typeface="宋体" charset="-122"/>
              </a:rPr>
              <a:t>ab</a:t>
            </a:r>
            <a:r>
              <a:rPr lang="zh-CN" altLang="en-US" sz="2800">
                <a:ea typeface="宋体" charset="-122"/>
              </a:rPr>
              <a:t>通常是按格雷码排列的，它与载波相位的关系如表所示</a:t>
            </a:r>
            <a:endParaRPr lang="zh-CN" altLang="en-US" sz="2800" b="1">
              <a:ea typeface="宋体" charset="-122"/>
            </a:endParaRPr>
          </a:p>
        </p:txBody>
      </p:sp>
      <p:pic>
        <p:nvPicPr>
          <p:cNvPr id="8195" name="Picture 4"/>
          <p:cNvPicPr>
            <a:picLocks noChangeAspect="1" noChangeArrowheads="1"/>
          </p:cNvPicPr>
          <p:nvPr/>
        </p:nvPicPr>
        <p:blipFill>
          <a:blip r:embed="rId1"/>
          <a:srcRect/>
          <a:stretch>
            <a:fillRect/>
          </a:stretch>
        </p:blipFill>
        <p:spPr bwMode="auto">
          <a:xfrm>
            <a:off x="0" y="2590800"/>
            <a:ext cx="8991600" cy="3243263"/>
          </a:xfrm>
          <a:prstGeom prst="rect">
            <a:avLst/>
          </a:prstGeom>
          <a:noFill/>
          <a:ln w="9525">
            <a:noFill/>
            <a:miter lim="800000"/>
            <a:headEnd/>
            <a:tailEnd/>
          </a:ln>
        </p:spPr>
      </p:pic>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033463" y="1374775"/>
            <a:ext cx="7881937" cy="954088"/>
          </a:xfrm>
          <a:prstGeom prst="rect">
            <a:avLst/>
          </a:prstGeom>
          <a:noFill/>
          <a:ln w="9525">
            <a:noFill/>
            <a:miter lim="800000"/>
          </a:ln>
        </p:spPr>
        <p:txBody>
          <a:bodyPr>
            <a:spAutoFit/>
          </a:bodyPr>
          <a:lstStyle/>
          <a:p>
            <a:r>
              <a:rPr lang="zh-CN" altLang="en-US" sz="2800" dirty="0">
                <a:ea typeface="宋体" charset="-122"/>
              </a:rPr>
              <a:t>图（</a:t>
            </a:r>
            <a:r>
              <a:rPr lang="en-US" altLang="zh-CN" sz="2800" dirty="0">
                <a:ea typeface="宋体" charset="-122"/>
              </a:rPr>
              <a:t>a</a:t>
            </a:r>
            <a:r>
              <a:rPr lang="zh-CN" altLang="en-US" sz="2800" dirty="0">
                <a:ea typeface="宋体" charset="-122"/>
              </a:rPr>
              <a:t>）表示</a:t>
            </a:r>
            <a:r>
              <a:rPr lang="en-US" altLang="zh-CN" sz="2800" dirty="0">
                <a:ea typeface="宋体" charset="-122"/>
              </a:rPr>
              <a:t>A</a:t>
            </a:r>
            <a:r>
              <a:rPr lang="zh-CN" altLang="en-US" sz="2800" dirty="0">
                <a:ea typeface="宋体" charset="-122"/>
              </a:rPr>
              <a:t>方式时</a:t>
            </a:r>
            <a:r>
              <a:rPr lang="en-US" altLang="zh-CN" sz="2800" dirty="0">
                <a:ea typeface="宋体" charset="-122"/>
              </a:rPr>
              <a:t>QPSK</a:t>
            </a:r>
            <a:r>
              <a:rPr lang="zh-CN" altLang="en-US" sz="2800" dirty="0">
                <a:ea typeface="宋体" charset="-122"/>
              </a:rPr>
              <a:t>信号矢量图，图（</a:t>
            </a:r>
            <a:r>
              <a:rPr lang="en-US" altLang="zh-CN" sz="2800" dirty="0">
                <a:ea typeface="宋体" charset="-122"/>
              </a:rPr>
              <a:t>b</a:t>
            </a:r>
            <a:r>
              <a:rPr lang="zh-CN" altLang="en-US" sz="2800" dirty="0">
                <a:ea typeface="宋体" charset="-122"/>
              </a:rPr>
              <a:t>）表示</a:t>
            </a:r>
            <a:r>
              <a:rPr lang="en-US" altLang="zh-CN" sz="2800" dirty="0">
                <a:ea typeface="宋体" charset="-122"/>
              </a:rPr>
              <a:t>B</a:t>
            </a:r>
            <a:r>
              <a:rPr lang="zh-CN" altLang="en-US" sz="2800" dirty="0">
                <a:ea typeface="宋体" charset="-122"/>
              </a:rPr>
              <a:t>方式时</a:t>
            </a:r>
            <a:r>
              <a:rPr lang="en-US" altLang="zh-CN" sz="2800" dirty="0">
                <a:ea typeface="宋体" charset="-122"/>
              </a:rPr>
              <a:t>QPSK</a:t>
            </a:r>
            <a:r>
              <a:rPr lang="zh-CN" altLang="en-US" sz="2800" dirty="0">
                <a:ea typeface="宋体" charset="-122"/>
              </a:rPr>
              <a:t>信号的矢量图。</a:t>
            </a:r>
            <a:endParaRPr lang="zh-CN" altLang="en-US" sz="2800" b="1" dirty="0">
              <a:ea typeface="宋体" charset="-122"/>
            </a:endParaRPr>
          </a:p>
        </p:txBody>
      </p:sp>
      <p:pic>
        <p:nvPicPr>
          <p:cNvPr id="9219" name="Picture 4"/>
          <p:cNvPicPr>
            <a:picLocks noChangeAspect="1" noChangeArrowheads="1"/>
          </p:cNvPicPr>
          <p:nvPr/>
        </p:nvPicPr>
        <p:blipFill>
          <a:blip r:embed="rId1"/>
          <a:srcRect/>
          <a:stretch>
            <a:fillRect/>
          </a:stretch>
        </p:blipFill>
        <p:spPr bwMode="auto">
          <a:xfrm>
            <a:off x="457200" y="2414588"/>
            <a:ext cx="8153400" cy="3833812"/>
          </a:xfrm>
          <a:prstGeom prst="rect">
            <a:avLst/>
          </a:prstGeom>
          <a:noFill/>
          <a:ln w="9525">
            <a:noFill/>
            <a:miter lim="800000"/>
            <a:headEnd/>
            <a:tailEnd/>
          </a:ln>
        </p:spPr>
      </p:pic>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457200" y="1219200"/>
            <a:ext cx="5105400" cy="533400"/>
          </a:xfrm>
        </p:spPr>
        <p:txBody>
          <a:bodyPr/>
          <a:lstStyle/>
          <a:p>
            <a:pPr eaLnBrk="1" hangingPunct="1">
              <a:lnSpc>
                <a:spcPct val="90000"/>
              </a:lnSpc>
              <a:buFont typeface="Wingdings" pitchFamily="2" charset="2"/>
              <a:buNone/>
            </a:pPr>
            <a:r>
              <a:rPr lang="en-US" altLang="zh-CN" sz="2800" smtClean="0">
                <a:ea typeface="宋体" charset="-122"/>
                <a:sym typeface="Arial" charset="0"/>
              </a:rPr>
              <a:t>QPSK</a:t>
            </a:r>
            <a:r>
              <a:rPr lang="zh-CN" altLang="en-US" sz="2800" smtClean="0">
                <a:ea typeface="宋体" charset="-122"/>
                <a:sym typeface="Arial" charset="0"/>
              </a:rPr>
              <a:t>波形图　</a:t>
            </a:r>
            <a:r>
              <a:rPr lang="zh-CN" altLang="en-US" smtClean="0">
                <a:ea typeface="宋体" charset="-122"/>
                <a:sym typeface="Arial" charset="0"/>
              </a:rPr>
              <a:t> </a:t>
            </a:r>
            <a:endParaRPr lang="zh-CN" altLang="en-US" smtClean="0">
              <a:ea typeface="宋体" charset="-122"/>
              <a:sym typeface="Arial" charset="0"/>
            </a:endParaRPr>
          </a:p>
        </p:txBody>
      </p:sp>
      <p:pic>
        <p:nvPicPr>
          <p:cNvPr id="10243" name="图片 2"/>
          <p:cNvPicPr>
            <a:picLocks noChangeAspect="1" noChangeArrowheads="1"/>
          </p:cNvPicPr>
          <p:nvPr/>
        </p:nvPicPr>
        <p:blipFill>
          <a:blip r:embed="rId1"/>
          <a:srcRect/>
          <a:stretch>
            <a:fillRect/>
          </a:stretch>
        </p:blipFill>
        <p:spPr bwMode="auto">
          <a:xfrm>
            <a:off x="685800" y="1862138"/>
            <a:ext cx="7848600" cy="4386262"/>
          </a:xfrm>
          <a:prstGeom prst="rect">
            <a:avLst/>
          </a:prstGeom>
          <a:noFill/>
          <a:ln w="9525">
            <a:noFill/>
            <a:miter lim="800000"/>
            <a:headEnd/>
            <a:tailEnd/>
          </a:ln>
        </p:spPr>
      </p:pic>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sz="half" idx="1"/>
          </p:nvPr>
        </p:nvSpPr>
        <p:spPr>
          <a:xfrm>
            <a:off x="0" y="762000"/>
            <a:ext cx="4038600" cy="5248275"/>
          </a:xfrm>
        </p:spPr>
        <p:txBody>
          <a:bodyPr/>
          <a:lstStyle/>
          <a:p>
            <a:pPr eaLnBrk="1" hangingPunct="1">
              <a:buFont typeface="Wingdings" pitchFamily="2" charset="2"/>
              <a:buNone/>
            </a:pPr>
            <a:endParaRPr lang="zh-CN" altLang="en-US" sz="1900" dirty="0" smtClean="0">
              <a:ea typeface="宋体" charset="-122"/>
            </a:endParaRPr>
          </a:p>
          <a:p>
            <a:pPr lvl="1" eaLnBrk="1" hangingPunct="1">
              <a:buFont typeface="Wingdings" pitchFamily="2" charset="2"/>
              <a:buNone/>
            </a:pPr>
            <a:r>
              <a:rPr lang="zh-CN" altLang="en-US" sz="2800" dirty="0" smtClean="0">
                <a:ea typeface="宋体" charset="-122"/>
                <a:sym typeface="Arial" charset="0"/>
              </a:rPr>
              <a:t>        </a:t>
            </a:r>
            <a:r>
              <a:rPr lang="zh-CN" altLang="en-US" sz="2400" dirty="0" smtClean="0">
                <a:ea typeface="宋体" charset="-122"/>
                <a:sym typeface="Arial" charset="0"/>
              </a:rPr>
              <a:t> </a:t>
            </a:r>
            <a:endParaRPr lang="zh-CN" altLang="en-US" sz="2400" dirty="0" smtClean="0">
              <a:ea typeface="宋体" charset="-122"/>
              <a:sym typeface="Arial" charset="0"/>
            </a:endParaRPr>
          </a:p>
        </p:txBody>
      </p:sp>
      <p:sp>
        <p:nvSpPr>
          <p:cNvPr id="1028" name="Text Box 4"/>
          <p:cNvSpPr txBox="1">
            <a:spLocks noChangeArrowheads="1"/>
          </p:cNvSpPr>
          <p:nvPr/>
        </p:nvSpPr>
        <p:spPr bwMode="auto">
          <a:xfrm>
            <a:off x="1376363" y="1003300"/>
            <a:ext cx="4110037" cy="579438"/>
          </a:xfrm>
          <a:prstGeom prst="rect">
            <a:avLst/>
          </a:prstGeom>
          <a:noFill/>
          <a:ln w="9525">
            <a:noFill/>
            <a:miter lim="800000"/>
          </a:ln>
        </p:spPr>
        <p:txBody>
          <a:bodyPr>
            <a:spAutoFit/>
          </a:bodyPr>
          <a:lstStyle/>
          <a:p>
            <a:r>
              <a:rPr lang="en-US" altLang="zh-CN" sz="3200" b="1" dirty="0" smtClean="0">
                <a:ea typeface="宋体" charset="-122"/>
              </a:rPr>
              <a:t>QPSK</a:t>
            </a:r>
            <a:r>
              <a:rPr lang="zh-CN" altLang="en-US" sz="3200" b="1" dirty="0" smtClean="0">
                <a:ea typeface="宋体" charset="-122"/>
              </a:rPr>
              <a:t>的应用</a:t>
            </a:r>
            <a:endParaRPr lang="zh-CN" altLang="en-US" sz="3200" b="1" dirty="0">
              <a:ea typeface="宋体" charset="-122"/>
            </a:endParaRPr>
          </a:p>
        </p:txBody>
      </p:sp>
      <p:sp>
        <p:nvSpPr>
          <p:cNvPr id="1029" name="Rectangle 6"/>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ea typeface="宋体" charset="-122"/>
            </a:endParaRPr>
          </a:p>
        </p:txBody>
      </p:sp>
      <p:pic>
        <p:nvPicPr>
          <p:cNvPr id="6"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7" name="动作按钮: 第一张 6">
            <a:hlinkClick r:id="rId2"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8" name="矩形 7"/>
          <p:cNvSpPr/>
          <p:nvPr/>
        </p:nvSpPr>
        <p:spPr>
          <a:xfrm>
            <a:off x="714348" y="1785926"/>
            <a:ext cx="7643866" cy="3970318"/>
          </a:xfrm>
          <a:prstGeom prst="rect">
            <a:avLst/>
          </a:prstGeom>
        </p:spPr>
        <p:txBody>
          <a:bodyPr wrap="square">
            <a:spAutoFit/>
          </a:bodyPr>
          <a:lstStyle/>
          <a:p>
            <a:r>
              <a:rPr lang="en-US" altLang="zh-CN" sz="2800" dirty="0" smtClean="0"/>
              <a:t>	QPSK</a:t>
            </a:r>
            <a:r>
              <a:rPr lang="zh-CN" altLang="en-US" sz="2800" dirty="0" smtClean="0"/>
              <a:t>数字电视调制器采用了先进的数字信号处理技术，完全符合</a:t>
            </a:r>
            <a:r>
              <a:rPr lang="en-US" altLang="zh-CN" sz="2800" dirty="0" smtClean="0"/>
              <a:t>DVB-S</a:t>
            </a:r>
            <a:r>
              <a:rPr lang="zh-CN" altLang="en-US" sz="2800" dirty="0" smtClean="0"/>
              <a:t>标准，接收端可直接用数字卫星接收机进行接收。它不但能取得较高的频谱利用率，具有很强的抗干扰性和较高的性能价格比，而且和模拟</a:t>
            </a:r>
            <a:r>
              <a:rPr lang="en-US" altLang="zh-CN" sz="2800" dirty="0" smtClean="0"/>
              <a:t>FM</a:t>
            </a:r>
            <a:r>
              <a:rPr lang="zh-CN" altLang="en-US" sz="2800" dirty="0" smtClean="0"/>
              <a:t>微波设备也能很好的兼容。同时，中国的</a:t>
            </a:r>
            <a:r>
              <a:rPr lang="en-US" altLang="zh-CN" sz="2800" dirty="0" smtClean="0"/>
              <a:t>3G</a:t>
            </a:r>
            <a:r>
              <a:rPr lang="zh-CN" altLang="en-US" sz="2800" dirty="0" smtClean="0"/>
              <a:t>制式（</a:t>
            </a:r>
            <a:r>
              <a:rPr lang="en-US" altLang="zh-CN" sz="2800" dirty="0" smtClean="0"/>
              <a:t>CDMA2000</a:t>
            </a:r>
            <a:r>
              <a:rPr lang="zh-CN" altLang="en-US" sz="2800" dirty="0" smtClean="0"/>
              <a:t>，</a:t>
            </a:r>
            <a:r>
              <a:rPr lang="en-US" altLang="zh-CN" sz="2800" dirty="0" smtClean="0"/>
              <a:t>WCDMA,TD-SCDMA</a:t>
            </a:r>
            <a:r>
              <a:rPr lang="zh-CN" altLang="en-US" sz="2800" dirty="0" smtClean="0"/>
              <a:t>）均在下行链路上采用</a:t>
            </a:r>
            <a:r>
              <a:rPr lang="en-US" altLang="zh-CN" sz="2800" dirty="0" smtClean="0"/>
              <a:t>QPSK</a:t>
            </a:r>
            <a:r>
              <a:rPr lang="zh-CN" altLang="en-US" sz="2800" dirty="0" smtClean="0"/>
              <a:t>调制。</a:t>
            </a:r>
            <a:endParaRPr lang="en-US" altLang="zh-CN" sz="2800" dirty="0" smtClean="0"/>
          </a:p>
          <a:p>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457200" y="1524000"/>
            <a:ext cx="8229600" cy="4800600"/>
          </a:xfrm>
        </p:spPr>
        <p:txBody>
          <a:bodyPr/>
          <a:lstStyle/>
          <a:p>
            <a:pPr eaLnBrk="1" hangingPunct="1">
              <a:buFont typeface="Wingdings" pitchFamily="2" charset="2"/>
              <a:buNone/>
            </a:pPr>
            <a:endParaRPr lang="zh-CN" altLang="en-US" smtClean="0">
              <a:ea typeface="宋体" charset="-122"/>
            </a:endParaRPr>
          </a:p>
          <a:p>
            <a:pPr eaLnBrk="1" hangingPunct="1">
              <a:buFont typeface="Wingdings" pitchFamily="2" charset="2"/>
              <a:buNone/>
            </a:pPr>
            <a:endParaRPr lang="zh-CN" altLang="en-US" smtClean="0">
              <a:ea typeface="宋体" charset="-122"/>
            </a:endParaRPr>
          </a:p>
          <a:p>
            <a:pPr lvl="1" eaLnBrk="1" hangingPunct="1">
              <a:buFont typeface="Wingdings" pitchFamily="2" charset="2"/>
              <a:buNone/>
            </a:pPr>
            <a:r>
              <a:rPr lang="zh-CN" altLang="en-US" sz="3200" b="1" smtClean="0">
                <a:latin typeface="Verdana" pitchFamily="34" charset="0"/>
                <a:ea typeface="宋体" charset="-122"/>
                <a:sym typeface="Arial" charset="0"/>
              </a:rPr>
              <a:t>  QAM（Quadrature Amplitude Modulation） 为正交幅度调制的简称。它是一种将两种调幅信号汇合到一个信道的方法，因此会双倍扩展有效带宽。正交调幅被用于脉冲调幅，特别是在无线网络应用。</a:t>
            </a:r>
            <a:r>
              <a:rPr lang="zh-CN" altLang="en-US" sz="3200" smtClean="0">
                <a:ea typeface="宋体" charset="-122"/>
              </a:rPr>
              <a:t> </a:t>
            </a:r>
            <a:r>
              <a:rPr lang="zh-CN" altLang="en-US" smtClean="0">
                <a:ea typeface="宋体" charset="-122"/>
              </a:rPr>
              <a:t> </a:t>
            </a:r>
            <a:endParaRPr lang="zh-CN" altLang="en-US" sz="2400" b="1" smtClean="0">
              <a:latin typeface="Verdana" pitchFamily="34" charset="0"/>
              <a:ea typeface="宋体" charset="-122"/>
              <a:sym typeface="Arial" charset="0"/>
            </a:endParaRPr>
          </a:p>
        </p:txBody>
      </p:sp>
      <p:pic>
        <p:nvPicPr>
          <p:cNvPr id="3"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1"/>
          <a:srcRect/>
          <a:stretch>
            <a:fillRect/>
          </a:stretch>
        </p:blipFill>
        <p:spPr>
          <a:xfrm>
            <a:off x="1752600" y="3429000"/>
            <a:ext cx="5943600" cy="3124200"/>
          </a:xfrm>
          <a:noFill/>
        </p:spPr>
      </p:pic>
      <p:sp>
        <p:nvSpPr>
          <p:cNvPr id="7171" name="Text Box 3"/>
          <p:cNvSpPr txBox="1">
            <a:spLocks noChangeArrowheads="1"/>
          </p:cNvSpPr>
          <p:nvPr/>
        </p:nvSpPr>
        <p:spPr bwMode="auto">
          <a:xfrm>
            <a:off x="1371600" y="685800"/>
            <a:ext cx="7158038" cy="2651125"/>
          </a:xfrm>
          <a:prstGeom prst="rect">
            <a:avLst/>
          </a:prstGeom>
          <a:noFill/>
          <a:ln w="9525">
            <a:noFill/>
            <a:miter lim="800000"/>
          </a:ln>
        </p:spPr>
        <p:txBody>
          <a:bodyPr>
            <a:spAutoFit/>
          </a:bodyPr>
          <a:lstStyle/>
          <a:p>
            <a:r>
              <a:rPr lang="zh-CN" altLang="en-US" sz="2800" b="1">
                <a:ea typeface="宋体" charset="-122"/>
              </a:rPr>
              <a:t>正交调幅信号有两个相同频率的载波，一个信号叫</a:t>
            </a:r>
            <a:r>
              <a:rPr lang="en-US" altLang="zh-CN" sz="2800" b="1">
                <a:ea typeface="宋体" charset="-122"/>
              </a:rPr>
              <a:t>I</a:t>
            </a:r>
            <a:r>
              <a:rPr lang="zh-CN" altLang="en-US" sz="2800" b="1">
                <a:ea typeface="宋体" charset="-122"/>
              </a:rPr>
              <a:t>信号，另一个信号叫</a:t>
            </a:r>
            <a:r>
              <a:rPr lang="en-US" altLang="zh-CN" sz="2800" b="1">
                <a:ea typeface="宋体" charset="-122"/>
              </a:rPr>
              <a:t>Q</a:t>
            </a:r>
            <a:r>
              <a:rPr lang="zh-CN" altLang="en-US" sz="2800" b="1">
                <a:ea typeface="宋体" charset="-122"/>
              </a:rPr>
              <a:t>信号。从数学角度将一个信号可以表示成正弦，另一个表示成余弦。两种被调制的载波在发射时已被混和。到达目的地后，载波被分离，数据被分别提取然后和原始调制信息相混和。</a:t>
            </a:r>
            <a:endParaRPr lang="zh-CN" altLang="en-US" sz="2800" b="1">
              <a:ea typeface="宋体" charset="-122"/>
            </a:endParaRPr>
          </a:p>
        </p:txBody>
      </p:sp>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033463" y="1374775"/>
            <a:ext cx="7881937" cy="4357688"/>
          </a:xfrm>
          <a:prstGeom prst="rect">
            <a:avLst/>
          </a:prstGeom>
          <a:noFill/>
          <a:ln w="9525">
            <a:noFill/>
            <a:miter lim="800000"/>
          </a:ln>
        </p:spPr>
        <p:txBody>
          <a:bodyPr>
            <a:spAutoFit/>
          </a:bodyPr>
          <a:lstStyle/>
          <a:p>
            <a:r>
              <a:rPr lang="en-US" altLang="zh-CN" sz="2800" b="1" dirty="0">
                <a:ea typeface="宋体" charset="-122"/>
              </a:rPr>
              <a:t>QAM</a:t>
            </a:r>
            <a:r>
              <a:rPr lang="zh-CN" altLang="en-US" sz="2800" b="1" dirty="0">
                <a:ea typeface="宋体" charset="-122"/>
              </a:rPr>
              <a:t>是用两路独立的基带信号对两个相互正交的同频载波进行抑制载波双边带调幅，利用这种已调信号的频谱在同一带宽内的正交性，实现两路并行的数字信息的传输。该调制方式通常有二进制</a:t>
            </a:r>
            <a:r>
              <a:rPr lang="en-US" altLang="zh-CN" sz="2800" b="1" dirty="0">
                <a:ea typeface="宋体" charset="-122"/>
              </a:rPr>
              <a:t>QAM</a:t>
            </a:r>
            <a:r>
              <a:rPr lang="zh-CN" altLang="en-US" sz="2800" b="1" dirty="0">
                <a:ea typeface="宋体" charset="-122"/>
              </a:rPr>
              <a:t>（</a:t>
            </a:r>
            <a:r>
              <a:rPr lang="en-US" altLang="zh-CN" sz="2800" b="1" dirty="0">
                <a:ea typeface="宋体" charset="-122"/>
              </a:rPr>
              <a:t>4QAM</a:t>
            </a:r>
            <a:r>
              <a:rPr lang="zh-CN" altLang="en-US" sz="2800" b="1" dirty="0">
                <a:ea typeface="宋体" charset="-122"/>
              </a:rPr>
              <a:t>）、四进制</a:t>
            </a:r>
            <a:r>
              <a:rPr lang="en-US" altLang="zh-CN" sz="2800" b="1" dirty="0">
                <a:ea typeface="宋体" charset="-122"/>
              </a:rPr>
              <a:t>QAM</a:t>
            </a:r>
            <a:r>
              <a:rPr lang="zh-CN" altLang="en-US" sz="2800" b="1" dirty="0">
                <a:ea typeface="宋体" charset="-122"/>
              </a:rPr>
              <a:t>（</a:t>
            </a:r>
            <a:r>
              <a:rPr lang="en-US" altLang="zh-CN" sz="2800" b="1" dirty="0">
                <a:ea typeface="宋体" charset="-122"/>
              </a:rPr>
              <a:t>l6QAM</a:t>
            </a:r>
            <a:r>
              <a:rPr lang="zh-CN" altLang="en-US" sz="2800" b="1" dirty="0">
                <a:ea typeface="宋体" charset="-122"/>
              </a:rPr>
              <a:t>）、八进制</a:t>
            </a:r>
            <a:r>
              <a:rPr lang="en-US" altLang="zh-CN" sz="2800" b="1" dirty="0">
                <a:ea typeface="宋体" charset="-122"/>
              </a:rPr>
              <a:t>QAM</a:t>
            </a:r>
            <a:r>
              <a:rPr lang="zh-CN" altLang="en-US" sz="2800" b="1" dirty="0">
                <a:ea typeface="宋体" charset="-122"/>
              </a:rPr>
              <a:t>（</a:t>
            </a:r>
            <a:r>
              <a:rPr lang="en-US" altLang="zh-CN" sz="2800" b="1" dirty="0">
                <a:ea typeface="宋体" charset="-122"/>
              </a:rPr>
              <a:t>64QAM</a:t>
            </a:r>
            <a:r>
              <a:rPr lang="zh-CN" altLang="en-US" sz="2800" b="1" dirty="0">
                <a:ea typeface="宋体" charset="-122"/>
              </a:rPr>
              <a:t>）、</a:t>
            </a:r>
            <a:r>
              <a:rPr lang="en-US" altLang="zh-CN" sz="2800" b="1" dirty="0">
                <a:ea typeface="宋体" charset="-122"/>
              </a:rPr>
              <a:t>…</a:t>
            </a:r>
            <a:r>
              <a:rPr lang="zh-CN" altLang="en-US" sz="2800" b="1" dirty="0">
                <a:ea typeface="宋体" charset="-122"/>
              </a:rPr>
              <a:t>，对应的空间信号矢量端点分布图称为星座图，分别有</a:t>
            </a:r>
            <a:r>
              <a:rPr lang="en-US" altLang="zh-CN" sz="2800" b="1" dirty="0">
                <a:ea typeface="宋体" charset="-122"/>
              </a:rPr>
              <a:t>4</a:t>
            </a:r>
            <a:r>
              <a:rPr lang="zh-CN" altLang="en-US" sz="2800" b="1" dirty="0">
                <a:ea typeface="宋体" charset="-122"/>
              </a:rPr>
              <a:t>、</a:t>
            </a:r>
            <a:r>
              <a:rPr lang="en-US" altLang="zh-CN" sz="2800" b="1" dirty="0">
                <a:ea typeface="宋体" charset="-122"/>
              </a:rPr>
              <a:t>16</a:t>
            </a:r>
            <a:r>
              <a:rPr lang="zh-CN" altLang="en-US" sz="2800" b="1" dirty="0">
                <a:ea typeface="宋体" charset="-122"/>
              </a:rPr>
              <a:t>、</a:t>
            </a:r>
            <a:r>
              <a:rPr lang="en-US" altLang="zh-CN" sz="2800" b="1" dirty="0">
                <a:ea typeface="宋体" charset="-122"/>
              </a:rPr>
              <a:t>64</a:t>
            </a:r>
            <a:r>
              <a:rPr lang="zh-CN" altLang="en-US" sz="2800" b="1" dirty="0">
                <a:ea typeface="宋体" charset="-122"/>
              </a:rPr>
              <a:t>、</a:t>
            </a:r>
            <a:r>
              <a:rPr lang="en-US" altLang="zh-CN" sz="2800" b="1" dirty="0">
                <a:ea typeface="宋体" charset="-122"/>
              </a:rPr>
              <a:t>…</a:t>
            </a:r>
            <a:r>
              <a:rPr lang="zh-CN" altLang="en-US" sz="2800" b="1" dirty="0">
                <a:ea typeface="宋体" charset="-122"/>
              </a:rPr>
              <a:t>个矢量端点。电平数</a:t>
            </a:r>
            <a:r>
              <a:rPr lang="en-US" altLang="zh-CN" sz="2800" b="1" dirty="0">
                <a:ea typeface="宋体" charset="-122"/>
              </a:rPr>
              <a:t>m</a:t>
            </a:r>
            <a:r>
              <a:rPr lang="zh-CN" altLang="en-US" sz="2800" b="1" dirty="0">
                <a:ea typeface="宋体" charset="-122"/>
              </a:rPr>
              <a:t>和信号状态</a:t>
            </a:r>
            <a:r>
              <a:rPr lang="en-US" altLang="zh-CN" sz="2800" b="1" dirty="0">
                <a:ea typeface="宋体" charset="-122"/>
              </a:rPr>
              <a:t>M</a:t>
            </a:r>
            <a:r>
              <a:rPr lang="zh-CN" altLang="en-US" sz="2800" b="1" dirty="0">
                <a:ea typeface="宋体" charset="-122"/>
              </a:rPr>
              <a:t>之间的关系是对于</a:t>
            </a:r>
            <a:r>
              <a:rPr lang="en-US" altLang="zh-CN" sz="2800" b="1" dirty="0">
                <a:ea typeface="宋体" charset="-122"/>
              </a:rPr>
              <a:t>4QAM</a:t>
            </a:r>
            <a:r>
              <a:rPr lang="zh-CN" altLang="en-US" sz="2800" b="1" dirty="0">
                <a:ea typeface="宋体" charset="-122"/>
              </a:rPr>
              <a:t>，当两路信号幅度相等时，其产生、解调、性能及相位矢量均与</a:t>
            </a:r>
            <a:r>
              <a:rPr lang="en-US" altLang="zh-CN" sz="2800" b="1" dirty="0">
                <a:ea typeface="宋体" charset="-122"/>
              </a:rPr>
              <a:t>4PSK</a:t>
            </a:r>
            <a:r>
              <a:rPr lang="zh-CN" altLang="en-US" sz="2800" b="1" dirty="0">
                <a:ea typeface="宋体" charset="-122"/>
              </a:rPr>
              <a:t>相同。</a:t>
            </a:r>
            <a:endParaRPr lang="zh-CN" altLang="en-US" sz="2800" b="1" dirty="0">
              <a:ea typeface="宋体" charset="-122"/>
            </a:endParaRPr>
          </a:p>
        </p:txBody>
      </p:sp>
      <p:pic>
        <p:nvPicPr>
          <p:cNvPr id="3"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57200" y="1219200"/>
            <a:ext cx="8229600" cy="4800600"/>
          </a:xfrm>
        </p:spPr>
        <p:txBody>
          <a:bodyPr/>
          <a:lstStyle/>
          <a:p>
            <a:pPr eaLnBrk="1" hangingPunct="1">
              <a:lnSpc>
                <a:spcPct val="90000"/>
              </a:lnSpc>
              <a:buFont typeface="Wingdings" pitchFamily="2" charset="2"/>
              <a:buNone/>
            </a:pPr>
            <a:endParaRPr lang="zh-CN" altLang="en-US" smtClean="0">
              <a:ea typeface="宋体" charset="-122"/>
            </a:endParaRPr>
          </a:p>
          <a:p>
            <a:pPr lvl="1" eaLnBrk="1" hangingPunct="1">
              <a:lnSpc>
                <a:spcPct val="90000"/>
              </a:lnSpc>
              <a:buFont typeface="Wingdings" pitchFamily="2" charset="2"/>
              <a:buNone/>
            </a:pPr>
            <a:r>
              <a:rPr lang="zh-CN" altLang="en-US" sz="2800" smtClean="0">
                <a:ea typeface="宋体" charset="-122"/>
                <a:sym typeface="Arial" charset="0"/>
              </a:rPr>
              <a:t>      </a:t>
            </a:r>
            <a:r>
              <a:rPr lang="zh-CN" altLang="en-US" sz="2800" b="1" smtClean="0">
                <a:ea typeface="宋体" charset="-122"/>
                <a:sym typeface="Arial" charset="0"/>
              </a:rPr>
              <a:t>QAM调制效率高，要求传送途径的信噪比高，适合有线电视电缆传输。在美国，正交调幅通常用在地面微波链路，不用于国内卫星，欧洲的电缆数字电视采用QAM调制，而加拿大的卫星采用正交调幅。QAM是幅度、相位联合调制的技术，它同时利用了载波的幅度和相位来传递信息比特，因此在最小距离相同的条件下，QAM星座图中可以容纳更多的星座点，即可实现更高的频带利用率，目前QAM星座点最高已可达256QAM。</a:t>
            </a:r>
            <a:r>
              <a:rPr lang="zh-CN" altLang="en-US" sz="2800" smtClean="0">
                <a:ea typeface="宋体" charset="-122"/>
                <a:sym typeface="Arial" charset="0"/>
              </a:rPr>
              <a:t> 　　</a:t>
            </a:r>
            <a:r>
              <a:rPr lang="zh-CN" altLang="en-US" sz="2400" smtClean="0">
                <a:ea typeface="宋体" charset="-122"/>
                <a:sym typeface="Arial" charset="0"/>
              </a:rPr>
              <a:t> </a:t>
            </a:r>
            <a:endParaRPr lang="zh-CN" altLang="en-US" sz="2400" smtClean="0">
              <a:ea typeface="宋体" charset="-122"/>
              <a:sym typeface="Arial" charset="0"/>
            </a:endParaRPr>
          </a:p>
        </p:txBody>
      </p:sp>
      <p:pic>
        <p:nvPicPr>
          <p:cNvPr id="3"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p:txBody>
          <a:bodyPr/>
          <a:lstStyle/>
          <a:p>
            <a:pPr eaLnBrk="1" hangingPunct="1">
              <a:buFont typeface="Wingdings" pitchFamily="2" charset="2"/>
              <a:buNone/>
            </a:pPr>
            <a:endParaRPr lang="zh-CN" altLang="en-US" sz="1900" smtClean="0">
              <a:ea typeface="宋体" charset="-122"/>
            </a:endParaRPr>
          </a:p>
          <a:p>
            <a:pPr lvl="1" eaLnBrk="1" hangingPunct="1">
              <a:buFont typeface="Wingdings" pitchFamily="2" charset="2"/>
              <a:buNone/>
            </a:pPr>
            <a:r>
              <a:rPr lang="zh-CN" altLang="en-US" sz="2800" smtClean="0">
                <a:ea typeface="宋体" charset="-122"/>
                <a:sym typeface="Arial" charset="0"/>
              </a:rPr>
              <a:t>        </a:t>
            </a:r>
            <a:r>
              <a:rPr lang="zh-CN" altLang="en-US" sz="2400" smtClean="0">
                <a:ea typeface="宋体" charset="-122"/>
                <a:sym typeface="Arial" charset="0"/>
              </a:rPr>
              <a:t> </a:t>
            </a:r>
            <a:endParaRPr lang="zh-CN" altLang="en-US" sz="2400" smtClean="0">
              <a:ea typeface="宋体" charset="-122"/>
              <a:sym typeface="Arial" charset="0"/>
            </a:endParaRPr>
          </a:p>
        </p:txBody>
      </p:sp>
      <p:pic>
        <p:nvPicPr>
          <p:cNvPr id="10243" name="Picture 3"/>
          <p:cNvPicPr>
            <a:picLocks noGrp="1" noChangeAspect="1" noChangeArrowheads="1"/>
          </p:cNvPicPr>
          <p:nvPr>
            <p:ph sz="half" idx="2"/>
          </p:nvPr>
        </p:nvPicPr>
        <p:blipFill>
          <a:blip r:embed="rId1"/>
          <a:srcRect/>
          <a:stretch>
            <a:fillRect/>
          </a:stretch>
        </p:blipFill>
        <p:spPr>
          <a:xfrm>
            <a:off x="533400" y="1752600"/>
            <a:ext cx="8077200" cy="3505200"/>
          </a:xfrm>
          <a:noFill/>
        </p:spPr>
      </p:pic>
      <p:sp>
        <p:nvSpPr>
          <p:cNvPr id="10244" name="Text Box 4"/>
          <p:cNvSpPr txBox="1">
            <a:spLocks noChangeArrowheads="1"/>
          </p:cNvSpPr>
          <p:nvPr/>
        </p:nvSpPr>
        <p:spPr bwMode="auto">
          <a:xfrm>
            <a:off x="1376363" y="1003300"/>
            <a:ext cx="4110037" cy="579438"/>
          </a:xfrm>
          <a:prstGeom prst="rect">
            <a:avLst/>
          </a:prstGeom>
          <a:noFill/>
          <a:ln w="9525">
            <a:noFill/>
            <a:miter lim="800000"/>
          </a:ln>
        </p:spPr>
        <p:txBody>
          <a:bodyPr>
            <a:spAutoFit/>
          </a:bodyPr>
          <a:lstStyle/>
          <a:p>
            <a:r>
              <a:rPr lang="zh-CN" altLang="en-US" sz="3200" b="1">
                <a:ea typeface="宋体" charset="-122"/>
              </a:rPr>
              <a:t>16QAM调制解调图</a:t>
            </a:r>
            <a:endParaRPr lang="zh-CN" altLang="en-US" sz="3200" b="1">
              <a:ea typeface="宋体" charset="-122"/>
            </a:endParaRPr>
          </a:p>
        </p:txBody>
      </p:sp>
      <p:pic>
        <p:nvPicPr>
          <p:cNvPr id="5"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sz="half" idx="1"/>
          </p:nvPr>
        </p:nvSpPr>
        <p:spPr>
          <a:xfrm>
            <a:off x="1752600" y="990600"/>
            <a:ext cx="4038600" cy="5248275"/>
          </a:xfrm>
        </p:spPr>
        <p:txBody>
          <a:bodyPr/>
          <a:lstStyle/>
          <a:p>
            <a:pPr eaLnBrk="1" hangingPunct="1">
              <a:buFont typeface="Wingdings" pitchFamily="2" charset="2"/>
              <a:buNone/>
            </a:pPr>
            <a:endParaRPr lang="en-US" altLang="zh-CN" sz="1900" smtClean="0">
              <a:ea typeface="宋体" charset="-122"/>
            </a:endParaRPr>
          </a:p>
          <a:p>
            <a:pPr lvl="1" eaLnBrk="1" hangingPunct="1">
              <a:buFont typeface="Wingdings" pitchFamily="2" charset="2"/>
              <a:buNone/>
            </a:pPr>
            <a:endParaRPr lang="en-US" altLang="zh-CN" sz="2400" smtClean="0">
              <a:ea typeface="宋体" charset="-122"/>
              <a:sym typeface="Arial" charset="0"/>
            </a:endParaRPr>
          </a:p>
        </p:txBody>
      </p:sp>
      <p:pic>
        <p:nvPicPr>
          <p:cNvPr id="11267" name="图片 4"/>
          <p:cNvPicPr>
            <a:picLocks noChangeAspect="1" noChangeArrowheads="1"/>
          </p:cNvPicPr>
          <p:nvPr/>
        </p:nvPicPr>
        <p:blipFill>
          <a:blip r:embed="rId1"/>
          <a:srcRect/>
          <a:stretch>
            <a:fillRect/>
          </a:stretch>
        </p:blipFill>
        <p:spPr bwMode="auto">
          <a:xfrm>
            <a:off x="1724025" y="1792288"/>
            <a:ext cx="5695950" cy="3273425"/>
          </a:xfrm>
          <a:prstGeom prst="rect">
            <a:avLst/>
          </a:prstGeom>
          <a:noFill/>
          <a:ln w="9525">
            <a:noFill/>
            <a:miter lim="800000"/>
            <a:headEnd/>
            <a:tailEnd/>
          </a:ln>
        </p:spPr>
      </p:pic>
      <p:pic>
        <p:nvPicPr>
          <p:cNvPr id="4" name="Picture 7" descr="3"/>
          <p:cNvPicPr>
            <a:picLocks noChangeAspect="1" noChangeArrowheads="1"/>
          </p:cNvPicPr>
          <p:nvPr/>
        </p:nvPicPr>
        <p:blipFill>
          <a:blip r:embed="rId2">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t" anchorCtr="0" compatLnSpc="1"/>
          <a:lstStyle/>
          <a:p>
            <a:pPr eaLnBrk="1" hangingPunct="1"/>
            <a:r>
              <a:rPr lang="zh-CN" altLang="en-US" smtClean="0">
                <a:solidFill>
                  <a:srgbClr val="000056"/>
                </a:solidFill>
                <a:ea typeface="宋体" charset="-122"/>
              </a:rPr>
              <a:t>缺点</a:t>
            </a:r>
            <a:endParaRPr lang="zh-CN" altLang="en-US" smtClean="0">
              <a:ea typeface="宋体" charset="-122"/>
            </a:endParaRPr>
          </a:p>
        </p:txBody>
      </p:sp>
      <p:sp>
        <p:nvSpPr>
          <p:cNvPr id="13315" name="内容占位符 2"/>
          <p:cNvSpPr>
            <a:spLocks noGrp="1"/>
          </p:cNvSpPr>
          <p:nvPr>
            <p:ph idx="1"/>
          </p:nvPr>
        </p:nvSpPr>
        <p:spPr/>
        <p:txBody>
          <a:bodyPr/>
          <a:lstStyle/>
          <a:p>
            <a:pPr eaLnBrk="1" hangingPunct="1"/>
            <a:endParaRPr lang="zh-CN" altLang="en-US" b="0" smtClean="0">
              <a:ea typeface="宋体" charset="-122"/>
            </a:endParaRPr>
          </a:p>
          <a:p>
            <a:pPr eaLnBrk="1" hangingPunct="1"/>
            <a:r>
              <a:rPr lang="zh-CN" altLang="en-US" b="0" smtClean="0">
                <a:ea typeface="宋体" charset="-122"/>
              </a:rPr>
              <a:t>解调器需要能同时正确检测相位和幅度，不像</a:t>
            </a:r>
            <a:r>
              <a:rPr lang="en-US" altLang="zh-CN" b="0" smtClean="0">
                <a:ea typeface="宋体" charset="-122"/>
              </a:rPr>
              <a:t>PSK</a:t>
            </a:r>
            <a:r>
              <a:rPr lang="zh-CN" altLang="en-US" b="0" smtClean="0">
                <a:ea typeface="宋体" charset="-122"/>
              </a:rPr>
              <a:t>解调只需要检测相位，这增加了</a:t>
            </a:r>
            <a:r>
              <a:rPr lang="en-US" altLang="zh-CN" b="0" smtClean="0">
                <a:ea typeface="宋体" charset="-122"/>
              </a:rPr>
              <a:t>QAM</a:t>
            </a:r>
            <a:r>
              <a:rPr lang="zh-CN" altLang="en-US" b="0" smtClean="0">
                <a:ea typeface="宋体" charset="-122"/>
              </a:rPr>
              <a:t>解调器的复杂性。</a:t>
            </a:r>
            <a:endParaRPr lang="zh-CN" altLang="en-US" smtClean="0">
              <a:ea typeface="宋体" charset="-122"/>
            </a:endParaRPr>
          </a:p>
        </p:txBody>
      </p:sp>
      <p:pic>
        <p:nvPicPr>
          <p:cNvPr id="4"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
        <p:nvSpPr>
          <p:cNvPr id="5" name="动作按钮: 第一张 4">
            <a:hlinkClick r:id="rId2" action="ppaction://hlinksldjump" highlightClick="1"/>
          </p:cNvPr>
          <p:cNvSpPr/>
          <p:nvPr/>
        </p:nvSpPr>
        <p:spPr>
          <a:xfrm>
            <a:off x="8358214" y="6072206"/>
            <a:ext cx="500066" cy="50006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8600" y="3048000"/>
            <a:ext cx="8991600" cy="1176338"/>
          </a:xfrm>
          <a:noFill/>
        </p:spPr>
        <p:txBody>
          <a:bodyPr>
            <a:normAutofit fontScale="90000"/>
          </a:bodyPr>
          <a:lstStyle/>
          <a:p>
            <a:pPr eaLnBrk="1" hangingPunct="1"/>
            <a:r>
              <a:rPr lang="en-US" altLang="zh-CN" sz="5000" smtClean="0">
                <a:solidFill>
                  <a:schemeClr val="tx1"/>
                </a:solidFill>
                <a:ea typeface="黑体" pitchFamily="2" charset="-122"/>
              </a:rPr>
              <a:t>QPSK</a:t>
            </a:r>
            <a:r>
              <a:rPr lang="zh-CN" altLang="en-US" sz="5000" smtClean="0">
                <a:solidFill>
                  <a:schemeClr val="tx1"/>
                </a:solidFill>
                <a:ea typeface="黑体" pitchFamily="2" charset="-122"/>
              </a:rPr>
              <a:t>调制</a:t>
            </a:r>
            <a:br>
              <a:rPr lang="zh-CN" altLang="en-US" sz="5000" smtClean="0">
                <a:ea typeface="黑体" pitchFamily="2" charset="-122"/>
              </a:rPr>
            </a:br>
            <a:endParaRPr lang="zh-CN" altLang="en-US" sz="3000" b="0" smtClean="0">
              <a:solidFill>
                <a:srgbClr val="5F5F5F"/>
              </a:solidFill>
              <a:ea typeface="宋体" charset="-122"/>
            </a:endParaRPr>
          </a:p>
        </p:txBody>
      </p:sp>
      <p:sp>
        <p:nvSpPr>
          <p:cNvPr id="6147" name="Text Box 3"/>
          <p:cNvSpPr txBox="1">
            <a:spLocks noChangeArrowheads="1"/>
          </p:cNvSpPr>
          <p:nvPr/>
        </p:nvSpPr>
        <p:spPr bwMode="auto">
          <a:xfrm>
            <a:off x="2057400" y="4495800"/>
            <a:ext cx="4953000" cy="968375"/>
          </a:xfrm>
          <a:prstGeom prst="rect">
            <a:avLst/>
          </a:prstGeom>
          <a:noFill/>
          <a:ln w="9525">
            <a:noFill/>
            <a:miter lim="800000"/>
          </a:ln>
        </p:spPr>
        <p:txBody>
          <a:bodyPr>
            <a:spAutoFit/>
          </a:bodyPr>
          <a:lstStyle/>
          <a:p>
            <a:pPr algn="ctr">
              <a:lnSpc>
                <a:spcPct val="80000"/>
              </a:lnSpc>
            </a:pPr>
            <a:endParaRPr lang="en-US" altLang="zh-CN" sz="3600" b="1">
              <a:solidFill>
                <a:schemeClr val="bg1"/>
              </a:solidFill>
              <a:ea typeface="宋体" charset="-122"/>
            </a:endParaRPr>
          </a:p>
          <a:p>
            <a:pPr algn="ctr">
              <a:lnSpc>
                <a:spcPct val="80000"/>
              </a:lnSpc>
            </a:pPr>
            <a:endParaRPr lang="en-US" altLang="zh-CN" sz="3600" b="1">
              <a:solidFill>
                <a:schemeClr val="bg1"/>
              </a:solidFill>
              <a:ea typeface="宋体" charset="-122"/>
            </a:endParaRPr>
          </a:p>
        </p:txBody>
      </p:sp>
      <p:pic>
        <p:nvPicPr>
          <p:cNvPr id="5" name="Picture 7" descr="3"/>
          <p:cNvPicPr>
            <a:picLocks noChangeAspect="1" noChangeArrowheads="1"/>
          </p:cNvPicPr>
          <p:nvPr/>
        </p:nvPicPr>
        <p:blipFill>
          <a:blip r:embed="rId1">
            <a:clrChange>
              <a:clrFrom>
                <a:srgbClr val="FFFFFF"/>
              </a:clrFrom>
              <a:clrTo>
                <a:srgbClr val="FFFFFF">
                  <a:alpha val="0"/>
                </a:srgbClr>
              </a:clrTo>
            </a:clrChange>
          </a:blip>
          <a:srcRect l="6653" t="35538" r="14999" b="47769"/>
          <a:stretch>
            <a:fillRect/>
          </a:stretch>
        </p:blipFill>
        <p:spPr bwMode="auto">
          <a:xfrm>
            <a:off x="6800850" y="87313"/>
            <a:ext cx="2252663" cy="3746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1117</Words>
  <Application>Kingsoft Office WPP</Application>
  <PresentationFormat>全屏显示(4:3)</PresentationFormat>
  <Paragraphs>42</Paragraphs>
  <Slides>14</Slides>
  <Notes>4</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QAM调制解调  </vt:lpstr>
      <vt:lpstr>PowerPoint 演示文稿</vt:lpstr>
      <vt:lpstr>PowerPoint 演示文稿</vt:lpstr>
      <vt:lpstr>PowerPoint 演示文稿</vt:lpstr>
      <vt:lpstr>PowerPoint 演示文稿</vt:lpstr>
      <vt:lpstr>PowerPoint 演示文稿</vt:lpstr>
      <vt:lpstr>PowerPoint 演示文稿</vt:lpstr>
      <vt:lpstr>缺点</vt:lpstr>
      <vt:lpstr>QPSK调制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第三次知识点收集</dc:title>
  <dc:creator>wangxueru</dc:creator>
  <cp:lastModifiedBy>KKDes</cp:lastModifiedBy>
  <cp:revision>96</cp:revision>
  <dcterms:created xsi:type="dcterms:W3CDTF">2013-09-22T01:16:00Z</dcterms:created>
  <dcterms:modified xsi:type="dcterms:W3CDTF">2016-03-01T07:13:52Z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