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1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1077DB-8AEA-47C5-AEE0-7F8802FD0553}" type="datetimeFigureOut">
              <a:rPr lang="zh-CN" altLang="en-US" smtClean="0"/>
              <a:pPr/>
              <a:t>2013-10-18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84D73-3A30-466D-A4E0-981B89EBEAA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p:cNvSpPr>
          <p:nvPr>
            <p:ph type="sldImg"/>
          </p:nvPr>
        </p:nvSpPr>
        <p:spPr>
          <a:xfrm>
            <a:off x="1141413" y="684213"/>
            <a:ext cx="4572000" cy="3429000"/>
          </a:xfrm>
          <a:ln/>
        </p:spPr>
      </p:sp>
      <p:sp>
        <p:nvSpPr>
          <p:cNvPr id="4099" name="Rectangle 3"/>
          <p:cNvSpPr>
            <a:spLocks noGrp="1" noChangeArrowheads="1"/>
          </p:cNvSpPr>
          <p:nvPr>
            <p:ph type="body" idx="1"/>
          </p:nvPr>
        </p:nvSpPr>
        <p:spPr>
          <a:xfrm>
            <a:off x="684213" y="4341813"/>
            <a:ext cx="5486400" cy="4114800"/>
          </a:xfrm>
          <a:ln/>
        </p:spPr>
        <p:txBody>
          <a:bodyPr/>
          <a:lstStyle/>
          <a:p>
            <a:r>
              <a:rPr lang="zh-CN" sz="1600" dirty="0"/>
              <a:t>是</a:t>
            </a:r>
            <a:r>
              <a:rPr lang="zh-CN" altLang="zh-CN" sz="1600" dirty="0"/>
              <a:t>DVB-S</a:t>
            </a:r>
            <a:r>
              <a:rPr lang="zh-CN" sz="1600" dirty="0"/>
              <a:t>数字卫星接收机和卫星外围设备之间通过同轴电缆进行通信的总线</a:t>
            </a:r>
            <a:r>
              <a:rPr lang="zh-CN" altLang="zh-CN" sz="1600" dirty="0"/>
              <a:t>, DiSEqC </a:t>
            </a:r>
            <a:r>
              <a:rPr lang="zh-CN" sz="1600" dirty="0"/>
              <a:t>一般都被集成在卫星接收系统中用来代替传统的模拟开关和控制配线</a:t>
            </a:r>
            <a:r>
              <a:rPr lang="zh-CN" altLang="zh-CN" sz="1600" dirty="0"/>
              <a:t>,</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p:cNvSpPr>
          <p:nvPr>
            <p:ph type="sldImg"/>
          </p:nvPr>
        </p:nvSpPr>
        <p:spPr>
          <a:xfrm>
            <a:off x="1141413" y="684213"/>
            <a:ext cx="4572000" cy="3429000"/>
          </a:xfrm>
          <a:ln/>
        </p:spPr>
      </p:sp>
      <p:sp>
        <p:nvSpPr>
          <p:cNvPr id="6147" name="Rectangle 3"/>
          <p:cNvSpPr>
            <a:spLocks noGrp="1" noChangeArrowheads="1"/>
          </p:cNvSpPr>
          <p:nvPr>
            <p:ph type="body" idx="1"/>
          </p:nvPr>
        </p:nvSpPr>
        <p:spPr>
          <a:xfrm>
            <a:off x="684213" y="4341813"/>
            <a:ext cx="5486400" cy="4114800"/>
          </a:xfrm>
          <a:ln/>
        </p:spPr>
        <p:txBody>
          <a:bodyPr/>
          <a:lstStyle/>
          <a:p>
            <a:r>
              <a:rPr lang="zh-CN" altLang="zh-CN" sz="1600" dirty="0"/>
              <a:t>DiSEqC</a:t>
            </a:r>
            <a:r>
              <a:rPr lang="zh-CN" sz="1600" dirty="0"/>
              <a:t>信号是以不连续数字信号形式调制在</a:t>
            </a:r>
            <a:r>
              <a:rPr lang="zh-CN" altLang="zh-CN" sz="1600" dirty="0"/>
              <a:t>22KHz</a:t>
            </a:r>
            <a:r>
              <a:rPr lang="zh-CN" sz="1600" dirty="0"/>
              <a:t>及高频头电源上的，是数字接收机所独有的。在</a:t>
            </a:r>
            <a:r>
              <a:rPr lang="zh-CN" altLang="zh-CN" sz="1600" dirty="0"/>
              <a:t>22KHz</a:t>
            </a:r>
            <a:r>
              <a:rPr lang="zh-CN" sz="1600" dirty="0"/>
              <a:t>方法的基础上扩展，最小化数字卫星接收机的变化。结构为单主设备，单或多从设备系统，因此通信开始于数字卫星接收机，避免了接收机软件在处理其它任务时继续监视总线。</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p:cNvSpPr>
          <p:nvPr>
            <p:ph type="sldImg"/>
          </p:nvPr>
        </p:nvSpPr>
        <p:spPr>
          <a:xfrm>
            <a:off x="1138238" y="681038"/>
            <a:ext cx="4572000" cy="3429000"/>
          </a:xfrm>
          <a:ln/>
        </p:spPr>
      </p:sp>
      <p:sp>
        <p:nvSpPr>
          <p:cNvPr id="8195" name="Rectangle 3"/>
          <p:cNvSpPr>
            <a:spLocks noGrp="1" noChangeArrowheads="1"/>
          </p:cNvSpPr>
          <p:nvPr>
            <p:ph type="body" idx="1"/>
          </p:nvPr>
        </p:nvSpPr>
        <p:spPr>
          <a:xfrm>
            <a:off x="681038" y="4338638"/>
            <a:ext cx="5486400" cy="4114800"/>
          </a:xfrm>
          <a:ln/>
        </p:spPr>
        <p:txBody>
          <a:bodyPr/>
          <a:lstStyle/>
          <a:p>
            <a:r>
              <a:rPr lang="zh-CN" altLang="en-US" dirty="0"/>
              <a:t>接口的发送信号部分实现的是将单片机中的命令字节转换为DiSEqC标准调制比特信号进行发送，每个状态的实现都是通过功能模块之间的选择和配合来实现的。</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p:cNvSpPr>
          <p:nvPr>
            <p:ph type="sldImg"/>
          </p:nvPr>
        </p:nvSpPr>
        <p:spPr>
          <a:xfrm>
            <a:off x="1139825" y="682625"/>
            <a:ext cx="4572000" cy="3429000"/>
          </a:xfrm>
          <a:ln/>
        </p:spPr>
      </p:sp>
      <p:sp>
        <p:nvSpPr>
          <p:cNvPr id="16387" name="Rectangle 3"/>
          <p:cNvSpPr>
            <a:spLocks noGrp="1" noChangeArrowheads="1"/>
          </p:cNvSpPr>
          <p:nvPr>
            <p:ph type="body" idx="1"/>
          </p:nvPr>
        </p:nvSpPr>
        <p:spPr>
          <a:xfrm>
            <a:off x="682625" y="4340225"/>
            <a:ext cx="5486400" cy="4114800"/>
          </a:xfrm>
          <a:ln/>
        </p:spPr>
        <p:txBody>
          <a:bodyPr/>
          <a:lstStyle/>
          <a:p>
            <a:r>
              <a:rPr lang="zh-CN"/>
              <a:t>根据其功能分为</a:t>
            </a:r>
            <a:r>
              <a:rPr lang="zh-CN" altLang="zh-CN"/>
              <a:t>1.0,1.1,1.2,2.0,2.1</a:t>
            </a:r>
            <a:r>
              <a:rPr lang="zh-CN"/>
              <a:t>等几个版本，</a:t>
            </a:r>
            <a:r>
              <a:rPr lang="zh-CN" altLang="zh-CN"/>
              <a:t>DiSEqC1.0</a:t>
            </a:r>
            <a:r>
              <a:rPr lang="zh-CN"/>
              <a:t>常用于控制多入一出的中频切换器的控制；</a:t>
            </a:r>
            <a:r>
              <a:rPr lang="zh-CN" altLang="zh-CN"/>
              <a:t>DiSEqC1.1</a:t>
            </a:r>
            <a:r>
              <a:rPr lang="zh-CN"/>
              <a:t>是</a:t>
            </a:r>
            <a:r>
              <a:rPr lang="zh-CN" altLang="zh-CN"/>
              <a:t>1.0</a:t>
            </a:r>
            <a:r>
              <a:rPr lang="zh-CN"/>
              <a:t>的扩充版本；</a:t>
            </a:r>
            <a:r>
              <a:rPr lang="zh-CN" altLang="zh-CN"/>
              <a:t>DiSEqC1.2</a:t>
            </a:r>
            <a:r>
              <a:rPr lang="zh-CN"/>
              <a:t>则加入驱动并控制推动杆或极轴座的功能；</a:t>
            </a:r>
            <a:r>
              <a:rPr lang="zh-CN" altLang="zh-CN"/>
              <a:t>DiSEqC2.0</a:t>
            </a:r>
            <a:r>
              <a:rPr lang="zh-CN"/>
              <a:t>就具有双向控制的功能，外设有信息传回数字卫星电视接收机。</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fld id="{724A8BC5-D254-4DE9-8B83-2E2B3DCBC81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E456B9-A657-453A-9963-5D34B0DE361E}" type="datetimeFigureOut">
              <a:rPr lang="zh-CN" altLang="en-US" smtClean="0"/>
              <a:pPr/>
              <a:t>2013-10-18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2EF3D6-7634-4B5D-B78B-2CF269EEA82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456B9-A657-453A-9963-5D34B0DE361E}" type="datetimeFigureOut">
              <a:rPr lang="zh-CN" altLang="en-US" smtClean="0"/>
              <a:pPr/>
              <a:t>2013-10-18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EF3D6-7634-4B5D-B78B-2CF269EEA82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2.xml"/><Relationship Id="rId4" Type="http://schemas.openxmlformats.org/officeDocument/2006/relationships/slide" Target="slide3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Microsoft_Word_97_-_2003_Document1.doc"/><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第三次知识点收集</a:t>
            </a:r>
            <a:endParaRPr lang="zh-CN" altLang="en-US" dirty="0"/>
          </a:p>
        </p:txBody>
      </p:sp>
      <p:sp>
        <p:nvSpPr>
          <p:cNvPr id="3" name="副标题 2"/>
          <p:cNvSpPr>
            <a:spLocks noGrp="1"/>
          </p:cNvSpPr>
          <p:nvPr>
            <p:ph type="subTitle" idx="1"/>
          </p:nvPr>
        </p:nvSpPr>
        <p:spPr/>
        <p:txBody>
          <a:bodyPr>
            <a:normAutofit/>
          </a:bodyPr>
          <a:lstStyle/>
          <a:p>
            <a:pPr algn="r"/>
            <a:r>
              <a:rPr lang="zh-CN" altLang="en-US" sz="2000" dirty="0"/>
              <a:t>赵宇</a:t>
            </a:r>
            <a:r>
              <a:rPr lang="zh-CN" altLang="en-US" sz="2000" dirty="0" smtClean="0"/>
              <a:t>翔，刘旭宁，李启宏，曲宝玲</a:t>
            </a:r>
            <a:endParaRPr lang="zh-CN" altLang="en-US" sz="2000" dirty="0"/>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a:xfrm>
            <a:off x="1752600" y="3429000"/>
            <a:ext cx="5943600" cy="3124200"/>
          </a:xfrm>
          <a:noFill/>
        </p:spPr>
      </p:pic>
      <p:sp>
        <p:nvSpPr>
          <p:cNvPr id="7171" name="Text Box 3"/>
          <p:cNvSpPr txBox="1">
            <a:spLocks noChangeArrowheads="1"/>
          </p:cNvSpPr>
          <p:nvPr/>
        </p:nvSpPr>
        <p:spPr bwMode="auto">
          <a:xfrm>
            <a:off x="1371600" y="685800"/>
            <a:ext cx="7158038" cy="2651125"/>
          </a:xfrm>
          <a:prstGeom prst="rect">
            <a:avLst/>
          </a:prstGeom>
          <a:noFill/>
          <a:ln w="9525">
            <a:noFill/>
            <a:miter lim="800000"/>
            <a:headEnd/>
            <a:tailEnd/>
          </a:ln>
        </p:spPr>
        <p:txBody>
          <a:bodyPr>
            <a:spAutoFit/>
          </a:bodyPr>
          <a:lstStyle/>
          <a:p>
            <a:r>
              <a:rPr lang="zh-CN" altLang="en-US" sz="2800" b="1">
                <a:ea typeface="宋体" charset="-122"/>
              </a:rPr>
              <a:t>正交调幅信号有两个相同频率的载波，一个信号叫</a:t>
            </a:r>
            <a:r>
              <a:rPr lang="en-US" altLang="zh-CN" sz="2800" b="1">
                <a:ea typeface="宋体" charset="-122"/>
              </a:rPr>
              <a:t>I</a:t>
            </a:r>
            <a:r>
              <a:rPr lang="zh-CN" altLang="en-US" sz="2800" b="1">
                <a:ea typeface="宋体" charset="-122"/>
              </a:rPr>
              <a:t>信号，另一个信号叫</a:t>
            </a:r>
            <a:r>
              <a:rPr lang="en-US" altLang="zh-CN" sz="2800" b="1">
                <a:ea typeface="宋体" charset="-122"/>
              </a:rPr>
              <a:t>Q</a:t>
            </a:r>
            <a:r>
              <a:rPr lang="zh-CN" altLang="en-US" sz="2800" b="1">
                <a:ea typeface="宋体" charset="-122"/>
              </a:rPr>
              <a:t>信号。从数学角度将一个信号可以表示成正弦，另一个表示成余弦。两种被调制的载波在发射时已被混和。到达目的地后，载波被分离，数据被分别提取然后和原始调制信息相混和。</a:t>
            </a:r>
          </a:p>
        </p:txBody>
      </p:sp>
      <p:pic>
        <p:nvPicPr>
          <p:cNvPr id="4"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033463" y="1374775"/>
            <a:ext cx="7881937" cy="4357688"/>
          </a:xfrm>
          <a:prstGeom prst="rect">
            <a:avLst/>
          </a:prstGeom>
          <a:noFill/>
          <a:ln w="9525">
            <a:noFill/>
            <a:miter lim="800000"/>
            <a:headEnd/>
            <a:tailEnd/>
          </a:ln>
        </p:spPr>
        <p:txBody>
          <a:bodyPr>
            <a:spAutoFit/>
          </a:bodyPr>
          <a:lstStyle/>
          <a:p>
            <a:r>
              <a:rPr lang="en-US" altLang="zh-CN" sz="2800" b="1" dirty="0">
                <a:ea typeface="宋体" charset="-122"/>
              </a:rPr>
              <a:t>QAM</a:t>
            </a:r>
            <a:r>
              <a:rPr lang="zh-CN" altLang="en-US" sz="2800" b="1" dirty="0">
                <a:ea typeface="宋体" charset="-122"/>
              </a:rPr>
              <a:t>是用两路独立的基带信号对两个相互正交的同频载波进行抑制载波双边带调幅，利用这种已调信号的频谱在同一带宽内的正交性，实现两路并行的数字信息的传输。该调制方式通常有二进制</a:t>
            </a:r>
            <a:r>
              <a:rPr lang="en-US" altLang="zh-CN" sz="2800" b="1" dirty="0">
                <a:ea typeface="宋体" charset="-122"/>
              </a:rPr>
              <a:t>QAM</a:t>
            </a:r>
            <a:r>
              <a:rPr lang="zh-CN" altLang="en-US" sz="2800" b="1" dirty="0">
                <a:ea typeface="宋体" charset="-122"/>
              </a:rPr>
              <a:t>（</a:t>
            </a:r>
            <a:r>
              <a:rPr lang="en-US" altLang="zh-CN" sz="2800" b="1" dirty="0">
                <a:ea typeface="宋体" charset="-122"/>
              </a:rPr>
              <a:t>4QAM</a:t>
            </a:r>
            <a:r>
              <a:rPr lang="zh-CN" altLang="en-US" sz="2800" b="1" dirty="0">
                <a:ea typeface="宋体" charset="-122"/>
              </a:rPr>
              <a:t>）、四进制</a:t>
            </a:r>
            <a:r>
              <a:rPr lang="en-US" altLang="zh-CN" sz="2800" b="1" dirty="0">
                <a:ea typeface="宋体" charset="-122"/>
              </a:rPr>
              <a:t>QAM</a:t>
            </a:r>
            <a:r>
              <a:rPr lang="zh-CN" altLang="en-US" sz="2800" b="1" dirty="0">
                <a:ea typeface="宋体" charset="-122"/>
              </a:rPr>
              <a:t>（</a:t>
            </a:r>
            <a:r>
              <a:rPr lang="en-US" altLang="zh-CN" sz="2800" b="1" dirty="0">
                <a:ea typeface="宋体" charset="-122"/>
              </a:rPr>
              <a:t>l6QAM</a:t>
            </a:r>
            <a:r>
              <a:rPr lang="zh-CN" altLang="en-US" sz="2800" b="1" dirty="0">
                <a:ea typeface="宋体" charset="-122"/>
              </a:rPr>
              <a:t>）、八进制</a:t>
            </a:r>
            <a:r>
              <a:rPr lang="en-US" altLang="zh-CN" sz="2800" b="1" dirty="0">
                <a:ea typeface="宋体" charset="-122"/>
              </a:rPr>
              <a:t>QAM</a:t>
            </a:r>
            <a:r>
              <a:rPr lang="zh-CN" altLang="en-US" sz="2800" b="1" dirty="0">
                <a:ea typeface="宋体" charset="-122"/>
              </a:rPr>
              <a:t>（</a:t>
            </a:r>
            <a:r>
              <a:rPr lang="en-US" altLang="zh-CN" sz="2800" b="1" dirty="0">
                <a:ea typeface="宋体" charset="-122"/>
              </a:rPr>
              <a:t>64QAM</a:t>
            </a:r>
            <a:r>
              <a:rPr lang="zh-CN" altLang="en-US" sz="2800" b="1" dirty="0">
                <a:ea typeface="宋体" charset="-122"/>
              </a:rPr>
              <a:t>）、</a:t>
            </a:r>
            <a:r>
              <a:rPr lang="en-US" altLang="zh-CN" sz="2800" b="1" dirty="0">
                <a:ea typeface="宋体" charset="-122"/>
              </a:rPr>
              <a:t>…</a:t>
            </a:r>
            <a:r>
              <a:rPr lang="zh-CN" altLang="en-US" sz="2800" b="1" dirty="0">
                <a:ea typeface="宋体" charset="-122"/>
              </a:rPr>
              <a:t>，对应的空间信号矢量端点分布图称为星座图，分别有</a:t>
            </a:r>
            <a:r>
              <a:rPr lang="en-US" altLang="zh-CN" sz="2800" b="1" dirty="0">
                <a:ea typeface="宋体" charset="-122"/>
              </a:rPr>
              <a:t>4</a:t>
            </a:r>
            <a:r>
              <a:rPr lang="zh-CN" altLang="en-US" sz="2800" b="1" dirty="0">
                <a:ea typeface="宋体" charset="-122"/>
              </a:rPr>
              <a:t>、</a:t>
            </a:r>
            <a:r>
              <a:rPr lang="en-US" altLang="zh-CN" sz="2800" b="1" dirty="0">
                <a:ea typeface="宋体" charset="-122"/>
              </a:rPr>
              <a:t>16</a:t>
            </a:r>
            <a:r>
              <a:rPr lang="zh-CN" altLang="en-US" sz="2800" b="1" dirty="0">
                <a:ea typeface="宋体" charset="-122"/>
              </a:rPr>
              <a:t>、</a:t>
            </a:r>
            <a:r>
              <a:rPr lang="en-US" altLang="zh-CN" sz="2800" b="1" dirty="0">
                <a:ea typeface="宋体" charset="-122"/>
              </a:rPr>
              <a:t>64</a:t>
            </a:r>
            <a:r>
              <a:rPr lang="zh-CN" altLang="en-US" sz="2800" b="1" dirty="0">
                <a:ea typeface="宋体" charset="-122"/>
              </a:rPr>
              <a:t>、</a:t>
            </a:r>
            <a:r>
              <a:rPr lang="en-US" altLang="zh-CN" sz="2800" b="1" dirty="0">
                <a:ea typeface="宋体" charset="-122"/>
              </a:rPr>
              <a:t>…</a:t>
            </a:r>
            <a:r>
              <a:rPr lang="zh-CN" altLang="en-US" sz="2800" b="1" dirty="0">
                <a:ea typeface="宋体" charset="-122"/>
              </a:rPr>
              <a:t>个矢量端点。电平数</a:t>
            </a:r>
            <a:r>
              <a:rPr lang="en-US" altLang="zh-CN" sz="2800" b="1" dirty="0">
                <a:ea typeface="宋体" charset="-122"/>
              </a:rPr>
              <a:t>m</a:t>
            </a:r>
            <a:r>
              <a:rPr lang="zh-CN" altLang="en-US" sz="2800" b="1" dirty="0">
                <a:ea typeface="宋体" charset="-122"/>
              </a:rPr>
              <a:t>和信号状态</a:t>
            </a:r>
            <a:r>
              <a:rPr lang="en-US" altLang="zh-CN" sz="2800" b="1" dirty="0">
                <a:ea typeface="宋体" charset="-122"/>
              </a:rPr>
              <a:t>M</a:t>
            </a:r>
            <a:r>
              <a:rPr lang="zh-CN" altLang="en-US" sz="2800" b="1" dirty="0">
                <a:ea typeface="宋体" charset="-122"/>
              </a:rPr>
              <a:t>之间的关系是对于</a:t>
            </a:r>
            <a:r>
              <a:rPr lang="en-US" altLang="zh-CN" sz="2800" b="1" dirty="0">
                <a:ea typeface="宋体" charset="-122"/>
              </a:rPr>
              <a:t>4QAM</a:t>
            </a:r>
            <a:r>
              <a:rPr lang="zh-CN" altLang="en-US" sz="2800" b="1" dirty="0">
                <a:ea typeface="宋体" charset="-122"/>
              </a:rPr>
              <a:t>，当两路信号幅度相等时，其产生、解调、性能及相位矢量均与</a:t>
            </a:r>
            <a:r>
              <a:rPr lang="en-US" altLang="zh-CN" sz="2800" b="1" dirty="0">
                <a:ea typeface="宋体" charset="-122"/>
              </a:rPr>
              <a:t>4PSK</a:t>
            </a:r>
            <a:r>
              <a:rPr lang="zh-CN" altLang="en-US" sz="2800" b="1" dirty="0">
                <a:ea typeface="宋体" charset="-122"/>
              </a:rPr>
              <a:t>相同。</a:t>
            </a:r>
          </a:p>
        </p:txBody>
      </p:sp>
      <p:pic>
        <p:nvPicPr>
          <p:cNvPr id="3"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57200" y="1219200"/>
            <a:ext cx="8229600" cy="4800600"/>
          </a:xfrm>
        </p:spPr>
        <p:txBody>
          <a:bodyPr/>
          <a:lstStyle/>
          <a:p>
            <a:pPr eaLnBrk="1" hangingPunct="1">
              <a:lnSpc>
                <a:spcPct val="90000"/>
              </a:lnSpc>
              <a:buFont typeface="Wingdings" pitchFamily="2" charset="2"/>
              <a:buNone/>
            </a:pPr>
            <a:endParaRPr lang="zh-CN" altLang="en-US" smtClean="0">
              <a:ea typeface="宋体" charset="-122"/>
            </a:endParaRPr>
          </a:p>
          <a:p>
            <a:pPr lvl="1" eaLnBrk="1" hangingPunct="1">
              <a:lnSpc>
                <a:spcPct val="90000"/>
              </a:lnSpc>
              <a:buFont typeface="Wingdings" pitchFamily="2" charset="2"/>
              <a:buNone/>
            </a:pPr>
            <a:r>
              <a:rPr lang="zh-CN" altLang="en-US" sz="2800" smtClean="0">
                <a:ea typeface="宋体" charset="-122"/>
                <a:sym typeface="Arial" charset="0"/>
              </a:rPr>
              <a:t>      </a:t>
            </a:r>
            <a:r>
              <a:rPr lang="zh-CN" altLang="en-US" sz="2800" b="1" smtClean="0">
                <a:ea typeface="宋体" charset="-122"/>
                <a:sym typeface="Arial" charset="0"/>
              </a:rPr>
              <a:t>QAM调制效率高，要求传送途径的信噪比高，适合有线电视电缆传输。在美国，正交调幅通常用在地面微波链路，不用于国内卫星，欧洲的电缆数字电视采用QAM调制，而加拿大的卫星采用正交调幅。QAM是幅度、相位联合调制的技术，它同时利用了载波的幅度和相位来传递信息比特，因此在最小距离相同的条件下，QAM星座图中可以容纳更多的星座点，即可实现更高的频带利用率，目前QAM星座点最高已可达256QAM。</a:t>
            </a:r>
            <a:r>
              <a:rPr lang="zh-CN" altLang="en-US" sz="2800" smtClean="0">
                <a:ea typeface="宋体" charset="-122"/>
                <a:sym typeface="Arial" charset="0"/>
              </a:rPr>
              <a:t> 　　</a:t>
            </a:r>
            <a:r>
              <a:rPr lang="zh-CN" altLang="en-US" sz="2400" smtClean="0">
                <a:ea typeface="宋体" charset="-122"/>
                <a:sym typeface="Arial" charset="0"/>
              </a:rPr>
              <a:t> </a:t>
            </a:r>
          </a:p>
        </p:txBody>
      </p:sp>
      <p:pic>
        <p:nvPicPr>
          <p:cNvPr id="3"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p:txBody>
          <a:bodyPr/>
          <a:lstStyle/>
          <a:p>
            <a:pPr eaLnBrk="1" hangingPunct="1">
              <a:buFont typeface="Wingdings" pitchFamily="2" charset="2"/>
              <a:buNone/>
            </a:pPr>
            <a:endParaRPr lang="zh-CN" altLang="en-US" sz="1900" smtClean="0">
              <a:ea typeface="宋体" charset="-122"/>
            </a:endParaRPr>
          </a:p>
          <a:p>
            <a:pPr lvl="1" eaLnBrk="1" hangingPunct="1">
              <a:buFont typeface="Wingdings" pitchFamily="2" charset="2"/>
              <a:buNone/>
            </a:pPr>
            <a:r>
              <a:rPr lang="zh-CN" altLang="en-US" sz="2800" smtClean="0">
                <a:ea typeface="宋体" charset="-122"/>
                <a:sym typeface="Arial" charset="0"/>
              </a:rPr>
              <a:t>        </a:t>
            </a:r>
            <a:r>
              <a:rPr lang="zh-CN" altLang="en-US" sz="2400" smtClean="0">
                <a:ea typeface="宋体" charset="-122"/>
                <a:sym typeface="Arial" charset="0"/>
              </a:rPr>
              <a:t> </a:t>
            </a:r>
          </a:p>
        </p:txBody>
      </p:sp>
      <p:pic>
        <p:nvPicPr>
          <p:cNvPr id="10243" name="Picture 3"/>
          <p:cNvPicPr>
            <a:picLocks noGrp="1" noChangeAspect="1" noChangeArrowheads="1"/>
          </p:cNvPicPr>
          <p:nvPr>
            <p:ph sz="half" idx="2"/>
          </p:nvPr>
        </p:nvPicPr>
        <p:blipFill>
          <a:blip r:embed="rId2"/>
          <a:srcRect/>
          <a:stretch>
            <a:fillRect/>
          </a:stretch>
        </p:blipFill>
        <p:spPr>
          <a:xfrm>
            <a:off x="533400" y="1752600"/>
            <a:ext cx="8077200" cy="3505200"/>
          </a:xfrm>
          <a:noFill/>
        </p:spPr>
      </p:pic>
      <p:sp>
        <p:nvSpPr>
          <p:cNvPr id="10244" name="Text Box 4"/>
          <p:cNvSpPr txBox="1">
            <a:spLocks noChangeArrowheads="1"/>
          </p:cNvSpPr>
          <p:nvPr/>
        </p:nvSpPr>
        <p:spPr bwMode="auto">
          <a:xfrm>
            <a:off x="1376363" y="1003300"/>
            <a:ext cx="4110037" cy="579438"/>
          </a:xfrm>
          <a:prstGeom prst="rect">
            <a:avLst/>
          </a:prstGeom>
          <a:noFill/>
          <a:ln w="9525">
            <a:noFill/>
            <a:miter lim="800000"/>
            <a:headEnd/>
            <a:tailEnd/>
          </a:ln>
        </p:spPr>
        <p:txBody>
          <a:bodyPr>
            <a:spAutoFit/>
          </a:bodyPr>
          <a:lstStyle/>
          <a:p>
            <a:r>
              <a:rPr lang="zh-CN" altLang="en-US" sz="3200" b="1">
                <a:ea typeface="宋体" charset="-122"/>
              </a:rPr>
              <a:t>16QAM调制解调图</a:t>
            </a:r>
          </a:p>
        </p:txBody>
      </p:sp>
      <p:pic>
        <p:nvPicPr>
          <p:cNvPr id="5"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a:xfrm>
            <a:off x="1752600" y="990600"/>
            <a:ext cx="4038600" cy="5248275"/>
          </a:xfrm>
        </p:spPr>
        <p:txBody>
          <a:bodyPr/>
          <a:lstStyle/>
          <a:p>
            <a:pPr eaLnBrk="1" hangingPunct="1">
              <a:buFont typeface="Wingdings" pitchFamily="2" charset="2"/>
              <a:buNone/>
            </a:pPr>
            <a:endParaRPr lang="en-US" altLang="zh-CN" sz="1900" smtClean="0">
              <a:ea typeface="宋体" charset="-122"/>
            </a:endParaRPr>
          </a:p>
          <a:p>
            <a:pPr lvl="1" eaLnBrk="1" hangingPunct="1">
              <a:buFont typeface="Wingdings" pitchFamily="2" charset="2"/>
              <a:buNone/>
            </a:pPr>
            <a:endParaRPr lang="en-US" altLang="zh-CN" sz="2400" smtClean="0">
              <a:ea typeface="宋体" charset="-122"/>
              <a:sym typeface="Arial" charset="0"/>
            </a:endParaRPr>
          </a:p>
        </p:txBody>
      </p:sp>
      <p:pic>
        <p:nvPicPr>
          <p:cNvPr id="11267" name="图片 4"/>
          <p:cNvPicPr>
            <a:picLocks noChangeAspect="1" noChangeArrowheads="1"/>
          </p:cNvPicPr>
          <p:nvPr/>
        </p:nvPicPr>
        <p:blipFill>
          <a:blip r:embed="rId2"/>
          <a:srcRect/>
          <a:stretch>
            <a:fillRect/>
          </a:stretch>
        </p:blipFill>
        <p:spPr bwMode="auto">
          <a:xfrm>
            <a:off x="1724025" y="1792288"/>
            <a:ext cx="5695950" cy="3273425"/>
          </a:xfrm>
          <a:prstGeom prst="rect">
            <a:avLst/>
          </a:prstGeom>
          <a:noFill/>
          <a:ln w="9525">
            <a:noFill/>
            <a:miter lim="800000"/>
            <a:headEnd/>
            <a:tailEnd/>
          </a:ln>
        </p:spPr>
      </p:pic>
      <p:pic>
        <p:nvPicPr>
          <p:cNvPr id="4"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56"/>
                </a:solidFill>
                <a:ea typeface="宋体" charset="-122"/>
              </a:rPr>
              <a:t>缺点</a:t>
            </a:r>
            <a:endParaRPr lang="zh-CN" altLang="en-US" smtClean="0">
              <a:ea typeface="宋体" charset="-122"/>
            </a:endParaRPr>
          </a:p>
        </p:txBody>
      </p:sp>
      <p:sp>
        <p:nvSpPr>
          <p:cNvPr id="13315" name="内容占位符 2"/>
          <p:cNvSpPr>
            <a:spLocks noGrp="1"/>
          </p:cNvSpPr>
          <p:nvPr>
            <p:ph idx="1"/>
          </p:nvPr>
        </p:nvSpPr>
        <p:spPr/>
        <p:txBody>
          <a:bodyPr/>
          <a:lstStyle/>
          <a:p>
            <a:pPr eaLnBrk="1" hangingPunct="1"/>
            <a:endParaRPr lang="zh-CN" altLang="en-US" b="0" smtClean="0">
              <a:ea typeface="宋体" charset="-122"/>
            </a:endParaRPr>
          </a:p>
          <a:p>
            <a:pPr eaLnBrk="1" hangingPunct="1"/>
            <a:r>
              <a:rPr lang="zh-CN" altLang="en-US" b="0" smtClean="0">
                <a:ea typeface="宋体" charset="-122"/>
              </a:rPr>
              <a:t>解调器需要能同时正确检测相位和幅度，不像</a:t>
            </a:r>
            <a:r>
              <a:rPr lang="en-US" altLang="zh-CN" b="0" smtClean="0">
                <a:ea typeface="宋体" charset="-122"/>
              </a:rPr>
              <a:t>PSK</a:t>
            </a:r>
            <a:r>
              <a:rPr lang="zh-CN" altLang="en-US" b="0" smtClean="0">
                <a:ea typeface="宋体" charset="-122"/>
              </a:rPr>
              <a:t>解调只需要检测相位，这增加了</a:t>
            </a:r>
            <a:r>
              <a:rPr lang="en-US" altLang="zh-CN" b="0" smtClean="0">
                <a:ea typeface="宋体" charset="-122"/>
              </a:rPr>
              <a:t>QAM</a:t>
            </a:r>
            <a:r>
              <a:rPr lang="zh-CN" altLang="en-US" b="0" smtClean="0">
                <a:ea typeface="宋体" charset="-122"/>
              </a:rPr>
              <a:t>解调器的复杂性。</a:t>
            </a:r>
            <a:endParaRPr lang="zh-CN" altLang="en-US" smtClean="0">
              <a:ea typeface="宋体" charset="-122"/>
            </a:endParaRPr>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5" name="动作按钮: 第一张 4">
            <a:hlinkClick r:id="rId3"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8600" y="3048000"/>
            <a:ext cx="8991600" cy="1176338"/>
          </a:xfrm>
          <a:noFill/>
        </p:spPr>
        <p:txBody>
          <a:bodyPr>
            <a:normAutofit fontScale="90000"/>
          </a:bodyPr>
          <a:lstStyle/>
          <a:p>
            <a:pPr eaLnBrk="1" hangingPunct="1"/>
            <a:r>
              <a:rPr lang="en-US" altLang="zh-CN" sz="5000" smtClean="0">
                <a:solidFill>
                  <a:schemeClr val="tx1"/>
                </a:solidFill>
                <a:ea typeface="黑体" pitchFamily="2" charset="-122"/>
              </a:rPr>
              <a:t>QPSK</a:t>
            </a:r>
            <a:r>
              <a:rPr lang="zh-CN" altLang="en-US" sz="5000" smtClean="0">
                <a:solidFill>
                  <a:schemeClr val="tx1"/>
                </a:solidFill>
                <a:ea typeface="黑体" pitchFamily="2" charset="-122"/>
              </a:rPr>
              <a:t>调制</a:t>
            </a:r>
            <a:r>
              <a:rPr lang="zh-CN" altLang="en-US" sz="5000" smtClean="0">
                <a:ea typeface="黑体" pitchFamily="2" charset="-122"/>
              </a:rPr>
              <a:t/>
            </a:r>
            <a:br>
              <a:rPr lang="zh-CN" altLang="en-US" sz="5000" smtClean="0">
                <a:ea typeface="黑体" pitchFamily="2" charset="-122"/>
              </a:rPr>
            </a:br>
            <a:endParaRPr lang="zh-CN" altLang="en-US" sz="3000" b="0" smtClean="0">
              <a:solidFill>
                <a:srgbClr val="5F5F5F"/>
              </a:solidFill>
              <a:ea typeface="宋体" charset="-122"/>
            </a:endParaRPr>
          </a:p>
        </p:txBody>
      </p:sp>
      <p:sp>
        <p:nvSpPr>
          <p:cNvPr id="6147" name="Text Box 3"/>
          <p:cNvSpPr txBox="1">
            <a:spLocks noChangeArrowheads="1"/>
          </p:cNvSpPr>
          <p:nvPr/>
        </p:nvSpPr>
        <p:spPr bwMode="auto">
          <a:xfrm>
            <a:off x="2057400" y="4495800"/>
            <a:ext cx="4953000" cy="968375"/>
          </a:xfrm>
          <a:prstGeom prst="rect">
            <a:avLst/>
          </a:prstGeom>
          <a:noFill/>
          <a:ln w="9525">
            <a:noFill/>
            <a:miter lim="800000"/>
            <a:headEnd/>
            <a:tailEnd/>
          </a:ln>
        </p:spPr>
        <p:txBody>
          <a:bodyPr>
            <a:spAutoFit/>
          </a:bodyPr>
          <a:lstStyle/>
          <a:p>
            <a:pPr algn="ctr">
              <a:lnSpc>
                <a:spcPct val="80000"/>
              </a:lnSpc>
            </a:pPr>
            <a:endParaRPr lang="en-US" altLang="zh-CN" sz="3600" b="1">
              <a:solidFill>
                <a:schemeClr val="bg1"/>
              </a:solidFill>
              <a:ea typeface="宋体" charset="-122"/>
            </a:endParaRPr>
          </a:p>
          <a:p>
            <a:pPr algn="ctr">
              <a:lnSpc>
                <a:spcPct val="80000"/>
              </a:lnSpc>
            </a:pPr>
            <a:endParaRPr lang="en-US" altLang="zh-CN" sz="3600" b="1">
              <a:solidFill>
                <a:schemeClr val="bg1"/>
              </a:solidFill>
              <a:ea typeface="宋体" charset="-122"/>
            </a:endParaRPr>
          </a:p>
        </p:txBody>
      </p:sp>
      <p:pic>
        <p:nvPicPr>
          <p:cNvPr id="5"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1524000"/>
            <a:ext cx="8229600" cy="4800600"/>
          </a:xfrm>
        </p:spPr>
        <p:txBody>
          <a:bodyPr/>
          <a:lstStyle/>
          <a:p>
            <a:pPr lvl="1" eaLnBrk="1" hangingPunct="1">
              <a:buFont typeface="Wingdings" pitchFamily="2" charset="2"/>
              <a:buNone/>
            </a:pPr>
            <a:r>
              <a:rPr lang="zh-CN" altLang="en-US" sz="3200" b="1" dirty="0" smtClean="0">
                <a:latin typeface="Verdana" pitchFamily="34" charset="0"/>
                <a:ea typeface="宋体" charset="-122"/>
                <a:sym typeface="Arial" charset="0"/>
              </a:rPr>
              <a:t>  </a:t>
            </a:r>
            <a:r>
              <a:rPr lang="en-US" altLang="zh-CN" sz="3200" dirty="0" smtClean="0">
                <a:ea typeface="宋体" charset="-122"/>
              </a:rPr>
              <a:t>QPSK</a:t>
            </a:r>
            <a:r>
              <a:rPr lang="zh-CN" sz="3200" dirty="0" smtClean="0">
                <a:ea typeface="宋体" charset="-122"/>
              </a:rPr>
              <a:t>又叫四相绝对相移调制，</a:t>
            </a:r>
            <a:r>
              <a:rPr lang="en-US" altLang="zh-CN" sz="3200" dirty="0" smtClean="0">
                <a:ea typeface="宋体" charset="-122"/>
              </a:rPr>
              <a:t>QPSK</a:t>
            </a:r>
            <a:r>
              <a:rPr lang="zh-CN" sz="3200" dirty="0" smtClean="0">
                <a:ea typeface="宋体" charset="-122"/>
              </a:rPr>
              <a:t>利用载波的四种不同相位来表征数字信息。由于每一种载波相位代表两个比特信息，故每个四进制码元又被称为双比特码元。我们把组成双比特码元的前一信息比特用</a:t>
            </a:r>
            <a:r>
              <a:rPr lang="en-US" altLang="zh-CN" sz="3200" dirty="0" smtClean="0">
                <a:ea typeface="宋体" charset="-122"/>
              </a:rPr>
              <a:t>a</a:t>
            </a:r>
            <a:r>
              <a:rPr lang="zh-CN" sz="3200" dirty="0" smtClean="0">
                <a:ea typeface="宋体" charset="-122"/>
              </a:rPr>
              <a:t>代表，后一信息比特用</a:t>
            </a:r>
            <a:r>
              <a:rPr lang="en-US" altLang="zh-CN" sz="3200" dirty="0" smtClean="0">
                <a:ea typeface="宋体" charset="-122"/>
              </a:rPr>
              <a:t>b</a:t>
            </a:r>
            <a:r>
              <a:rPr lang="zh-CN" sz="3200" dirty="0" smtClean="0">
                <a:ea typeface="宋体" charset="-122"/>
              </a:rPr>
              <a:t>代表</a:t>
            </a:r>
            <a:r>
              <a:rPr lang="zh-CN" altLang="en-US" sz="3200" b="1" dirty="0" smtClean="0">
                <a:latin typeface="Verdana" pitchFamily="34" charset="0"/>
                <a:ea typeface="宋体" charset="-122"/>
                <a:sym typeface="Arial" charset="0"/>
              </a:rPr>
              <a:t>。</a:t>
            </a:r>
            <a:r>
              <a:rPr lang="zh-CN" altLang="en-US" sz="3200" dirty="0" smtClean="0">
                <a:ea typeface="宋体" charset="-122"/>
              </a:rPr>
              <a:t> </a:t>
            </a:r>
            <a:r>
              <a:rPr lang="zh-CN" altLang="en-US" dirty="0" smtClean="0">
                <a:ea typeface="宋体" charset="-122"/>
              </a:rPr>
              <a:t> </a:t>
            </a:r>
            <a:endParaRPr lang="zh-CN" altLang="en-US" sz="2400" b="1" dirty="0" smtClean="0">
              <a:latin typeface="Verdana" pitchFamily="34" charset="0"/>
              <a:ea typeface="宋体" charset="-122"/>
              <a:sym typeface="Arial" charset="0"/>
            </a:endParaRPr>
          </a:p>
        </p:txBody>
      </p:sp>
      <p:pic>
        <p:nvPicPr>
          <p:cNvPr id="3"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371600" y="685800"/>
            <a:ext cx="7158038" cy="954088"/>
          </a:xfrm>
          <a:prstGeom prst="rect">
            <a:avLst/>
          </a:prstGeom>
          <a:noFill/>
          <a:ln w="9525">
            <a:noFill/>
            <a:miter lim="800000"/>
            <a:headEnd/>
            <a:tailEnd/>
          </a:ln>
        </p:spPr>
        <p:txBody>
          <a:bodyPr>
            <a:spAutoFit/>
          </a:bodyPr>
          <a:lstStyle/>
          <a:p>
            <a:r>
              <a:rPr lang="zh-CN" altLang="en-US" sz="2800">
                <a:ea typeface="宋体" charset="-122"/>
              </a:rPr>
              <a:t>双比特码元中两个信息比特</a:t>
            </a:r>
            <a:r>
              <a:rPr lang="en-US" altLang="zh-CN" sz="2800">
                <a:ea typeface="宋体" charset="-122"/>
              </a:rPr>
              <a:t>ab</a:t>
            </a:r>
            <a:r>
              <a:rPr lang="zh-CN" altLang="en-US" sz="2800">
                <a:ea typeface="宋体" charset="-122"/>
              </a:rPr>
              <a:t>通常是按格雷码排列的，它与载波相位的关系如表所示</a:t>
            </a:r>
            <a:endParaRPr lang="zh-CN" altLang="en-US" sz="2800" b="1">
              <a:ea typeface="宋体" charset="-122"/>
            </a:endParaRPr>
          </a:p>
        </p:txBody>
      </p:sp>
      <p:pic>
        <p:nvPicPr>
          <p:cNvPr id="8195" name="Picture 4"/>
          <p:cNvPicPr>
            <a:picLocks noChangeAspect="1" noChangeArrowheads="1"/>
          </p:cNvPicPr>
          <p:nvPr/>
        </p:nvPicPr>
        <p:blipFill>
          <a:blip r:embed="rId2"/>
          <a:srcRect/>
          <a:stretch>
            <a:fillRect/>
          </a:stretch>
        </p:blipFill>
        <p:spPr bwMode="auto">
          <a:xfrm>
            <a:off x="0" y="2590800"/>
            <a:ext cx="8991600" cy="3243263"/>
          </a:xfrm>
          <a:prstGeom prst="rect">
            <a:avLst/>
          </a:prstGeom>
          <a:noFill/>
          <a:ln w="9525">
            <a:noFill/>
            <a:miter lim="800000"/>
            <a:headEnd/>
            <a:tailEnd/>
          </a:ln>
        </p:spPr>
      </p:pic>
      <p:pic>
        <p:nvPicPr>
          <p:cNvPr id="4"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033463" y="1374775"/>
            <a:ext cx="7881937" cy="954088"/>
          </a:xfrm>
          <a:prstGeom prst="rect">
            <a:avLst/>
          </a:prstGeom>
          <a:noFill/>
          <a:ln w="9525">
            <a:noFill/>
            <a:miter lim="800000"/>
            <a:headEnd/>
            <a:tailEnd/>
          </a:ln>
        </p:spPr>
        <p:txBody>
          <a:bodyPr>
            <a:spAutoFit/>
          </a:bodyPr>
          <a:lstStyle/>
          <a:p>
            <a:r>
              <a:rPr lang="zh-CN" altLang="en-US" sz="2800" dirty="0">
                <a:ea typeface="宋体" charset="-122"/>
              </a:rPr>
              <a:t>图（</a:t>
            </a:r>
            <a:r>
              <a:rPr lang="en-US" altLang="zh-CN" sz="2800" dirty="0">
                <a:ea typeface="宋体" charset="-122"/>
              </a:rPr>
              <a:t>a</a:t>
            </a:r>
            <a:r>
              <a:rPr lang="zh-CN" altLang="en-US" sz="2800" dirty="0">
                <a:ea typeface="宋体" charset="-122"/>
              </a:rPr>
              <a:t>）表示</a:t>
            </a:r>
            <a:r>
              <a:rPr lang="en-US" altLang="zh-CN" sz="2800" dirty="0">
                <a:ea typeface="宋体" charset="-122"/>
              </a:rPr>
              <a:t>A</a:t>
            </a:r>
            <a:r>
              <a:rPr lang="zh-CN" altLang="en-US" sz="2800" dirty="0">
                <a:ea typeface="宋体" charset="-122"/>
              </a:rPr>
              <a:t>方式时</a:t>
            </a:r>
            <a:r>
              <a:rPr lang="en-US" altLang="zh-CN" sz="2800" dirty="0">
                <a:ea typeface="宋体" charset="-122"/>
              </a:rPr>
              <a:t>QPSK</a:t>
            </a:r>
            <a:r>
              <a:rPr lang="zh-CN" altLang="en-US" sz="2800" dirty="0">
                <a:ea typeface="宋体" charset="-122"/>
              </a:rPr>
              <a:t>信号矢量图，图（</a:t>
            </a:r>
            <a:r>
              <a:rPr lang="en-US" altLang="zh-CN" sz="2800" dirty="0">
                <a:ea typeface="宋体" charset="-122"/>
              </a:rPr>
              <a:t>b</a:t>
            </a:r>
            <a:r>
              <a:rPr lang="zh-CN" altLang="en-US" sz="2800" dirty="0">
                <a:ea typeface="宋体" charset="-122"/>
              </a:rPr>
              <a:t>）表示</a:t>
            </a:r>
            <a:r>
              <a:rPr lang="en-US" altLang="zh-CN" sz="2800" dirty="0">
                <a:ea typeface="宋体" charset="-122"/>
              </a:rPr>
              <a:t>B</a:t>
            </a:r>
            <a:r>
              <a:rPr lang="zh-CN" altLang="en-US" sz="2800" dirty="0">
                <a:ea typeface="宋体" charset="-122"/>
              </a:rPr>
              <a:t>方式时</a:t>
            </a:r>
            <a:r>
              <a:rPr lang="en-US" altLang="zh-CN" sz="2800" dirty="0">
                <a:ea typeface="宋体" charset="-122"/>
              </a:rPr>
              <a:t>QPSK</a:t>
            </a:r>
            <a:r>
              <a:rPr lang="zh-CN" altLang="en-US" sz="2800" dirty="0">
                <a:ea typeface="宋体" charset="-122"/>
              </a:rPr>
              <a:t>信号的矢量图。</a:t>
            </a:r>
            <a:endParaRPr lang="zh-CN" altLang="en-US" sz="2800" b="1" dirty="0">
              <a:ea typeface="宋体" charset="-122"/>
            </a:endParaRPr>
          </a:p>
        </p:txBody>
      </p:sp>
      <p:pic>
        <p:nvPicPr>
          <p:cNvPr id="9219" name="Picture 4"/>
          <p:cNvPicPr>
            <a:picLocks noChangeAspect="1" noChangeArrowheads="1"/>
          </p:cNvPicPr>
          <p:nvPr/>
        </p:nvPicPr>
        <p:blipFill>
          <a:blip r:embed="rId2"/>
          <a:srcRect/>
          <a:stretch>
            <a:fillRect/>
          </a:stretch>
        </p:blipFill>
        <p:spPr bwMode="auto">
          <a:xfrm>
            <a:off x="457200" y="2414588"/>
            <a:ext cx="8153400" cy="3833812"/>
          </a:xfrm>
          <a:prstGeom prst="rect">
            <a:avLst/>
          </a:prstGeom>
          <a:noFill/>
          <a:ln w="9525">
            <a:noFill/>
            <a:miter lim="800000"/>
            <a:headEnd/>
            <a:tailEnd/>
          </a:ln>
        </p:spPr>
      </p:pic>
      <p:pic>
        <p:nvPicPr>
          <p:cNvPr id="4"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endParaRPr lang="zh-CN" altLang="en-US" dirty="0"/>
          </a:p>
        </p:txBody>
      </p:sp>
      <p:sp>
        <p:nvSpPr>
          <p:cNvPr id="3" name="内容占位符 2"/>
          <p:cNvSpPr>
            <a:spLocks noGrp="1"/>
          </p:cNvSpPr>
          <p:nvPr>
            <p:ph idx="1"/>
          </p:nvPr>
        </p:nvSpPr>
        <p:spPr/>
        <p:txBody>
          <a:bodyPr/>
          <a:lstStyle/>
          <a:p>
            <a:r>
              <a:rPr lang="en-US" altLang="zh-CN" dirty="0">
                <a:hlinkClick r:id="rId2" action="ppaction://hlinksldjump"/>
              </a:rPr>
              <a:t>QAM</a:t>
            </a:r>
            <a:r>
              <a:rPr lang="zh-CN" altLang="en-US" dirty="0"/>
              <a:t>、</a:t>
            </a:r>
            <a:r>
              <a:rPr lang="en-US" altLang="zh-CN" dirty="0" smtClean="0">
                <a:hlinkClick r:id="rId3" action="ppaction://hlinksldjump"/>
              </a:rPr>
              <a:t>QPSK</a:t>
            </a:r>
            <a:r>
              <a:rPr lang="zh-CN" altLang="en-US" dirty="0" smtClean="0"/>
              <a:t>：李启宏</a:t>
            </a:r>
            <a:endParaRPr lang="en-US" altLang="zh-CN" dirty="0" smtClean="0"/>
          </a:p>
          <a:p>
            <a:r>
              <a:rPr lang="en-US" altLang="zh-CN" dirty="0" smtClean="0">
                <a:hlinkClick r:id="rId4" action="ppaction://hlinksldjump"/>
              </a:rPr>
              <a:t>VHF</a:t>
            </a:r>
            <a:r>
              <a:rPr lang="zh-CN" altLang="en-US" dirty="0"/>
              <a:t>、</a:t>
            </a:r>
            <a:r>
              <a:rPr lang="en-US" altLang="zh-CN" dirty="0" smtClean="0">
                <a:hlinkClick r:id="rId4" action="ppaction://hlinksldjump"/>
              </a:rPr>
              <a:t>UHF</a:t>
            </a:r>
            <a:r>
              <a:rPr lang="zh-CN" altLang="en-US" dirty="0" smtClean="0"/>
              <a:t>：刘旭宁</a:t>
            </a:r>
            <a:endParaRPr lang="en-US" altLang="zh-CN" dirty="0" smtClean="0"/>
          </a:p>
          <a:p>
            <a:r>
              <a:rPr lang="en-US" altLang="zh-CN" dirty="0" smtClean="0">
                <a:hlinkClick r:id="rId5" action="ppaction://hlinksldjump"/>
              </a:rPr>
              <a:t>DiSEqC</a:t>
            </a:r>
            <a:r>
              <a:rPr lang="zh-CN" altLang="en-US" dirty="0" smtClean="0"/>
              <a:t>：曲宝玲</a:t>
            </a:r>
            <a:endParaRPr lang="en-US" altLang="zh-CN" dirty="0" smtClean="0"/>
          </a:p>
          <a:p>
            <a:r>
              <a:rPr lang="en-US" altLang="zh-CN" dirty="0" smtClean="0">
                <a:hlinkClick r:id="rId6" action="ppaction://hlinksldjump"/>
              </a:rPr>
              <a:t>LNB</a:t>
            </a:r>
            <a:r>
              <a:rPr lang="zh-CN" altLang="en-US" dirty="0" smtClean="0"/>
              <a:t>：赵宇翔</a:t>
            </a:r>
            <a:endParaRPr lang="en-US" altLang="zh-CN" dirty="0"/>
          </a:p>
          <a:p>
            <a:endParaRPr lang="zh-CN" altLang="en-US" dirty="0"/>
          </a:p>
        </p:txBody>
      </p:sp>
      <p:pic>
        <p:nvPicPr>
          <p:cNvPr id="4" name="Picture 7" descr="3"/>
          <p:cNvPicPr>
            <a:picLocks noChangeAspect="1" noChangeArrowheads="1"/>
          </p:cNvPicPr>
          <p:nvPr/>
        </p:nvPicPr>
        <p:blipFill>
          <a:blip r:embed="rId7">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57200" y="1219200"/>
            <a:ext cx="5105400" cy="533400"/>
          </a:xfrm>
        </p:spPr>
        <p:txBody>
          <a:bodyPr/>
          <a:lstStyle/>
          <a:p>
            <a:pPr eaLnBrk="1" hangingPunct="1">
              <a:lnSpc>
                <a:spcPct val="90000"/>
              </a:lnSpc>
              <a:buFont typeface="Wingdings" pitchFamily="2" charset="2"/>
              <a:buNone/>
            </a:pPr>
            <a:r>
              <a:rPr lang="en-US" altLang="zh-CN" sz="2800" smtClean="0">
                <a:ea typeface="宋体" charset="-122"/>
                <a:sym typeface="Arial" charset="0"/>
              </a:rPr>
              <a:t>QPSK</a:t>
            </a:r>
            <a:r>
              <a:rPr lang="zh-CN" altLang="en-US" sz="2800" smtClean="0">
                <a:ea typeface="宋体" charset="-122"/>
                <a:sym typeface="Arial" charset="0"/>
              </a:rPr>
              <a:t>波形图　</a:t>
            </a:r>
            <a:r>
              <a:rPr lang="zh-CN" altLang="en-US" smtClean="0">
                <a:ea typeface="宋体" charset="-122"/>
                <a:sym typeface="Arial" charset="0"/>
              </a:rPr>
              <a:t> </a:t>
            </a:r>
          </a:p>
        </p:txBody>
      </p:sp>
      <p:pic>
        <p:nvPicPr>
          <p:cNvPr id="10243" name="图片 2"/>
          <p:cNvPicPr>
            <a:picLocks noChangeAspect="1" noChangeArrowheads="1"/>
          </p:cNvPicPr>
          <p:nvPr/>
        </p:nvPicPr>
        <p:blipFill>
          <a:blip r:embed="rId2"/>
          <a:srcRect/>
          <a:stretch>
            <a:fillRect/>
          </a:stretch>
        </p:blipFill>
        <p:spPr bwMode="auto">
          <a:xfrm>
            <a:off x="685800" y="1862138"/>
            <a:ext cx="7848600" cy="4386262"/>
          </a:xfrm>
          <a:prstGeom prst="rect">
            <a:avLst/>
          </a:prstGeom>
          <a:noFill/>
          <a:ln w="9525">
            <a:noFill/>
            <a:miter lim="800000"/>
            <a:headEnd/>
            <a:tailEnd/>
          </a:ln>
        </p:spPr>
      </p:pic>
      <p:pic>
        <p:nvPicPr>
          <p:cNvPr id="4"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0" y="762000"/>
            <a:ext cx="4038600" cy="5248275"/>
          </a:xfrm>
        </p:spPr>
        <p:txBody>
          <a:bodyPr/>
          <a:lstStyle/>
          <a:p>
            <a:pPr eaLnBrk="1" hangingPunct="1">
              <a:buFont typeface="Wingdings" pitchFamily="2" charset="2"/>
              <a:buNone/>
            </a:pPr>
            <a:endParaRPr lang="zh-CN" altLang="en-US" sz="1900" dirty="0" smtClean="0">
              <a:ea typeface="宋体" charset="-122"/>
            </a:endParaRPr>
          </a:p>
          <a:p>
            <a:pPr lvl="1" eaLnBrk="1" hangingPunct="1">
              <a:buFont typeface="Wingdings" pitchFamily="2" charset="2"/>
              <a:buNone/>
            </a:pPr>
            <a:r>
              <a:rPr lang="zh-CN" altLang="en-US" sz="2800" dirty="0" smtClean="0">
                <a:ea typeface="宋体" charset="-122"/>
                <a:sym typeface="Arial" charset="0"/>
              </a:rPr>
              <a:t>        </a:t>
            </a:r>
            <a:r>
              <a:rPr lang="zh-CN" altLang="en-US" sz="2400" dirty="0" smtClean="0">
                <a:ea typeface="宋体" charset="-122"/>
                <a:sym typeface="Arial" charset="0"/>
              </a:rPr>
              <a:t> </a:t>
            </a:r>
          </a:p>
        </p:txBody>
      </p:sp>
      <p:sp>
        <p:nvSpPr>
          <p:cNvPr id="1028" name="Text Box 4"/>
          <p:cNvSpPr txBox="1">
            <a:spLocks noChangeArrowheads="1"/>
          </p:cNvSpPr>
          <p:nvPr/>
        </p:nvSpPr>
        <p:spPr bwMode="auto">
          <a:xfrm>
            <a:off x="1376363" y="1003300"/>
            <a:ext cx="4110037" cy="579438"/>
          </a:xfrm>
          <a:prstGeom prst="rect">
            <a:avLst/>
          </a:prstGeom>
          <a:noFill/>
          <a:ln w="9525">
            <a:noFill/>
            <a:miter lim="800000"/>
            <a:headEnd/>
            <a:tailEnd/>
          </a:ln>
        </p:spPr>
        <p:txBody>
          <a:bodyPr>
            <a:spAutoFit/>
          </a:bodyPr>
          <a:lstStyle/>
          <a:p>
            <a:r>
              <a:rPr lang="en-US" altLang="zh-CN" sz="3200" b="1" dirty="0" smtClean="0">
                <a:ea typeface="宋体" charset="-122"/>
              </a:rPr>
              <a:t>QPSK</a:t>
            </a:r>
            <a:r>
              <a:rPr lang="zh-CN" altLang="en-US" sz="3200" b="1" dirty="0" smtClean="0">
                <a:ea typeface="宋体" charset="-122"/>
              </a:rPr>
              <a:t>的应用</a:t>
            </a:r>
            <a:endParaRPr lang="zh-CN" altLang="en-US" sz="3200" b="1" dirty="0">
              <a:ea typeface="宋体" charset="-122"/>
            </a:endParaRPr>
          </a:p>
        </p:txBody>
      </p:sp>
      <p:sp>
        <p:nvSpPr>
          <p:cNvPr id="102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宋体" charset="-122"/>
            </a:endParaRPr>
          </a:p>
        </p:txBody>
      </p:sp>
      <p:pic>
        <p:nvPicPr>
          <p:cNvPr id="6"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7" name="动作按钮: 第一张 6">
            <a:hlinkClick r:id="rId3"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p:cNvSpPr/>
          <p:nvPr/>
        </p:nvSpPr>
        <p:spPr>
          <a:xfrm>
            <a:off x="714348" y="1785926"/>
            <a:ext cx="7643866" cy="3970318"/>
          </a:xfrm>
          <a:prstGeom prst="rect">
            <a:avLst/>
          </a:prstGeom>
        </p:spPr>
        <p:txBody>
          <a:bodyPr wrap="square">
            <a:spAutoFit/>
          </a:bodyPr>
          <a:lstStyle/>
          <a:p>
            <a:r>
              <a:rPr lang="en-US" altLang="zh-CN" sz="2800" dirty="0" smtClean="0"/>
              <a:t>	QPSK</a:t>
            </a:r>
            <a:r>
              <a:rPr lang="zh-CN" altLang="en-US" sz="2800" dirty="0" smtClean="0"/>
              <a:t>数字电视调制器采用了先进的数字信号处理技术，完全符合</a:t>
            </a:r>
            <a:r>
              <a:rPr lang="en-US" altLang="zh-CN" sz="2800" dirty="0" smtClean="0"/>
              <a:t>DVB-S</a:t>
            </a:r>
            <a:r>
              <a:rPr lang="zh-CN" altLang="en-US" sz="2800" dirty="0" smtClean="0"/>
              <a:t>标准，接收端可直接用数字卫星接收机进行接收。它不但能取得较高的频谱利用率，具有很强的抗干扰性和较高的性能价格比，而且和模拟</a:t>
            </a:r>
            <a:r>
              <a:rPr lang="en-US" altLang="zh-CN" sz="2800" dirty="0" smtClean="0"/>
              <a:t>FM</a:t>
            </a:r>
            <a:r>
              <a:rPr lang="zh-CN" altLang="en-US" sz="2800" dirty="0" smtClean="0"/>
              <a:t>微波设备也能很好的兼容。同时，中国的</a:t>
            </a:r>
            <a:r>
              <a:rPr lang="en-US" altLang="zh-CN" sz="2800" dirty="0" smtClean="0"/>
              <a:t>3G</a:t>
            </a:r>
            <a:r>
              <a:rPr lang="zh-CN" altLang="en-US" sz="2800" dirty="0" smtClean="0"/>
              <a:t>制式（</a:t>
            </a:r>
            <a:r>
              <a:rPr lang="en-US" altLang="zh-CN" sz="2800" dirty="0" smtClean="0"/>
              <a:t>CDMA2000</a:t>
            </a:r>
            <a:r>
              <a:rPr lang="zh-CN" altLang="en-US" sz="2800" dirty="0" smtClean="0"/>
              <a:t>，</a:t>
            </a:r>
            <a:r>
              <a:rPr lang="en-US" altLang="zh-CN" sz="2800" dirty="0" smtClean="0"/>
              <a:t>WCDMA,TD-SCDMA</a:t>
            </a:r>
            <a:r>
              <a:rPr lang="zh-CN" altLang="en-US" sz="2800" dirty="0" smtClean="0"/>
              <a:t>）均在下行链路上采用</a:t>
            </a:r>
            <a:r>
              <a:rPr lang="en-US" altLang="zh-CN" sz="2800" dirty="0" smtClean="0"/>
              <a:t>QPSK</a:t>
            </a:r>
            <a:r>
              <a:rPr lang="zh-CN" altLang="en-US" sz="2800" dirty="0" smtClean="0"/>
              <a:t>调制。</a:t>
            </a:r>
            <a:endParaRPr lang="en-US" altLang="zh-CN" sz="2800" dirty="0" smtClean="0"/>
          </a:p>
          <a:p>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49300" y="404813"/>
            <a:ext cx="6343650" cy="1381125"/>
          </a:xfrm>
        </p:spPr>
        <p:txBody>
          <a:bodyPr/>
          <a:lstStyle/>
          <a:p>
            <a:r>
              <a:rPr lang="zh-CN" altLang="zh-CN" sz="6000" dirty="0"/>
              <a:t>DiSEqC</a:t>
            </a:r>
          </a:p>
        </p:txBody>
      </p:sp>
      <p:sp>
        <p:nvSpPr>
          <p:cNvPr id="3075" name="Rectangle 3"/>
          <p:cNvSpPr>
            <a:spLocks noGrp="1" noChangeArrowheads="1"/>
          </p:cNvSpPr>
          <p:nvPr>
            <p:ph type="body" idx="1"/>
          </p:nvPr>
        </p:nvSpPr>
        <p:spPr>
          <a:xfrm>
            <a:off x="1536700" y="2360613"/>
            <a:ext cx="5195888" cy="2292350"/>
          </a:xfrm>
        </p:spPr>
        <p:txBody>
          <a:bodyPr/>
          <a:lstStyle/>
          <a:p>
            <a:r>
              <a:rPr lang="zh-CN" altLang="zh-CN" sz="3600"/>
              <a:t>Digital satellite Equipment Control</a:t>
            </a:r>
          </a:p>
          <a:p>
            <a:r>
              <a:rPr lang="zh-CN" sz="3600"/>
              <a:t>数字卫星设备控制总线</a:t>
            </a:r>
          </a:p>
        </p:txBody>
      </p:sp>
      <p:pic>
        <p:nvPicPr>
          <p:cNvPr id="3077"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3078"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300" y="404813"/>
            <a:ext cx="6343650" cy="949325"/>
          </a:xfrm>
        </p:spPr>
        <p:txBody>
          <a:bodyPr/>
          <a:lstStyle/>
          <a:p>
            <a:r>
              <a:rPr lang="zh-CN" altLang="en-US"/>
              <a:t>信号及结构</a:t>
            </a:r>
          </a:p>
        </p:txBody>
      </p:sp>
      <p:sp>
        <p:nvSpPr>
          <p:cNvPr id="5123" name="Rectangle 3"/>
          <p:cNvSpPr>
            <a:spLocks noGrp="1" noChangeArrowheads="1"/>
          </p:cNvSpPr>
          <p:nvPr>
            <p:ph type="body" idx="1"/>
          </p:nvPr>
        </p:nvSpPr>
        <p:spPr>
          <a:xfrm>
            <a:off x="673100" y="1641475"/>
            <a:ext cx="7210425" cy="3443288"/>
          </a:xfrm>
        </p:spPr>
        <p:txBody>
          <a:bodyPr/>
          <a:lstStyle/>
          <a:p>
            <a:r>
              <a:rPr lang="zh-CN" altLang="en-US" dirty="0"/>
              <a:t>信号：不连续数字信号</a:t>
            </a:r>
          </a:p>
          <a:p>
            <a:r>
              <a:rPr lang="zh-CN" altLang="en-US" dirty="0"/>
              <a:t>           调制在22KHz及高频头电源上</a:t>
            </a:r>
          </a:p>
          <a:p>
            <a:endParaRPr lang="zh-CN" altLang="en-US" dirty="0"/>
          </a:p>
          <a:p>
            <a:r>
              <a:rPr lang="zh-CN" altLang="en-US" dirty="0"/>
              <a:t>结构：单主设备</a:t>
            </a:r>
          </a:p>
          <a:p>
            <a:r>
              <a:rPr lang="zh-CN" altLang="en-US" dirty="0"/>
              <a:t>           单或多从设备</a:t>
            </a:r>
          </a:p>
        </p:txBody>
      </p:sp>
      <p:pic>
        <p:nvPicPr>
          <p:cNvPr id="5125"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5126"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9300" y="404813"/>
            <a:ext cx="6343650" cy="949325"/>
          </a:xfrm>
        </p:spPr>
        <p:txBody>
          <a:bodyPr/>
          <a:lstStyle/>
          <a:p>
            <a:r>
              <a:rPr lang="zh-CN" altLang="en-US"/>
              <a:t>发送信号部分</a:t>
            </a:r>
          </a:p>
        </p:txBody>
      </p:sp>
      <p:sp>
        <p:nvSpPr>
          <p:cNvPr id="7171" name="Rectangle 3"/>
          <p:cNvSpPr>
            <a:spLocks noGrp="1" noChangeArrowheads="1"/>
          </p:cNvSpPr>
          <p:nvPr>
            <p:ph type="body" idx="1"/>
          </p:nvPr>
        </p:nvSpPr>
        <p:spPr>
          <a:xfrm>
            <a:off x="468313" y="1917700"/>
            <a:ext cx="8305800" cy="3960813"/>
          </a:xfrm>
        </p:spPr>
        <p:txBody>
          <a:bodyPr/>
          <a:lstStyle/>
          <a:p>
            <a:pPr>
              <a:lnSpc>
                <a:spcPct val="90000"/>
              </a:lnSpc>
            </a:pPr>
            <a:r>
              <a:rPr lang="zh-CN" altLang="en-US" dirty="0"/>
              <a:t>模块：22KHz载波信号产生模块</a:t>
            </a:r>
          </a:p>
          <a:p>
            <a:pPr>
              <a:lnSpc>
                <a:spcPct val="90000"/>
              </a:lnSpc>
            </a:pPr>
            <a:r>
              <a:rPr lang="zh-CN" altLang="en-US" dirty="0"/>
              <a:t>          可编程延时信号产生模块</a:t>
            </a:r>
          </a:p>
          <a:p>
            <a:pPr>
              <a:lnSpc>
                <a:spcPct val="90000"/>
              </a:lnSpc>
            </a:pPr>
            <a:r>
              <a:rPr lang="zh-CN" altLang="en-US" dirty="0"/>
              <a:t>          校验位生成模块</a:t>
            </a:r>
          </a:p>
          <a:p>
            <a:pPr>
              <a:lnSpc>
                <a:spcPct val="90000"/>
              </a:lnSpc>
            </a:pPr>
            <a:endParaRPr lang="zh-CN" altLang="en-US" dirty="0"/>
          </a:p>
          <a:p>
            <a:pPr>
              <a:lnSpc>
                <a:spcPct val="90000"/>
              </a:lnSpc>
            </a:pPr>
            <a:r>
              <a:rPr lang="zh-CN" altLang="en-US" dirty="0"/>
              <a:t>6个状态</a:t>
            </a:r>
          </a:p>
          <a:p>
            <a:pPr>
              <a:lnSpc>
                <a:spcPct val="90000"/>
              </a:lnSpc>
            </a:pPr>
            <a:r>
              <a:rPr lang="zh-CN" altLang="en-US" dirty="0"/>
              <a:t>5个命令</a:t>
            </a:r>
          </a:p>
        </p:txBody>
      </p:sp>
      <p:pic>
        <p:nvPicPr>
          <p:cNvPr id="7173"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7174"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404813"/>
            <a:ext cx="6343650" cy="949325"/>
          </a:xfrm>
        </p:spPr>
        <p:txBody>
          <a:bodyPr/>
          <a:lstStyle/>
          <a:p>
            <a:r>
              <a:rPr lang="zh-CN" altLang="en-US"/>
              <a:t>发送信号部分</a:t>
            </a:r>
          </a:p>
        </p:txBody>
      </p:sp>
      <p:sp>
        <p:nvSpPr>
          <p:cNvPr id="9219" name="Rectangle 3"/>
          <p:cNvSpPr>
            <a:spLocks noGrp="1" noChangeArrowheads="1"/>
          </p:cNvSpPr>
          <p:nvPr>
            <p:ph type="body" idx="1"/>
          </p:nvPr>
        </p:nvSpPr>
        <p:spPr>
          <a:xfrm>
            <a:off x="468313" y="1630363"/>
            <a:ext cx="8307387" cy="4248150"/>
          </a:xfrm>
        </p:spPr>
        <p:txBody>
          <a:bodyPr/>
          <a:lstStyle/>
          <a:p>
            <a:pPr>
              <a:lnSpc>
                <a:spcPct val="90000"/>
              </a:lnSpc>
            </a:pPr>
            <a:r>
              <a:rPr lang="zh-CN" altLang="en-US" sz="3600" b="1"/>
              <a:t>6个状态：</a:t>
            </a:r>
          </a:p>
          <a:p>
            <a:pPr>
              <a:lnSpc>
                <a:spcPct val="90000"/>
              </a:lnSpc>
            </a:pPr>
            <a:r>
              <a:rPr lang="zh-CN" altLang="en-US"/>
              <a:t>0：初始态，不发送22KHz信号。</a:t>
            </a:r>
          </a:p>
          <a:p>
            <a:pPr>
              <a:lnSpc>
                <a:spcPct val="90000"/>
              </a:lnSpc>
            </a:pPr>
            <a:r>
              <a:rPr lang="zh-CN" altLang="en-US"/>
              <a:t>1：发送22KHz连续方波。</a:t>
            </a:r>
          </a:p>
          <a:p>
            <a:pPr>
              <a:lnSpc>
                <a:spcPct val="90000"/>
              </a:lnSpc>
            </a:pPr>
            <a:r>
              <a:rPr lang="zh-CN" altLang="en-US"/>
              <a:t>2：发送12.5ms的22KHz方波。</a:t>
            </a:r>
          </a:p>
          <a:p>
            <a:pPr>
              <a:lnSpc>
                <a:spcPct val="90000"/>
              </a:lnSpc>
            </a:pPr>
            <a:r>
              <a:rPr lang="zh-CN" altLang="en-US"/>
              <a:t>3：在12.5ms内发送一个断续方波。</a:t>
            </a:r>
          </a:p>
          <a:p>
            <a:pPr>
              <a:lnSpc>
                <a:spcPct val="90000"/>
              </a:lnSpc>
            </a:pPr>
            <a:r>
              <a:rPr lang="zh-CN" altLang="en-US"/>
              <a:t>4：发送命令编码数据，生成校验位。</a:t>
            </a:r>
          </a:p>
          <a:p>
            <a:pPr>
              <a:lnSpc>
                <a:spcPct val="90000"/>
              </a:lnSpc>
            </a:pPr>
            <a:r>
              <a:rPr lang="zh-CN" altLang="en-US"/>
              <a:t>5：发送大于15ms的延时信号。</a:t>
            </a:r>
          </a:p>
        </p:txBody>
      </p:sp>
      <p:pic>
        <p:nvPicPr>
          <p:cNvPr id="9221"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9222"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9300" y="404813"/>
            <a:ext cx="6343650" cy="949325"/>
          </a:xfrm>
        </p:spPr>
        <p:txBody>
          <a:bodyPr/>
          <a:lstStyle/>
          <a:p>
            <a:r>
              <a:rPr lang="zh-CN" altLang="en-US"/>
              <a:t>发送信号部分</a:t>
            </a:r>
          </a:p>
        </p:txBody>
      </p:sp>
      <p:sp>
        <p:nvSpPr>
          <p:cNvPr id="10243" name="Rectangle 3"/>
          <p:cNvSpPr>
            <a:spLocks noGrp="1" noChangeArrowheads="1"/>
          </p:cNvSpPr>
          <p:nvPr>
            <p:ph type="body" idx="1"/>
          </p:nvPr>
        </p:nvSpPr>
        <p:spPr>
          <a:xfrm>
            <a:off x="250825" y="1917700"/>
            <a:ext cx="8523288" cy="3168650"/>
          </a:xfrm>
        </p:spPr>
        <p:txBody>
          <a:bodyPr/>
          <a:lstStyle/>
          <a:p>
            <a:pPr>
              <a:lnSpc>
                <a:spcPct val="90000"/>
              </a:lnSpc>
            </a:pPr>
            <a:r>
              <a:rPr lang="zh-CN" altLang="en-US" sz="3600" b="1"/>
              <a:t>5个命令：</a:t>
            </a:r>
          </a:p>
          <a:p>
            <a:pPr>
              <a:lnSpc>
                <a:spcPct val="90000"/>
              </a:lnSpc>
            </a:pPr>
            <a:r>
              <a:rPr lang="zh-CN" altLang="en-US" sz="2800"/>
              <a:t>命令0：不发送数据，一直处于状态0</a:t>
            </a:r>
          </a:p>
          <a:p>
            <a:pPr>
              <a:lnSpc>
                <a:spcPct val="90000"/>
              </a:lnSpc>
            </a:pPr>
            <a:r>
              <a:rPr lang="zh-CN" altLang="en-US" sz="2800"/>
              <a:t>命令1：发送22KHz方波命令或停止命令</a:t>
            </a:r>
          </a:p>
          <a:p>
            <a:pPr>
              <a:lnSpc>
                <a:spcPct val="90000"/>
              </a:lnSpc>
            </a:pPr>
            <a:r>
              <a:rPr lang="zh-CN" altLang="en-US" sz="2800"/>
              <a:t>命令2：产生12.5ms的方波，其后延时（状态5）</a:t>
            </a:r>
          </a:p>
          <a:p>
            <a:pPr>
              <a:lnSpc>
                <a:spcPct val="90000"/>
              </a:lnSpc>
            </a:pPr>
            <a:r>
              <a:rPr lang="zh-CN" altLang="en-US" sz="2800"/>
              <a:t>命令3：产生12.5ms的1/3方波，其后延时（状态5）</a:t>
            </a:r>
          </a:p>
          <a:p>
            <a:pPr>
              <a:lnSpc>
                <a:spcPct val="90000"/>
              </a:lnSpc>
            </a:pPr>
            <a:r>
              <a:rPr lang="zh-CN" altLang="en-US" sz="2800"/>
              <a:t>命令4：发送信号，前后都需延时（状态5）</a:t>
            </a:r>
            <a:endParaRPr lang="zh-CN" altLang="en-US"/>
          </a:p>
        </p:txBody>
      </p:sp>
      <p:pic>
        <p:nvPicPr>
          <p:cNvPr id="10245"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10246"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49300" y="404813"/>
            <a:ext cx="6343650" cy="949325"/>
          </a:xfrm>
        </p:spPr>
        <p:txBody>
          <a:bodyPr/>
          <a:lstStyle/>
          <a:p>
            <a:r>
              <a:rPr lang="zh-CN" altLang="en-US"/>
              <a:t>发送信号部分</a:t>
            </a:r>
          </a:p>
        </p:txBody>
      </p:sp>
      <p:pic>
        <p:nvPicPr>
          <p:cNvPr id="11268"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11269" name="Text Box 5"/>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pic>
        <p:nvPicPr>
          <p:cNvPr id="11270" name="Picture 6"/>
          <p:cNvPicPr>
            <a:picLocks noChangeAspect="1" noChangeArrowheads="1"/>
          </p:cNvPicPr>
          <p:nvPr/>
        </p:nvPicPr>
        <p:blipFill>
          <a:blip r:embed="rId3"/>
          <a:srcRect/>
          <a:stretch>
            <a:fillRect/>
          </a:stretch>
        </p:blipFill>
        <p:spPr bwMode="auto">
          <a:xfrm>
            <a:off x="1835150" y="1506538"/>
            <a:ext cx="4619625" cy="437038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49300" y="404813"/>
            <a:ext cx="6343650" cy="949325"/>
          </a:xfrm>
        </p:spPr>
        <p:txBody>
          <a:bodyPr/>
          <a:lstStyle/>
          <a:p>
            <a:r>
              <a:rPr lang="zh-CN" altLang="en-US"/>
              <a:t>接收信号部分</a:t>
            </a:r>
          </a:p>
        </p:txBody>
      </p:sp>
      <p:sp>
        <p:nvSpPr>
          <p:cNvPr id="12291" name="Rectangle 3"/>
          <p:cNvSpPr>
            <a:spLocks noGrp="1" noChangeArrowheads="1"/>
          </p:cNvSpPr>
          <p:nvPr>
            <p:ph type="body" idx="1"/>
          </p:nvPr>
        </p:nvSpPr>
        <p:spPr>
          <a:xfrm>
            <a:off x="673100" y="1787525"/>
            <a:ext cx="7572375" cy="4340225"/>
          </a:xfrm>
        </p:spPr>
        <p:txBody>
          <a:bodyPr/>
          <a:lstStyle/>
          <a:p>
            <a:pPr>
              <a:lnSpc>
                <a:spcPct val="80000"/>
              </a:lnSpc>
            </a:pPr>
            <a:r>
              <a:rPr lang="zh-CN" altLang="en-US" sz="2800">
                <a:latin typeface="宋体" pitchFamily="2" charset="-122"/>
              </a:rPr>
              <a:t>1）接收信号频率判断模块：22KHz</a:t>
            </a:r>
          </a:p>
          <a:p>
            <a:pPr>
              <a:lnSpc>
                <a:spcPct val="80000"/>
              </a:lnSpc>
            </a:pPr>
            <a:endParaRPr lang="zh-CN" altLang="en-US" sz="2800">
              <a:latin typeface="宋体" pitchFamily="2" charset="-122"/>
            </a:endParaRPr>
          </a:p>
          <a:p>
            <a:pPr>
              <a:lnSpc>
                <a:spcPct val="80000"/>
              </a:lnSpc>
            </a:pPr>
            <a:r>
              <a:rPr lang="zh-CN" altLang="en-US" sz="2800">
                <a:latin typeface="宋体" pitchFamily="2" charset="-122"/>
              </a:rPr>
              <a:t>2）命令类型判断模块：双向信号</a:t>
            </a:r>
          </a:p>
          <a:p>
            <a:pPr>
              <a:lnSpc>
                <a:spcPct val="80000"/>
              </a:lnSpc>
            </a:pPr>
            <a:endParaRPr lang="zh-CN" altLang="en-US" sz="2800">
              <a:latin typeface="宋体" pitchFamily="2" charset="-122"/>
            </a:endParaRPr>
          </a:p>
          <a:p>
            <a:pPr>
              <a:lnSpc>
                <a:spcPct val="80000"/>
              </a:lnSpc>
            </a:pPr>
            <a:r>
              <a:rPr lang="zh-CN" altLang="en-US" sz="2800">
                <a:latin typeface="宋体" pitchFamily="2" charset="-122"/>
              </a:rPr>
              <a:t>3）信号校验模块：奇偶校验</a:t>
            </a:r>
          </a:p>
        </p:txBody>
      </p:sp>
      <p:pic>
        <p:nvPicPr>
          <p:cNvPr id="12293"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12294"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49300" y="404813"/>
            <a:ext cx="6343650" cy="949325"/>
          </a:xfrm>
        </p:spPr>
        <p:txBody>
          <a:bodyPr/>
          <a:lstStyle/>
          <a:p>
            <a:r>
              <a:rPr lang="zh-CN" altLang="en-US"/>
              <a:t>接收信号部分</a:t>
            </a:r>
          </a:p>
        </p:txBody>
      </p:sp>
      <p:pic>
        <p:nvPicPr>
          <p:cNvPr id="13315" name="Picture 33"/>
          <p:cNvPicPr>
            <a:picLocks noChangeAspect="1" noChangeArrowheads="1"/>
          </p:cNvPicPr>
          <p:nvPr/>
        </p:nvPicPr>
        <p:blipFill>
          <a:blip r:embed="rId3"/>
          <a:srcRect/>
          <a:stretch>
            <a:fillRect/>
          </a:stretch>
        </p:blipFill>
        <p:spPr bwMode="auto">
          <a:xfrm>
            <a:off x="6800850" y="6126163"/>
            <a:ext cx="2343150" cy="523875"/>
          </a:xfrm>
          <a:prstGeom prst="rect">
            <a:avLst/>
          </a:prstGeom>
          <a:noFill/>
          <a:ln w="9525">
            <a:noFill/>
            <a:miter lim="800000"/>
            <a:headEnd/>
            <a:tailEnd/>
          </a:ln>
          <a:effectLst/>
        </p:spPr>
      </p:pic>
      <p:pic>
        <p:nvPicPr>
          <p:cNvPr id="13316" name="Picture 7" descr="3"/>
          <p:cNvPicPr>
            <a:picLocks noChangeAspect="1" noChangeArrowheads="1"/>
          </p:cNvPicPr>
          <p:nvPr/>
        </p:nvPicPr>
        <p:blipFill>
          <a:blip r:embed="rId4">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13317" name="Text Box 5"/>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graphicFrame>
        <p:nvGraphicFramePr>
          <p:cNvPr id="13318" name="Object 6"/>
          <p:cNvGraphicFramePr>
            <a:graphicFrameLocks/>
          </p:cNvGraphicFramePr>
          <p:nvPr/>
        </p:nvGraphicFramePr>
        <p:xfrm>
          <a:off x="1260475" y="1354138"/>
          <a:ext cx="6410325" cy="4773612"/>
        </p:xfrm>
        <a:graphic>
          <a:graphicData uri="http://schemas.openxmlformats.org/presentationml/2006/ole">
            <p:oleObj spid="_x0000_s2050" r:id="rId5" imgW="3981767" imgH="3524567" progId="Word.Document.8">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LNB</a:t>
            </a:r>
            <a:endParaRPr lang="zh-CN" altLang="en-US" dirty="0"/>
          </a:p>
        </p:txBody>
      </p:sp>
      <p:sp>
        <p:nvSpPr>
          <p:cNvPr id="3" name="内容占位符 2"/>
          <p:cNvSpPr>
            <a:spLocks noGrp="1"/>
          </p:cNvSpPr>
          <p:nvPr>
            <p:ph idx="1"/>
          </p:nvPr>
        </p:nvSpPr>
        <p:spPr/>
        <p:txBody>
          <a:bodyPr/>
          <a:lstStyle/>
          <a:p>
            <a:r>
              <a:rPr lang="en-US" altLang="zh-CN" dirty="0" smtClean="0"/>
              <a:t>Low Noise Block</a:t>
            </a:r>
            <a:r>
              <a:rPr lang="zh-CN" altLang="en-US" dirty="0" smtClean="0"/>
              <a:t>，高频头，俗称</a:t>
            </a:r>
            <a:r>
              <a:rPr lang="zh-CN" altLang="en-US" dirty="0"/>
              <a:t>调谐器，是电视机用来接收高频信号和解调出视频信息的一种装置，也是公共通道的第一部分。目前电视机使用的高频头一般分为数字信号高频头（简称数字高频头）和模拟信号高频头（简称模拟高频头）。 简单的讲就是接受电视信号的调谐及高频信号放大器。</a:t>
            </a:r>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9300" y="404813"/>
            <a:ext cx="6343650" cy="949325"/>
          </a:xfrm>
        </p:spPr>
        <p:txBody>
          <a:bodyPr/>
          <a:lstStyle/>
          <a:p>
            <a:r>
              <a:rPr lang="zh-CN" altLang="en-US"/>
              <a:t>特点</a:t>
            </a:r>
          </a:p>
        </p:txBody>
      </p:sp>
      <p:sp>
        <p:nvSpPr>
          <p:cNvPr id="14339" name="Rectangle 3"/>
          <p:cNvSpPr>
            <a:spLocks noGrp="1" noChangeArrowheads="1"/>
          </p:cNvSpPr>
          <p:nvPr>
            <p:ph type="body" idx="1"/>
          </p:nvPr>
        </p:nvSpPr>
        <p:spPr>
          <a:xfrm>
            <a:off x="1254125" y="2133600"/>
            <a:ext cx="6342063" cy="3311525"/>
          </a:xfrm>
        </p:spPr>
        <p:txBody>
          <a:bodyPr/>
          <a:lstStyle/>
          <a:p>
            <a:pPr>
              <a:lnSpc>
                <a:spcPct val="80000"/>
              </a:lnSpc>
            </a:pPr>
            <a:r>
              <a:rPr lang="zh-CN" altLang="en-US"/>
              <a:t>多路卫星信号之间切换</a:t>
            </a:r>
          </a:p>
          <a:p>
            <a:pPr>
              <a:lnSpc>
                <a:spcPct val="80000"/>
              </a:lnSpc>
            </a:pPr>
            <a:r>
              <a:rPr lang="zh-CN" altLang="en-US"/>
              <a:t>双向通信容易实现接收机安装</a:t>
            </a:r>
          </a:p>
          <a:p>
            <a:pPr>
              <a:lnSpc>
                <a:spcPct val="80000"/>
              </a:lnSpc>
            </a:pPr>
            <a:r>
              <a:rPr lang="zh-CN" altLang="en-US"/>
              <a:t>向后兼容</a:t>
            </a:r>
          </a:p>
          <a:p>
            <a:pPr>
              <a:lnSpc>
                <a:spcPct val="80000"/>
              </a:lnSpc>
            </a:pPr>
            <a:r>
              <a:rPr lang="zh-CN" altLang="en-US"/>
              <a:t>可靠性高</a:t>
            </a:r>
          </a:p>
          <a:p>
            <a:pPr>
              <a:lnSpc>
                <a:spcPct val="80000"/>
              </a:lnSpc>
            </a:pPr>
            <a:r>
              <a:rPr lang="zh-CN" altLang="en-US"/>
              <a:t>标准化</a:t>
            </a:r>
          </a:p>
          <a:p>
            <a:pPr>
              <a:lnSpc>
                <a:spcPct val="80000"/>
              </a:lnSpc>
            </a:pPr>
            <a:r>
              <a:rPr lang="zh-CN" altLang="en-US"/>
              <a:t>低功耗</a:t>
            </a:r>
          </a:p>
        </p:txBody>
      </p:sp>
      <p:pic>
        <p:nvPicPr>
          <p:cNvPr id="14341"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14342"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9300" y="404813"/>
            <a:ext cx="6343650" cy="949325"/>
          </a:xfrm>
        </p:spPr>
        <p:txBody>
          <a:bodyPr/>
          <a:lstStyle/>
          <a:p>
            <a:r>
              <a:rPr lang="zh-CN" altLang="en-US"/>
              <a:t>版本</a:t>
            </a:r>
          </a:p>
        </p:txBody>
      </p:sp>
      <p:sp>
        <p:nvSpPr>
          <p:cNvPr id="15363" name="Rectangle 3"/>
          <p:cNvSpPr>
            <a:spLocks noGrp="1" noChangeArrowheads="1"/>
          </p:cNvSpPr>
          <p:nvPr>
            <p:ph type="body" idx="1"/>
          </p:nvPr>
        </p:nvSpPr>
        <p:spPr>
          <a:xfrm>
            <a:off x="182563" y="2133600"/>
            <a:ext cx="8637587" cy="2576513"/>
          </a:xfrm>
        </p:spPr>
        <p:txBody>
          <a:bodyPr/>
          <a:lstStyle/>
          <a:p>
            <a:r>
              <a:rPr lang="zh-CN" altLang="en-US"/>
              <a:t>DiSEqC1.0：控制多入一出的中频切换器</a:t>
            </a:r>
          </a:p>
          <a:p>
            <a:r>
              <a:rPr lang="zh-CN" altLang="en-US"/>
              <a:t>DiSEqC1.1：1.0的扩展版本</a:t>
            </a:r>
          </a:p>
          <a:p>
            <a:r>
              <a:rPr lang="zh-CN" altLang="en-US"/>
              <a:t>DiSEqC1.2：加入驱动并控制推动杆或极轴座</a:t>
            </a:r>
          </a:p>
          <a:p>
            <a:r>
              <a:rPr lang="zh-CN" altLang="en-US"/>
              <a:t>DiSEqC2.0：双向控制</a:t>
            </a:r>
          </a:p>
        </p:txBody>
      </p:sp>
      <p:pic>
        <p:nvPicPr>
          <p:cNvPr id="15365"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15366" name="Text Box 6"/>
          <p:cNvSpPr txBox="1">
            <a:spLocks noChangeArrowheads="1"/>
          </p:cNvSpPr>
          <p:nvPr/>
        </p:nvSpPr>
        <p:spPr bwMode="auto">
          <a:xfrm>
            <a:off x="6483350" y="2343150"/>
            <a:ext cx="1546225" cy="365125"/>
          </a:xfrm>
          <a:prstGeom prst="rect">
            <a:avLst/>
          </a:prstGeom>
          <a:noFill/>
          <a:ln w="9525">
            <a:noFill/>
            <a:miter lim="800000"/>
            <a:headEnd/>
            <a:tailEnd/>
          </a:ln>
        </p:spPr>
        <p:txBody>
          <a:bodyPr>
            <a:spAutoFit/>
          </a:bodyPr>
          <a:lstStyle/>
          <a:p>
            <a:endParaRPr lang="zh-CN" altLang="zh-CN"/>
          </a:p>
        </p:txBody>
      </p:sp>
      <p:sp>
        <p:nvSpPr>
          <p:cNvPr id="7" name="动作按钮: 第一张 6">
            <a:hlinkClick r:id="rId4"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428728" y="1500174"/>
            <a:ext cx="2928958" cy="4143404"/>
            <a:chOff x="2786050" y="1071546"/>
            <a:chExt cx="3509970" cy="4679960"/>
          </a:xfrm>
        </p:grpSpPr>
        <p:pic>
          <p:nvPicPr>
            <p:cNvPr id="4098" name="Picture 2" descr="D:\My Documents\Downloads\kv1uiwqbqzn73\白板-3d小人\白板-3d小人\白板39.jpg"/>
            <p:cNvPicPr>
              <a:picLocks noChangeAspect="1" noChangeArrowheads="1"/>
            </p:cNvPicPr>
            <p:nvPr/>
          </p:nvPicPr>
          <p:blipFill>
            <a:blip r:embed="rId2"/>
            <a:srcRect/>
            <a:stretch>
              <a:fillRect/>
            </a:stretch>
          </p:blipFill>
          <p:spPr bwMode="auto">
            <a:xfrm>
              <a:off x="2786050" y="1071546"/>
              <a:ext cx="3509970" cy="4679960"/>
            </a:xfrm>
            <a:prstGeom prst="rect">
              <a:avLst/>
            </a:prstGeom>
            <a:noFill/>
          </p:spPr>
        </p:pic>
        <p:sp>
          <p:nvSpPr>
            <p:cNvPr id="4" name="TextBox 3"/>
            <p:cNvSpPr txBox="1"/>
            <p:nvPr/>
          </p:nvSpPr>
          <p:spPr>
            <a:xfrm>
              <a:off x="3385313" y="2846703"/>
              <a:ext cx="902811" cy="523220"/>
            </a:xfrm>
            <a:prstGeom prst="rect">
              <a:avLst/>
            </a:prstGeom>
            <a:noFill/>
          </p:spPr>
          <p:txBody>
            <a:bodyPr wrap="none" rtlCol="0">
              <a:spAutoFit/>
            </a:bodyPr>
            <a:lstStyle/>
            <a:p>
              <a:r>
                <a:rPr lang="en-US" altLang="zh-CN" sz="2800" b="1" dirty="0" smtClean="0">
                  <a:latin typeface="Arial" pitchFamily="34" charset="0"/>
                  <a:cs typeface="Arial" pitchFamily="34" charset="0"/>
                </a:rPr>
                <a:t>VHF</a:t>
              </a:r>
              <a:endParaRPr lang="zh-CN" altLang="en-US" sz="2800" b="1" dirty="0">
                <a:latin typeface="Arial" pitchFamily="34" charset="0"/>
                <a:cs typeface="Arial" pitchFamily="34" charset="0"/>
              </a:endParaRPr>
            </a:p>
          </p:txBody>
        </p:sp>
      </p:grpSp>
      <p:sp>
        <p:nvSpPr>
          <p:cNvPr id="6" name="矩形 5"/>
          <p:cNvSpPr/>
          <p:nvPr/>
        </p:nvSpPr>
        <p:spPr>
          <a:xfrm>
            <a:off x="4429124" y="2214554"/>
            <a:ext cx="4270721" cy="707886"/>
          </a:xfrm>
          <a:prstGeom prst="rect">
            <a:avLst/>
          </a:prstGeom>
        </p:spPr>
        <p:txBody>
          <a:bodyPr wrap="none">
            <a:spAutoFit/>
          </a:bodyPr>
          <a:lstStyle/>
          <a:p>
            <a:r>
              <a:rPr lang="en-US" sz="2000" b="1" dirty="0" smtClean="0">
                <a:solidFill>
                  <a:srgbClr val="FF0000"/>
                </a:solidFill>
                <a:latin typeface="华文新魏" pitchFamily="2" charset="-122"/>
                <a:ea typeface="华文新魏" pitchFamily="2" charset="-122"/>
              </a:rPr>
              <a:t>VHF :</a:t>
            </a:r>
          </a:p>
          <a:p>
            <a:r>
              <a:rPr lang="en-US" sz="2000" dirty="0" smtClean="0">
                <a:latin typeface="华文新魏" pitchFamily="2" charset="-122"/>
                <a:ea typeface="华文新魏" pitchFamily="2" charset="-122"/>
              </a:rPr>
              <a:t>Very high frequency (VHF)（</a:t>
            </a:r>
            <a:r>
              <a:rPr lang="zh-CN" altLang="en-US" sz="2000" dirty="0" smtClean="0">
                <a:latin typeface="华文新魏" pitchFamily="2" charset="-122"/>
                <a:ea typeface="华文新魏" pitchFamily="2" charset="-122"/>
              </a:rPr>
              <a:t>甚高频</a:t>
            </a:r>
            <a:r>
              <a:rPr lang="en-US" altLang="zh-CN" sz="2000" dirty="0" smtClean="0">
                <a:latin typeface="华文新魏" pitchFamily="2" charset="-122"/>
                <a:ea typeface="华文新魏" pitchFamily="2" charset="-122"/>
              </a:rPr>
              <a:t>)</a:t>
            </a:r>
            <a:endParaRPr lang="zh-CN" altLang="en-US" sz="2000" dirty="0">
              <a:latin typeface="华文新魏" pitchFamily="2" charset="-122"/>
              <a:ea typeface="华文新魏" pitchFamily="2" charset="-122"/>
            </a:endParaRPr>
          </a:p>
        </p:txBody>
      </p:sp>
      <p:sp>
        <p:nvSpPr>
          <p:cNvPr id="7" name="TextBox 6"/>
          <p:cNvSpPr txBox="1"/>
          <p:nvPr/>
        </p:nvSpPr>
        <p:spPr>
          <a:xfrm>
            <a:off x="5214942" y="3357562"/>
            <a:ext cx="1981633" cy="1200329"/>
          </a:xfrm>
          <a:prstGeom prst="rect">
            <a:avLst/>
          </a:prstGeom>
          <a:noFill/>
        </p:spPr>
        <p:txBody>
          <a:bodyPr wrap="none" rtlCol="0">
            <a:spAutoFit/>
          </a:bodyPr>
          <a:lstStyle/>
          <a:p>
            <a:pPr>
              <a:buFont typeface="Wingdings" pitchFamily="2" charset="2"/>
              <a:buChar char="ü"/>
            </a:pPr>
            <a:r>
              <a:rPr lang="en-US" altLang="zh-CN" dirty="0" smtClean="0"/>
              <a:t>VHF</a:t>
            </a:r>
            <a:r>
              <a:rPr lang="zh-CN" altLang="en-US" dirty="0" smtClean="0"/>
              <a:t>简介</a:t>
            </a:r>
            <a:endParaRPr lang="en-US" altLang="zh-CN" dirty="0" smtClean="0"/>
          </a:p>
          <a:p>
            <a:pPr>
              <a:buFont typeface="Wingdings" pitchFamily="2" charset="2"/>
              <a:buChar char="ü"/>
            </a:pPr>
            <a:r>
              <a:rPr lang="zh-CN" altLang="en-US" dirty="0" smtClean="0"/>
              <a:t>无线电频谱划分</a:t>
            </a:r>
            <a:endParaRPr lang="en-US" altLang="zh-CN" dirty="0" smtClean="0"/>
          </a:p>
          <a:p>
            <a:pPr>
              <a:buFont typeface="Wingdings" pitchFamily="2" charset="2"/>
              <a:buChar char="ü"/>
            </a:pPr>
            <a:r>
              <a:rPr lang="en-US" altLang="zh-CN" dirty="0" smtClean="0"/>
              <a:t>VHF</a:t>
            </a:r>
            <a:r>
              <a:rPr lang="zh-CN" altLang="en-US" dirty="0" smtClean="0"/>
              <a:t>传输特性</a:t>
            </a:r>
            <a:endParaRPr lang="en-US" altLang="zh-CN" dirty="0" smtClean="0"/>
          </a:p>
          <a:p>
            <a:pPr>
              <a:buFont typeface="Wingdings" pitchFamily="2" charset="2"/>
              <a:buChar char="ü"/>
            </a:pPr>
            <a:r>
              <a:rPr lang="en-US" altLang="zh-CN" dirty="0" smtClean="0"/>
              <a:t>VHF</a:t>
            </a:r>
            <a:r>
              <a:rPr lang="zh-CN" altLang="en-US" dirty="0" smtClean="0"/>
              <a:t>用途</a:t>
            </a:r>
            <a:endParaRPr lang="zh-CN" altLang="en-US" dirty="0"/>
          </a:p>
        </p:txBody>
      </p:sp>
      <p:pic>
        <p:nvPicPr>
          <p:cNvPr id="8"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1071546"/>
            <a:ext cx="697627" cy="369332"/>
          </a:xfrm>
          <a:prstGeom prst="rect">
            <a:avLst/>
          </a:prstGeom>
        </p:spPr>
        <p:txBody>
          <a:bodyPr wrap="none">
            <a:spAutoFit/>
          </a:bodyPr>
          <a:lstStyle/>
          <a:p>
            <a:r>
              <a:rPr lang="en-US" b="1" dirty="0" smtClean="0">
                <a:solidFill>
                  <a:srgbClr val="FF0000"/>
                </a:solidFill>
                <a:latin typeface="华文新魏" pitchFamily="2" charset="-122"/>
                <a:ea typeface="华文新魏" pitchFamily="2" charset="-122"/>
              </a:rPr>
              <a:t>VHF </a:t>
            </a:r>
            <a:endParaRPr lang="zh-CN" altLang="en-US" dirty="0"/>
          </a:p>
        </p:txBody>
      </p:sp>
      <p:sp>
        <p:nvSpPr>
          <p:cNvPr id="5" name="矩形 4"/>
          <p:cNvSpPr/>
          <p:nvPr/>
        </p:nvSpPr>
        <p:spPr>
          <a:xfrm>
            <a:off x="1500166" y="1571612"/>
            <a:ext cx="6286544" cy="2862322"/>
          </a:xfrm>
          <a:prstGeom prst="rect">
            <a:avLst/>
          </a:prstGeom>
        </p:spPr>
        <p:txBody>
          <a:bodyPr wrap="square">
            <a:spAutoFit/>
          </a:bodyPr>
          <a:lstStyle/>
          <a:p>
            <a:pPr>
              <a:buFont typeface="Wingdings" pitchFamily="2" charset="2"/>
              <a:buChar char="u"/>
            </a:pPr>
            <a:r>
              <a:rPr lang="zh-CN" altLang="en-US" dirty="0" smtClean="0">
                <a:latin typeface="+mn-ea"/>
              </a:rPr>
              <a:t>频段</a:t>
            </a:r>
            <a:r>
              <a:rPr lang="en-US" dirty="0" smtClean="0">
                <a:latin typeface="+mn-ea"/>
              </a:rPr>
              <a:t>:30MHz——300MHz,</a:t>
            </a:r>
            <a:r>
              <a:rPr lang="zh-CN" altLang="en-US" dirty="0" smtClean="0">
                <a:latin typeface="+mn-ea"/>
              </a:rPr>
              <a:t>波长：</a:t>
            </a:r>
            <a:r>
              <a:rPr lang="en-US" dirty="0" smtClean="0">
                <a:latin typeface="+mn-ea"/>
              </a:rPr>
              <a:t>10~1M    </a:t>
            </a:r>
          </a:p>
          <a:p>
            <a:pPr>
              <a:buFont typeface="Wingdings" pitchFamily="2" charset="2"/>
              <a:buChar char="u"/>
            </a:pPr>
            <a:r>
              <a:rPr lang="zh-CN" altLang="en-US" dirty="0" smtClean="0">
                <a:latin typeface="+mn-ea"/>
              </a:rPr>
              <a:t>传播方式</a:t>
            </a:r>
            <a:r>
              <a:rPr lang="en-US" dirty="0" smtClean="0">
                <a:latin typeface="+mn-ea"/>
              </a:rPr>
              <a:t>:</a:t>
            </a:r>
            <a:r>
              <a:rPr lang="zh-CN" altLang="en-US" dirty="0" smtClean="0">
                <a:latin typeface="+mn-ea"/>
              </a:rPr>
              <a:t>视距传播</a:t>
            </a:r>
            <a:r>
              <a:rPr lang="en-US" dirty="0" smtClean="0">
                <a:latin typeface="+mn-ea"/>
              </a:rPr>
              <a:t/>
            </a:r>
            <a:br>
              <a:rPr lang="en-US" dirty="0" smtClean="0">
                <a:latin typeface="+mn-ea"/>
              </a:rPr>
            </a:br>
            <a:r>
              <a:rPr lang="zh-CN" altLang="en-US" dirty="0" smtClean="0">
                <a:latin typeface="+mn-ea"/>
              </a:rPr>
              <a:t>民航地空通信使用的</a:t>
            </a:r>
            <a:r>
              <a:rPr lang="en-US" dirty="0" smtClean="0">
                <a:latin typeface="+mn-ea"/>
              </a:rPr>
              <a:t>VHF</a:t>
            </a:r>
            <a:r>
              <a:rPr lang="zh-CN" altLang="en-US" dirty="0" smtClean="0">
                <a:latin typeface="+mn-ea"/>
              </a:rPr>
              <a:t>频段</a:t>
            </a:r>
            <a:r>
              <a:rPr lang="en-US" dirty="0" smtClean="0">
                <a:latin typeface="+mn-ea"/>
              </a:rPr>
              <a:t>:117.975——136.975MHz</a:t>
            </a:r>
          </a:p>
          <a:p>
            <a:pPr>
              <a:buFont typeface="Wingdings" pitchFamily="2" charset="2"/>
              <a:buChar char="u"/>
            </a:pPr>
            <a:r>
              <a:rPr lang="zh-CN" altLang="en-US" dirty="0" smtClean="0">
                <a:latin typeface="+mn-ea"/>
              </a:rPr>
              <a:t>信道间隔</a:t>
            </a:r>
            <a:r>
              <a:rPr lang="en-US" dirty="0" smtClean="0">
                <a:latin typeface="+mn-ea"/>
              </a:rPr>
              <a:t>:25KHz(</a:t>
            </a:r>
            <a:r>
              <a:rPr lang="zh-CN" altLang="en-US" dirty="0" smtClean="0">
                <a:latin typeface="+mn-ea"/>
              </a:rPr>
              <a:t>欧洲部分地区实行</a:t>
            </a:r>
            <a:r>
              <a:rPr lang="en-US" dirty="0" smtClean="0">
                <a:latin typeface="+mn-ea"/>
              </a:rPr>
              <a:t>8.33KHz,</a:t>
            </a:r>
            <a:r>
              <a:rPr lang="zh-CN" altLang="en-US" dirty="0" smtClean="0">
                <a:latin typeface="+mn-ea"/>
              </a:rPr>
              <a:t>从而使可供指配的信道数大大增加</a:t>
            </a:r>
            <a:r>
              <a:rPr lang="en-US" dirty="0" smtClean="0">
                <a:latin typeface="+mn-ea"/>
              </a:rPr>
              <a:t>)</a:t>
            </a:r>
            <a:endParaRPr lang="zh-CN" altLang="en-US" dirty="0" smtClean="0">
              <a:latin typeface="+mn-ea"/>
            </a:endParaRPr>
          </a:p>
          <a:p>
            <a:pPr>
              <a:buFont typeface="Wingdings" pitchFamily="2" charset="2"/>
              <a:buChar char="u"/>
            </a:pPr>
            <a:r>
              <a:rPr lang="zh-CN" altLang="en-US" dirty="0" smtClean="0">
                <a:latin typeface="+mn-ea"/>
              </a:rPr>
              <a:t>信道数</a:t>
            </a:r>
            <a:r>
              <a:rPr lang="en-US" dirty="0" smtClean="0">
                <a:latin typeface="+mn-ea"/>
              </a:rPr>
              <a:t>:</a:t>
            </a:r>
            <a:r>
              <a:rPr lang="zh-CN" altLang="en-US" dirty="0" smtClean="0">
                <a:latin typeface="+mn-ea"/>
              </a:rPr>
              <a:t>以</a:t>
            </a:r>
            <a:r>
              <a:rPr lang="en-US" dirty="0" smtClean="0">
                <a:latin typeface="+mn-ea"/>
              </a:rPr>
              <a:t>25KHz</a:t>
            </a:r>
            <a:r>
              <a:rPr lang="zh-CN" altLang="en-US" dirty="0" smtClean="0">
                <a:latin typeface="+mn-ea"/>
              </a:rPr>
              <a:t>为间隔</a:t>
            </a:r>
            <a:r>
              <a:rPr lang="en-US" dirty="0" smtClean="0">
                <a:latin typeface="+mn-ea"/>
              </a:rPr>
              <a:t>,</a:t>
            </a:r>
            <a:r>
              <a:rPr lang="zh-CN" altLang="en-US" dirty="0" smtClean="0">
                <a:latin typeface="+mn-ea"/>
              </a:rPr>
              <a:t>在其工作频率</a:t>
            </a:r>
            <a:r>
              <a:rPr lang="en-US" dirty="0" smtClean="0">
                <a:latin typeface="+mn-ea"/>
              </a:rPr>
              <a:t>117.975MHz~136.975MHz</a:t>
            </a:r>
            <a:r>
              <a:rPr lang="zh-CN" altLang="en-US" dirty="0" smtClean="0">
                <a:latin typeface="+mn-ea"/>
              </a:rPr>
              <a:t>的范围内</a:t>
            </a:r>
            <a:r>
              <a:rPr lang="en-US" dirty="0" smtClean="0">
                <a:latin typeface="+mn-ea"/>
              </a:rPr>
              <a:t>,</a:t>
            </a:r>
            <a:r>
              <a:rPr lang="zh-CN" altLang="en-US" dirty="0" smtClean="0">
                <a:latin typeface="+mn-ea"/>
              </a:rPr>
              <a:t>可提供</a:t>
            </a:r>
            <a:r>
              <a:rPr lang="en-US" dirty="0" smtClean="0">
                <a:latin typeface="+mn-ea"/>
              </a:rPr>
              <a:t>760</a:t>
            </a:r>
            <a:r>
              <a:rPr lang="zh-CN" altLang="en-US" dirty="0" smtClean="0">
                <a:latin typeface="+mn-ea"/>
              </a:rPr>
              <a:t>个通信波道</a:t>
            </a:r>
            <a:r>
              <a:rPr lang="en-US" dirty="0" smtClean="0">
                <a:latin typeface="+mn-ea"/>
              </a:rPr>
              <a:t>.</a:t>
            </a:r>
            <a:r>
              <a:rPr lang="zh-CN" altLang="en-US" dirty="0" smtClean="0">
                <a:latin typeface="+mn-ea"/>
              </a:rPr>
              <a:t>但实际使用的可供指配的信道</a:t>
            </a:r>
            <a:r>
              <a:rPr lang="en-US" dirty="0" smtClean="0">
                <a:latin typeface="+mn-ea"/>
              </a:rPr>
              <a:t>,</a:t>
            </a:r>
            <a:r>
              <a:rPr lang="zh-CN" altLang="en-US" dirty="0" smtClean="0">
                <a:latin typeface="+mn-ea"/>
              </a:rPr>
              <a:t>除去紧急</a:t>
            </a:r>
            <a:r>
              <a:rPr lang="en-US" dirty="0" smtClean="0">
                <a:latin typeface="+mn-ea"/>
              </a:rPr>
              <a:t>,</a:t>
            </a:r>
            <a:r>
              <a:rPr lang="zh-CN" altLang="en-US" dirty="0" smtClean="0">
                <a:latin typeface="+mn-ea"/>
              </a:rPr>
              <a:t>遇险和保留给将要发展的新地空数据通信的信道外</a:t>
            </a:r>
            <a:r>
              <a:rPr lang="en-US" dirty="0" smtClean="0">
                <a:latin typeface="+mn-ea"/>
              </a:rPr>
              <a:t>,</a:t>
            </a:r>
            <a:r>
              <a:rPr lang="zh-CN" altLang="en-US" dirty="0" smtClean="0">
                <a:latin typeface="+mn-ea"/>
              </a:rPr>
              <a:t>只有</a:t>
            </a:r>
            <a:r>
              <a:rPr lang="en-US" dirty="0" smtClean="0">
                <a:latin typeface="+mn-ea"/>
              </a:rPr>
              <a:t>600</a:t>
            </a:r>
            <a:r>
              <a:rPr lang="zh-CN" altLang="en-US" dirty="0" smtClean="0">
                <a:latin typeface="+mn-ea"/>
              </a:rPr>
              <a:t>多个</a:t>
            </a:r>
            <a:r>
              <a:rPr lang="en-US" dirty="0" smtClean="0">
                <a:latin typeface="+mn-ea"/>
              </a:rPr>
              <a:t>.</a:t>
            </a:r>
            <a:r>
              <a:rPr lang="zh-CN" altLang="en-US" dirty="0" smtClean="0">
                <a:latin typeface="+mn-ea"/>
              </a:rPr>
              <a:t>我国目前开放</a:t>
            </a:r>
            <a:r>
              <a:rPr lang="en-US" dirty="0" smtClean="0">
                <a:latin typeface="+mn-ea"/>
              </a:rPr>
              <a:t>400</a:t>
            </a:r>
            <a:r>
              <a:rPr lang="zh-CN" altLang="en-US" dirty="0" smtClean="0">
                <a:latin typeface="+mn-ea"/>
              </a:rPr>
              <a:t>余个</a:t>
            </a:r>
            <a:r>
              <a:rPr lang="en-US" dirty="0" smtClean="0">
                <a:latin typeface="+mn-ea"/>
              </a:rPr>
              <a:t>VHF</a:t>
            </a:r>
            <a:r>
              <a:rPr lang="zh-CN" altLang="en-US" dirty="0" smtClean="0">
                <a:latin typeface="+mn-ea"/>
              </a:rPr>
              <a:t>信道</a:t>
            </a:r>
            <a:endParaRPr lang="zh-CN" altLang="en-US" dirty="0">
              <a:latin typeface="+mn-ea"/>
            </a:endParaRPr>
          </a:p>
        </p:txBody>
      </p:sp>
      <p:pic>
        <p:nvPicPr>
          <p:cNvPr id="6"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85852" y="2285992"/>
          <a:ext cx="6143666" cy="365762"/>
        </p:xfrm>
        <a:graphic>
          <a:graphicData uri="http://schemas.openxmlformats.org/drawingml/2006/table">
            <a:tbl>
              <a:tblPr/>
              <a:tblGrid>
                <a:gridCol w="511516"/>
                <a:gridCol w="511516"/>
                <a:gridCol w="511516"/>
                <a:gridCol w="511516"/>
                <a:gridCol w="511516"/>
                <a:gridCol w="512298"/>
                <a:gridCol w="512298"/>
                <a:gridCol w="512298"/>
                <a:gridCol w="512298"/>
                <a:gridCol w="512298"/>
                <a:gridCol w="512298"/>
                <a:gridCol w="512298"/>
              </a:tblGrid>
              <a:tr h="365762">
                <a:tc>
                  <a:txBody>
                    <a:bodyPr/>
                    <a:lstStyle/>
                    <a:p>
                      <a:pPr algn="just">
                        <a:spcAft>
                          <a:spcPts val="0"/>
                        </a:spcAft>
                      </a:pPr>
                      <a:endParaRPr lang="en-US" sz="105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just">
                        <a:spcAft>
                          <a:spcPts val="0"/>
                        </a:spcAft>
                      </a:pPr>
                      <a:r>
                        <a:rPr lang="en-US" sz="1050" kern="100">
                          <a:latin typeface="Times New Roman"/>
                          <a:ea typeface="宋体"/>
                          <a:cs typeface="Times New Roman"/>
                        </a:rPr>
                        <a:t> </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just">
                        <a:spcAft>
                          <a:spcPts val="0"/>
                        </a:spcAft>
                      </a:pPr>
                      <a:r>
                        <a:rPr lang="en-US" sz="1050" kern="100" dirty="0">
                          <a:latin typeface="Times New Roman"/>
                          <a:ea typeface="宋体"/>
                          <a:cs typeface="Times New Roman"/>
                        </a:rPr>
                        <a:t> </a:t>
                      </a:r>
                      <a:endParaRPr lang="zh-CN" sz="105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just">
                        <a:spcAft>
                          <a:spcPts val="0"/>
                        </a:spcAft>
                      </a:pPr>
                      <a:r>
                        <a:rPr lang="en-US" sz="1050" kern="100" dirty="0">
                          <a:latin typeface="Times New Roman"/>
                          <a:ea typeface="宋体"/>
                          <a:cs typeface="Times New Roman"/>
                        </a:rPr>
                        <a:t> </a:t>
                      </a:r>
                      <a:endParaRPr lang="zh-CN" sz="105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just">
                        <a:spcAft>
                          <a:spcPts val="0"/>
                        </a:spcAft>
                      </a:pPr>
                      <a:r>
                        <a:rPr lang="en-US" sz="1050" kern="100" dirty="0">
                          <a:latin typeface="Times New Roman"/>
                          <a:ea typeface="宋体"/>
                          <a:cs typeface="Times New Roman"/>
                        </a:rPr>
                        <a:t> </a:t>
                      </a:r>
                      <a:endParaRPr lang="zh-CN" sz="105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r>
            </a:tbl>
          </a:graphicData>
        </a:graphic>
      </p:graphicFrame>
      <p:sp>
        <p:nvSpPr>
          <p:cNvPr id="9217" name="Rectangle 1"/>
          <p:cNvSpPr>
            <a:spLocks noChangeArrowheads="1"/>
          </p:cNvSpPr>
          <p:nvPr/>
        </p:nvSpPr>
        <p:spPr bwMode="auto">
          <a:xfrm>
            <a:off x="785787" y="1651622"/>
            <a:ext cx="7858180" cy="1600438"/>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LF       MF     HF     VHF    UHF     SHF     EHF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光波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波长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1000m             10m               10cm              1mm                 1</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μ         1000</a:t>
            </a: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Å</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smtClean="0">
              <a:latin typeface="Arial"/>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smtClean="0">
              <a:latin typeface="Arial"/>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3kHz                      3MHz                        3GHz                       3000GHz                   3</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4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15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Hz</a:t>
            </a:r>
            <a:r>
              <a:rPr kumimoji="0" lang="en-US" altLang="zh-CN" sz="14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571472" y="928670"/>
            <a:ext cx="1928826" cy="369332"/>
          </a:xfrm>
          <a:prstGeom prst="rect">
            <a:avLst/>
          </a:prstGeom>
        </p:spPr>
        <p:txBody>
          <a:bodyPr wrap="square">
            <a:spAutoFit/>
          </a:bodyPr>
          <a:lstStyle/>
          <a:p>
            <a:r>
              <a:rPr lang="zh-CN" altLang="en-US" b="1" dirty="0" smtClean="0">
                <a:solidFill>
                  <a:srgbClr val="FF0000"/>
                </a:solidFill>
                <a:latin typeface="华文新魏" pitchFamily="2" charset="-122"/>
                <a:ea typeface="华文新魏" pitchFamily="2" charset="-122"/>
              </a:rPr>
              <a:t>无线电频谱划分</a:t>
            </a:r>
            <a:endParaRPr lang="en-US" altLang="zh-CN" b="1" dirty="0" smtClean="0">
              <a:solidFill>
                <a:srgbClr val="FF0000"/>
              </a:solidFill>
              <a:latin typeface="华文新魏" pitchFamily="2" charset="-122"/>
              <a:ea typeface="华文新魏" pitchFamily="2" charset="-122"/>
            </a:endParaRPr>
          </a:p>
        </p:txBody>
      </p:sp>
      <p:sp>
        <p:nvSpPr>
          <p:cNvPr id="7" name="矩形 6"/>
          <p:cNvSpPr/>
          <p:nvPr/>
        </p:nvSpPr>
        <p:spPr>
          <a:xfrm>
            <a:off x="1214414" y="3357562"/>
            <a:ext cx="6429420" cy="2893100"/>
          </a:xfrm>
          <a:prstGeom prst="rect">
            <a:avLst/>
          </a:prstGeom>
        </p:spPr>
        <p:txBody>
          <a:bodyPr wrap="square">
            <a:spAutoFit/>
          </a:bodyPr>
          <a:lstStyle/>
          <a:p>
            <a:pPr>
              <a:buFont typeface="Wingdings" pitchFamily="2" charset="2"/>
              <a:buChar char="ü"/>
            </a:pPr>
            <a:r>
              <a:rPr lang="zh-CN" altLang="en-US" sz="1600" dirty="0" smtClean="0"/>
              <a:t>极低频 </a:t>
            </a:r>
            <a:r>
              <a:rPr lang="en-US" sz="1600" dirty="0" smtClean="0"/>
              <a:t>ELF (Extremely Low Frequency) 3-30Hz</a:t>
            </a:r>
          </a:p>
          <a:p>
            <a:pPr>
              <a:buFont typeface="Wingdings" pitchFamily="2" charset="2"/>
              <a:buChar char="ü"/>
            </a:pPr>
            <a:r>
              <a:rPr lang="zh-CN" altLang="en-US" sz="1600" dirty="0" smtClean="0"/>
              <a:t>超低频 </a:t>
            </a:r>
            <a:r>
              <a:rPr lang="en-US" sz="1600" dirty="0" smtClean="0"/>
              <a:t>SLF (Super Low Frequency) 30-300Hz</a:t>
            </a:r>
          </a:p>
          <a:p>
            <a:pPr>
              <a:buFont typeface="Wingdings" pitchFamily="2" charset="2"/>
              <a:buChar char="ü"/>
            </a:pPr>
            <a:r>
              <a:rPr lang="zh-CN" altLang="en-US" sz="1600" dirty="0" smtClean="0"/>
              <a:t>特低频 </a:t>
            </a:r>
            <a:r>
              <a:rPr lang="en-US" sz="1600" dirty="0" smtClean="0"/>
              <a:t>ULF (Ultra Low Frequency) 300-3000Hz</a:t>
            </a:r>
          </a:p>
          <a:p>
            <a:pPr>
              <a:buFont typeface="Wingdings" pitchFamily="2" charset="2"/>
              <a:buChar char="ü"/>
            </a:pPr>
            <a:r>
              <a:rPr lang="zh-CN" altLang="en-US" sz="1600" dirty="0" smtClean="0"/>
              <a:t>甚低频 </a:t>
            </a:r>
            <a:r>
              <a:rPr lang="en-US" sz="1600" dirty="0" smtClean="0"/>
              <a:t>VLF (Very Low Frequency) 3-30KHz</a:t>
            </a:r>
          </a:p>
          <a:p>
            <a:pPr>
              <a:buFont typeface="Wingdings" pitchFamily="2" charset="2"/>
              <a:buChar char="ü"/>
            </a:pPr>
            <a:r>
              <a:rPr lang="zh-CN" altLang="en-US" sz="1600" dirty="0" smtClean="0"/>
              <a:t>低频 </a:t>
            </a:r>
            <a:r>
              <a:rPr lang="en-US" sz="1600" dirty="0" smtClean="0"/>
              <a:t>LF ( Low Frequency) 30-300KHz</a:t>
            </a:r>
          </a:p>
          <a:p>
            <a:pPr>
              <a:buFont typeface="Wingdings" pitchFamily="2" charset="2"/>
              <a:buChar char="ü"/>
            </a:pPr>
            <a:r>
              <a:rPr lang="zh-CN" altLang="en-US" sz="1600" dirty="0" smtClean="0"/>
              <a:t>中频 </a:t>
            </a:r>
            <a:r>
              <a:rPr lang="en-US" sz="1600" dirty="0" smtClean="0"/>
              <a:t>MF (Medium Frequency) 300KHz-3MHz</a:t>
            </a:r>
          </a:p>
          <a:p>
            <a:pPr>
              <a:buFont typeface="Wingdings" pitchFamily="2" charset="2"/>
              <a:buChar char="ü"/>
            </a:pPr>
            <a:r>
              <a:rPr lang="zh-CN" altLang="en-US" sz="1600" dirty="0" smtClean="0"/>
              <a:t>高频 </a:t>
            </a:r>
            <a:r>
              <a:rPr lang="en-US" sz="1600" dirty="0" smtClean="0"/>
              <a:t>HF (High Frequency) 3-30MHz</a:t>
            </a:r>
          </a:p>
          <a:p>
            <a:pPr>
              <a:buFont typeface="Wingdings" pitchFamily="2" charset="2"/>
              <a:buChar char="ü"/>
            </a:pPr>
            <a:r>
              <a:rPr lang="zh-CN" altLang="en-US" sz="1600" dirty="0" smtClean="0"/>
              <a:t>甚高频 </a:t>
            </a:r>
            <a:r>
              <a:rPr lang="en-US" sz="1600" dirty="0" smtClean="0"/>
              <a:t>VHF (Very High Frequency) 30-300MHz</a:t>
            </a:r>
          </a:p>
          <a:p>
            <a:pPr>
              <a:buFont typeface="Wingdings" pitchFamily="2" charset="2"/>
              <a:buChar char="ü"/>
            </a:pPr>
            <a:r>
              <a:rPr lang="zh-CN" altLang="en-US" sz="1600" dirty="0" smtClean="0"/>
              <a:t>特高频 </a:t>
            </a:r>
            <a:r>
              <a:rPr lang="en-US" sz="1600" dirty="0" smtClean="0"/>
              <a:t>UHF (Ultra High Frequency) 300-3000MHz</a:t>
            </a:r>
          </a:p>
          <a:p>
            <a:pPr>
              <a:buFont typeface="Wingdings" pitchFamily="2" charset="2"/>
              <a:buChar char="ü"/>
            </a:pPr>
            <a:r>
              <a:rPr lang="zh-CN" altLang="en-US" sz="1600" dirty="0" smtClean="0"/>
              <a:t>超高频 </a:t>
            </a:r>
            <a:r>
              <a:rPr lang="en-US" sz="1600" dirty="0" smtClean="0"/>
              <a:t>SHF (Super High Frequency) 3-30GHz</a:t>
            </a:r>
          </a:p>
          <a:p>
            <a:pPr>
              <a:buFont typeface="Wingdings" pitchFamily="2" charset="2"/>
              <a:buChar char="ü"/>
            </a:pPr>
            <a:r>
              <a:rPr lang="zh-CN" altLang="en-US" sz="1600" dirty="0" smtClean="0"/>
              <a:t>极高频 </a:t>
            </a:r>
            <a:r>
              <a:rPr lang="en-US" sz="1600" dirty="0" smtClean="0"/>
              <a:t>EHF (Extremely High Frequency) 30-300GHz</a:t>
            </a:r>
            <a:endParaRPr lang="en-US" sz="1600" dirty="0"/>
          </a:p>
        </p:txBody>
      </p:sp>
      <p:sp>
        <p:nvSpPr>
          <p:cNvPr id="8" name="矩形 7"/>
          <p:cNvSpPr/>
          <p:nvPr/>
        </p:nvSpPr>
        <p:spPr>
          <a:xfrm>
            <a:off x="5715008" y="3714752"/>
            <a:ext cx="2928958" cy="1569660"/>
          </a:xfrm>
          <a:prstGeom prst="rect">
            <a:avLst/>
          </a:prstGeom>
        </p:spPr>
        <p:txBody>
          <a:bodyPr wrap="square">
            <a:spAutoFit/>
          </a:bodyPr>
          <a:lstStyle/>
          <a:p>
            <a:r>
              <a:rPr lang="zh-CN" altLang="en-US" sz="1600" b="1" dirty="0" smtClean="0">
                <a:solidFill>
                  <a:srgbClr val="FF0000"/>
                </a:solidFill>
              </a:rPr>
              <a:t> 无线电波分布在</a:t>
            </a:r>
            <a:r>
              <a:rPr lang="en-US" altLang="zh-CN" sz="1600" b="1" dirty="0" smtClean="0">
                <a:solidFill>
                  <a:srgbClr val="FF0000"/>
                </a:solidFill>
              </a:rPr>
              <a:t>3Hz</a:t>
            </a:r>
            <a:r>
              <a:rPr lang="zh-CN" altLang="en-US" sz="1600" b="1" dirty="0" smtClean="0">
                <a:solidFill>
                  <a:srgbClr val="FF0000"/>
                </a:solidFill>
              </a:rPr>
              <a:t>到</a:t>
            </a:r>
            <a:r>
              <a:rPr lang="en-US" altLang="zh-CN" sz="1600" b="1" dirty="0" smtClean="0">
                <a:solidFill>
                  <a:srgbClr val="FF0000"/>
                </a:solidFill>
              </a:rPr>
              <a:t>3000GHz</a:t>
            </a:r>
            <a:r>
              <a:rPr lang="zh-CN" altLang="en-US" sz="1600" b="1" dirty="0" smtClean="0">
                <a:solidFill>
                  <a:srgbClr val="FF0000"/>
                </a:solidFill>
              </a:rPr>
              <a:t>之间，在这个频谱内划分为</a:t>
            </a:r>
            <a:r>
              <a:rPr lang="en-US" altLang="zh-CN" sz="1600" b="1" dirty="0" smtClean="0">
                <a:solidFill>
                  <a:srgbClr val="FF0000"/>
                </a:solidFill>
              </a:rPr>
              <a:t>12</a:t>
            </a:r>
            <a:r>
              <a:rPr lang="zh-CN" altLang="en-US" sz="1600" b="1" dirty="0" smtClean="0">
                <a:solidFill>
                  <a:srgbClr val="FF0000"/>
                </a:solidFill>
              </a:rPr>
              <a:t>个带。在不同频段内的频率传播特性不相同。频率越小，传播损耗越小，覆盖距离越远，绕射能力越强。</a:t>
            </a:r>
            <a:endParaRPr lang="zh-CN" altLang="en-US" sz="1600" b="1" dirty="0">
              <a:solidFill>
                <a:srgbClr val="FF0000"/>
              </a:solidFill>
            </a:endParaRPr>
          </a:p>
        </p:txBody>
      </p:sp>
      <p:pic>
        <p:nvPicPr>
          <p:cNvPr id="9"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14414" y="3071810"/>
            <a:ext cx="6858048" cy="2585323"/>
          </a:xfrm>
          <a:prstGeom prst="rect">
            <a:avLst/>
          </a:prstGeom>
        </p:spPr>
        <p:txBody>
          <a:bodyPr wrap="square">
            <a:spAutoFit/>
          </a:bodyPr>
          <a:lstStyle/>
          <a:p>
            <a:r>
              <a:rPr lang="zh-CN" altLang="en-US" dirty="0" smtClean="0"/>
              <a:t>发射过程</a:t>
            </a:r>
            <a:r>
              <a:rPr lang="en-US" dirty="0" smtClean="0"/>
              <a:t/>
            </a:r>
            <a:br>
              <a:rPr lang="en-US" dirty="0" smtClean="0"/>
            </a:br>
            <a:r>
              <a:rPr lang="zh-CN" altLang="en-US" dirty="0" smtClean="0"/>
              <a:t>在管制席位</a:t>
            </a:r>
            <a:r>
              <a:rPr lang="en-US" dirty="0" smtClean="0"/>
              <a:t>,</a:t>
            </a:r>
            <a:r>
              <a:rPr lang="zh-CN" altLang="en-US" dirty="0" smtClean="0"/>
              <a:t>管制员的语音信号通过内话系统</a:t>
            </a:r>
            <a:r>
              <a:rPr lang="en-US" dirty="0" smtClean="0"/>
              <a:t>,</a:t>
            </a:r>
            <a:r>
              <a:rPr lang="zh-CN" altLang="en-US" dirty="0" smtClean="0"/>
              <a:t>传输系统</a:t>
            </a:r>
            <a:r>
              <a:rPr lang="en-US" dirty="0" smtClean="0"/>
              <a:t>,</a:t>
            </a:r>
            <a:r>
              <a:rPr lang="zh-CN" altLang="en-US" dirty="0" smtClean="0"/>
              <a:t>最后送到</a:t>
            </a:r>
            <a:r>
              <a:rPr lang="en-US" dirty="0" smtClean="0"/>
              <a:t>VHF</a:t>
            </a:r>
            <a:r>
              <a:rPr lang="zh-CN" altLang="en-US" dirty="0" smtClean="0"/>
              <a:t>站点的发射机</a:t>
            </a:r>
            <a:r>
              <a:rPr lang="en-US" dirty="0" smtClean="0"/>
              <a:t>(TX),</a:t>
            </a:r>
            <a:r>
              <a:rPr lang="zh-CN" altLang="en-US" dirty="0" smtClean="0"/>
              <a:t>在发射机内进行</a:t>
            </a:r>
            <a:r>
              <a:rPr lang="en-US" dirty="0" smtClean="0"/>
              <a:t>AM</a:t>
            </a:r>
            <a:r>
              <a:rPr lang="zh-CN" altLang="en-US" dirty="0" smtClean="0"/>
              <a:t>调制</a:t>
            </a:r>
            <a:r>
              <a:rPr lang="en-US" dirty="0" smtClean="0"/>
              <a:t>,</a:t>
            </a:r>
            <a:r>
              <a:rPr lang="zh-CN" altLang="en-US" dirty="0" smtClean="0"/>
              <a:t>放大</a:t>
            </a:r>
            <a:r>
              <a:rPr lang="en-US" dirty="0" smtClean="0"/>
              <a:t>,</a:t>
            </a:r>
            <a:r>
              <a:rPr lang="zh-CN" altLang="en-US" dirty="0" smtClean="0"/>
              <a:t>滤波后通过天线发射到飞机端</a:t>
            </a:r>
            <a:r>
              <a:rPr lang="en-US" dirty="0" smtClean="0"/>
              <a:t/>
            </a:r>
            <a:br>
              <a:rPr lang="en-US" dirty="0" smtClean="0"/>
            </a:br>
            <a:r>
              <a:rPr lang="zh-CN" altLang="en-US" dirty="0" smtClean="0"/>
              <a:t>接收过程</a:t>
            </a:r>
            <a:r>
              <a:rPr lang="en-US" dirty="0" smtClean="0"/>
              <a:t/>
            </a:r>
            <a:br>
              <a:rPr lang="en-US" dirty="0" smtClean="0"/>
            </a:br>
            <a:r>
              <a:rPr lang="zh-CN" altLang="en-US" dirty="0" smtClean="0"/>
              <a:t>射频信号通过</a:t>
            </a:r>
            <a:r>
              <a:rPr lang="en-US" dirty="0" smtClean="0"/>
              <a:t>VHF</a:t>
            </a:r>
            <a:r>
              <a:rPr lang="zh-CN" altLang="en-US" dirty="0" smtClean="0"/>
              <a:t>接收机天线接收后</a:t>
            </a:r>
            <a:r>
              <a:rPr lang="en-US" dirty="0" smtClean="0"/>
              <a:t>,</a:t>
            </a:r>
            <a:r>
              <a:rPr lang="zh-CN" altLang="en-US" dirty="0" smtClean="0"/>
              <a:t>在接收机内进行一系列的处理</a:t>
            </a:r>
            <a:r>
              <a:rPr lang="en-US" dirty="0" smtClean="0"/>
              <a:t>,</a:t>
            </a:r>
            <a:r>
              <a:rPr lang="zh-CN" altLang="en-US" dirty="0" smtClean="0"/>
              <a:t>如滤波</a:t>
            </a:r>
            <a:r>
              <a:rPr lang="en-US" dirty="0" smtClean="0"/>
              <a:t>,</a:t>
            </a:r>
            <a:r>
              <a:rPr lang="zh-CN" altLang="en-US" dirty="0" smtClean="0"/>
              <a:t>放大</a:t>
            </a:r>
            <a:r>
              <a:rPr lang="en-US" dirty="0" smtClean="0"/>
              <a:t>,</a:t>
            </a:r>
            <a:r>
              <a:rPr lang="zh-CN" altLang="en-US" dirty="0" smtClean="0"/>
              <a:t>混频</a:t>
            </a:r>
            <a:r>
              <a:rPr lang="en-US" dirty="0" smtClean="0"/>
              <a:t>,</a:t>
            </a:r>
            <a:r>
              <a:rPr lang="zh-CN" altLang="en-US" dirty="0" smtClean="0"/>
              <a:t>检波后</a:t>
            </a:r>
            <a:r>
              <a:rPr lang="en-US" dirty="0" smtClean="0"/>
              <a:t>,</a:t>
            </a:r>
            <a:r>
              <a:rPr lang="zh-CN" altLang="en-US" dirty="0" smtClean="0"/>
              <a:t>得到音频信号</a:t>
            </a:r>
            <a:r>
              <a:rPr lang="en-US" dirty="0" smtClean="0"/>
              <a:t>,</a:t>
            </a:r>
            <a:r>
              <a:rPr lang="zh-CN" altLang="en-US" dirty="0" smtClean="0"/>
              <a:t>再通过传输系统</a:t>
            </a:r>
            <a:r>
              <a:rPr lang="en-US" dirty="0" smtClean="0"/>
              <a:t>,</a:t>
            </a:r>
            <a:r>
              <a:rPr lang="zh-CN" altLang="en-US" dirty="0" smtClean="0"/>
              <a:t>内话系统送到管制席位</a:t>
            </a:r>
            <a:r>
              <a:rPr lang="en-US" dirty="0" smtClean="0"/>
              <a:t>.</a:t>
            </a:r>
            <a:br>
              <a:rPr lang="en-US" dirty="0" smtClean="0"/>
            </a:br>
            <a:endParaRPr lang="zh-CN" altLang="en-US" dirty="0"/>
          </a:p>
        </p:txBody>
      </p:sp>
      <p:sp>
        <p:nvSpPr>
          <p:cNvPr id="9" name="矩形 8"/>
          <p:cNvSpPr/>
          <p:nvPr/>
        </p:nvSpPr>
        <p:spPr>
          <a:xfrm>
            <a:off x="1142976" y="1428736"/>
            <a:ext cx="7000924" cy="1477328"/>
          </a:xfrm>
          <a:prstGeom prst="rect">
            <a:avLst/>
          </a:prstGeom>
        </p:spPr>
        <p:txBody>
          <a:bodyPr wrap="square">
            <a:spAutoFit/>
          </a:bodyPr>
          <a:lstStyle/>
          <a:p>
            <a:r>
              <a:rPr lang="zh-CN" altLang="en-US" dirty="0" smtClean="0">
                <a:latin typeface="+mn-ea"/>
              </a:rPr>
              <a:t>传播方式：视距传播</a:t>
            </a:r>
            <a:endParaRPr lang="en-US" altLang="zh-CN" dirty="0" smtClean="0">
              <a:latin typeface="+mn-ea"/>
            </a:endParaRPr>
          </a:p>
          <a:p>
            <a:r>
              <a:rPr lang="zh-CN" altLang="en-US" dirty="0" smtClean="0"/>
              <a:t>视距传播（</a:t>
            </a:r>
            <a:r>
              <a:rPr lang="en-US" altLang="zh-CN" dirty="0" smtClean="0"/>
              <a:t>LOS propagation</a:t>
            </a:r>
            <a:r>
              <a:rPr lang="zh-CN" altLang="en-US" dirty="0" smtClean="0"/>
              <a:t>） 是指在发射天线和接受天线间能相互“看见”的距离内，电波直接从发射点传播到接收点（一般要包括地面的反射波）的一种传播方式。视距传播的距离一般为</a:t>
            </a:r>
            <a:r>
              <a:rPr lang="en-US" altLang="zh-CN" dirty="0" smtClean="0"/>
              <a:t>20</a:t>
            </a:r>
            <a:r>
              <a:rPr lang="zh-CN" altLang="en-US" dirty="0" smtClean="0"/>
              <a:t>～</a:t>
            </a:r>
            <a:r>
              <a:rPr lang="en-US" altLang="zh-CN" dirty="0" smtClean="0"/>
              <a:t>50Km</a:t>
            </a:r>
            <a:r>
              <a:rPr lang="zh-CN" altLang="en-US" dirty="0" smtClean="0"/>
              <a:t>，主要用于超短波及微波通信。</a:t>
            </a:r>
            <a:endParaRPr lang="zh-CN" altLang="en-US" dirty="0"/>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9058" y="2643182"/>
            <a:ext cx="3410164" cy="400110"/>
          </a:xfrm>
          <a:prstGeom prst="rect">
            <a:avLst/>
          </a:prstGeom>
        </p:spPr>
        <p:txBody>
          <a:bodyPr wrap="none">
            <a:spAutoFit/>
          </a:bodyPr>
          <a:lstStyle/>
          <a:p>
            <a:r>
              <a:rPr lang="en-US" altLang="zh-CN" sz="2000" b="1" dirty="0" smtClean="0">
                <a:solidFill>
                  <a:srgbClr val="FF0000"/>
                </a:solidFill>
              </a:rPr>
              <a:t>UHF </a:t>
            </a:r>
            <a:r>
              <a:rPr lang="en-US" altLang="zh-CN" dirty="0" smtClean="0"/>
              <a:t>Ultra High Frequency </a:t>
            </a:r>
            <a:r>
              <a:rPr lang="zh-CN" altLang="en-US" dirty="0" smtClean="0"/>
              <a:t>超高频</a:t>
            </a:r>
            <a:endParaRPr lang="zh-CN" altLang="en-US" dirty="0"/>
          </a:p>
        </p:txBody>
      </p:sp>
      <p:grpSp>
        <p:nvGrpSpPr>
          <p:cNvPr id="2" name="组合 6"/>
          <p:cNvGrpSpPr/>
          <p:nvPr/>
        </p:nvGrpSpPr>
        <p:grpSpPr>
          <a:xfrm>
            <a:off x="835054" y="1928802"/>
            <a:ext cx="2522500" cy="2428892"/>
            <a:chOff x="714348" y="1928802"/>
            <a:chExt cx="2522500" cy="2428892"/>
          </a:xfrm>
        </p:grpSpPr>
        <p:pic>
          <p:nvPicPr>
            <p:cNvPr id="2050" name="Picture 2" descr="D:\My Documents\Downloads\kv1uiwqbqzn73\白板-3d小人\白板-3d小人\广告牌1.jpg"/>
            <p:cNvPicPr>
              <a:picLocks noChangeAspect="1" noChangeArrowheads="1"/>
            </p:cNvPicPr>
            <p:nvPr/>
          </p:nvPicPr>
          <p:blipFill>
            <a:blip r:embed="rId2"/>
            <a:srcRect/>
            <a:stretch>
              <a:fillRect/>
            </a:stretch>
          </p:blipFill>
          <p:spPr bwMode="auto">
            <a:xfrm>
              <a:off x="714348" y="1928802"/>
              <a:ext cx="2522500" cy="2428892"/>
            </a:xfrm>
            <a:prstGeom prst="rect">
              <a:avLst/>
            </a:prstGeom>
            <a:noFill/>
          </p:spPr>
        </p:pic>
        <p:sp>
          <p:nvSpPr>
            <p:cNvPr id="6" name="矩形 5"/>
            <p:cNvSpPr/>
            <p:nvPr/>
          </p:nvSpPr>
          <p:spPr>
            <a:xfrm>
              <a:off x="1500166" y="2714620"/>
              <a:ext cx="587020" cy="369332"/>
            </a:xfrm>
            <a:prstGeom prst="rect">
              <a:avLst/>
            </a:prstGeom>
          </p:spPr>
          <p:txBody>
            <a:bodyPr wrap="none">
              <a:spAutoFit/>
            </a:bodyPr>
            <a:lstStyle/>
            <a:p>
              <a:r>
                <a:rPr lang="en-US" altLang="zh-CN" b="1" dirty="0" smtClean="0">
                  <a:solidFill>
                    <a:srgbClr val="FF0000"/>
                  </a:solidFill>
                </a:rPr>
                <a:t>UHF</a:t>
              </a:r>
              <a:endParaRPr lang="zh-CN" altLang="en-US" dirty="0"/>
            </a:p>
          </p:txBody>
        </p:sp>
      </p:grpSp>
      <p:pic>
        <p:nvPicPr>
          <p:cNvPr id="7" name="Picture 7" descr="3"/>
          <p:cNvPicPr>
            <a:picLocks noChangeAspect="1" noChangeArrowheads="1"/>
          </p:cNvPicPr>
          <p:nvPr/>
        </p:nvPicPr>
        <p:blipFill>
          <a:blip r:embed="rId3">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8662" y="1214422"/>
            <a:ext cx="7143784" cy="3416320"/>
          </a:xfrm>
          <a:prstGeom prst="rect">
            <a:avLst/>
          </a:prstGeom>
        </p:spPr>
        <p:txBody>
          <a:bodyPr wrap="square">
            <a:spAutoFit/>
          </a:bodyPr>
          <a:lstStyle/>
          <a:p>
            <a:r>
              <a:rPr lang="zh-CN" altLang="en-US" dirty="0" smtClean="0"/>
              <a:t>超高频 </a:t>
            </a:r>
            <a:r>
              <a:rPr lang="en-US" altLang="zh-CN" dirty="0" smtClean="0"/>
              <a:t>UHF Ultra High Frequency </a:t>
            </a:r>
            <a:r>
              <a:rPr lang="zh-CN" altLang="en-US" dirty="0" smtClean="0"/>
              <a:t>超高频：</a:t>
            </a:r>
            <a:endParaRPr lang="en-US" altLang="zh-CN" dirty="0" smtClean="0"/>
          </a:p>
          <a:p>
            <a:pPr>
              <a:buFont typeface="Wingdings" pitchFamily="2" charset="2"/>
              <a:buChar char="u"/>
            </a:pPr>
            <a:r>
              <a:rPr lang="zh-CN" altLang="en-US" dirty="0" smtClean="0"/>
              <a:t>分米波段，指频率为</a:t>
            </a:r>
            <a:r>
              <a:rPr lang="en-US" altLang="zh-CN" dirty="0" smtClean="0"/>
              <a:t>300~3000MHz</a:t>
            </a:r>
            <a:r>
              <a:rPr lang="zh-CN" altLang="en-US" dirty="0" smtClean="0"/>
              <a:t>的特高频无线电波。</a:t>
            </a:r>
            <a:endParaRPr lang="en-US" altLang="zh-CN" dirty="0" smtClean="0"/>
          </a:p>
          <a:p>
            <a:pPr>
              <a:buFont typeface="Wingdings" pitchFamily="2" charset="2"/>
              <a:buChar char="u"/>
            </a:pPr>
            <a:r>
              <a:rPr lang="zh-CN" altLang="en-US" dirty="0" smtClean="0"/>
              <a:t>低频段频率资源紧张，系统容量有限。高频段频率资源丰富，系统容量大；但频率越高，传播损耗越大，覆盖距离越小，绕射能力越弱，实现的技术难度越大，系统的成本也相应提高。 移动通信系统选择所用频段要综合考虑覆盖效果和容量。</a:t>
            </a:r>
            <a:endParaRPr lang="en-US" altLang="zh-CN" dirty="0" smtClean="0"/>
          </a:p>
          <a:p>
            <a:pPr>
              <a:buFont typeface="Wingdings" pitchFamily="2" charset="2"/>
              <a:buChar char="u"/>
            </a:pPr>
            <a:r>
              <a:rPr lang="en-US" altLang="zh-CN" dirty="0" smtClean="0"/>
              <a:t>UHF</a:t>
            </a:r>
            <a:r>
              <a:rPr lang="zh-CN" altLang="en-US" dirty="0" smtClean="0"/>
              <a:t>频段与其他频段相比，在覆盖效果和容量之间折衷的比较好，被广泛应用于移动通信领域。</a:t>
            </a:r>
            <a:endParaRPr lang="en-US" altLang="zh-CN" dirty="0" smtClean="0"/>
          </a:p>
          <a:p>
            <a:pPr>
              <a:buFont typeface="Wingdings" pitchFamily="2" charset="2"/>
              <a:buChar char="u"/>
            </a:pPr>
            <a:r>
              <a:rPr lang="en-US" dirty="0" smtClean="0"/>
              <a:t>UHF(</a:t>
            </a:r>
            <a:r>
              <a:rPr lang="zh-CN" altLang="en-US" dirty="0" smtClean="0"/>
              <a:t>特高频</a:t>
            </a:r>
            <a:r>
              <a:rPr lang="en-US" dirty="0" smtClean="0"/>
              <a:t>)</a:t>
            </a:r>
            <a:r>
              <a:rPr lang="zh-CN" altLang="en-US" dirty="0" smtClean="0"/>
              <a:t>在频率上更高一些，它包括各频道的电视地面站及类似台站，蜂窝式电话和个人移动通信网络。</a:t>
            </a:r>
          </a:p>
          <a:p>
            <a:endParaRPr lang="en-US" altLang="zh-CN" dirty="0" smtClean="0"/>
          </a:p>
          <a:p>
            <a:r>
              <a:rPr lang="zh-CN" altLang="en-US" dirty="0" smtClean="0"/>
              <a:t> </a:t>
            </a:r>
            <a:endParaRPr lang="zh-CN" altLang="en-US" dirty="0"/>
          </a:p>
        </p:txBody>
      </p:sp>
      <p:pic>
        <p:nvPicPr>
          <p:cNvPr id="3"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034" y="1285860"/>
            <a:ext cx="7858180" cy="4832092"/>
          </a:xfrm>
          <a:prstGeom prst="rect">
            <a:avLst/>
          </a:prstGeom>
        </p:spPr>
        <p:txBody>
          <a:bodyPr wrap="square">
            <a:spAutoFit/>
          </a:bodyPr>
          <a:lstStyle/>
          <a:p>
            <a:pPr>
              <a:buFont typeface="Wingdings" pitchFamily="2" charset="2"/>
              <a:buChar char="u"/>
            </a:pPr>
            <a:r>
              <a:rPr lang="en-US" sz="1700" dirty="0" smtClean="0"/>
              <a:t>VHF/UHF</a:t>
            </a:r>
            <a:r>
              <a:rPr lang="zh-CN" altLang="en-US" sz="1700" dirty="0" smtClean="0"/>
              <a:t>波段的特点完全不同于</a:t>
            </a:r>
            <a:r>
              <a:rPr lang="en-US" sz="1700" dirty="0" smtClean="0"/>
              <a:t>HF</a:t>
            </a:r>
            <a:r>
              <a:rPr lang="zh-CN" altLang="en-US" sz="1700" dirty="0" smtClean="0"/>
              <a:t>波段，其带宽更宽，适用于调频电台和电视。这个波段大气噪声对接收机的影响较小，由于这些因素，</a:t>
            </a:r>
            <a:r>
              <a:rPr lang="en-US" sz="1700" dirty="0" smtClean="0"/>
              <a:t>VHF/UHF</a:t>
            </a:r>
            <a:r>
              <a:rPr lang="zh-CN" altLang="en-US" sz="1700" dirty="0" smtClean="0"/>
              <a:t>波段接收机的前置部分的噪声处理将更为重要。</a:t>
            </a:r>
          </a:p>
          <a:p>
            <a:pPr>
              <a:buFont typeface="Wingdings" pitchFamily="2" charset="2"/>
              <a:buChar char="u"/>
            </a:pPr>
            <a:r>
              <a:rPr lang="zh-CN" altLang="en-US" sz="1700" dirty="0" smtClean="0"/>
              <a:t>电台的建立非常容易，</a:t>
            </a:r>
            <a:r>
              <a:rPr lang="en-US" sz="1700" dirty="0" smtClean="0"/>
              <a:t>VHF/UHF</a:t>
            </a:r>
            <a:r>
              <a:rPr lang="zh-CN" altLang="en-US" sz="1700" dirty="0" smtClean="0"/>
              <a:t>波段的电台的建立容易而且快捷，虽然有些设备可能较为昂贵，但还是有很多价廉物美的设备可供选择。</a:t>
            </a:r>
          </a:p>
          <a:p>
            <a:pPr>
              <a:buFont typeface="Wingdings" pitchFamily="2" charset="2"/>
              <a:buChar char="u"/>
            </a:pPr>
            <a:r>
              <a:rPr lang="zh-CN" altLang="en-US" sz="1700" dirty="0" smtClean="0"/>
              <a:t>这个频率的波长相对较短，这就意味着天线能保持在一个容易操作的尺寸上，这对使用者来说，好处是不必进入大的公园去架设一个巨大的天线，而在家里的地板上就可操作。</a:t>
            </a:r>
          </a:p>
          <a:p>
            <a:pPr>
              <a:buFont typeface="Wingdings" pitchFamily="2" charset="2"/>
              <a:buChar char="u"/>
            </a:pPr>
            <a:r>
              <a:rPr lang="zh-CN" altLang="en-US" sz="1700" dirty="0" smtClean="0"/>
              <a:t>很多国家进入这一波段并不需要进行莫尔斯电码的测试。比如英国的</a:t>
            </a:r>
            <a:r>
              <a:rPr lang="en-US" sz="1700" dirty="0" smtClean="0"/>
              <a:t>B</a:t>
            </a:r>
            <a:r>
              <a:rPr lang="zh-CN" altLang="en-US" sz="1700" dirty="0" smtClean="0"/>
              <a:t>级执照，不需要莫尔斯电码的测试即可进入</a:t>
            </a:r>
            <a:r>
              <a:rPr lang="en-US" sz="1700" dirty="0" smtClean="0"/>
              <a:t>30MHz</a:t>
            </a:r>
            <a:r>
              <a:rPr lang="zh-CN" altLang="en-US" sz="1700" dirty="0" smtClean="0"/>
              <a:t>以上的所有业余波段。目前莫尔斯电码测试仅用于</a:t>
            </a:r>
            <a:r>
              <a:rPr lang="en-US" sz="1700" dirty="0" smtClean="0"/>
              <a:t>30MHz</a:t>
            </a:r>
            <a:r>
              <a:rPr lang="zh-CN" altLang="en-US" sz="1700" dirty="0" smtClean="0"/>
              <a:t>以下的</a:t>
            </a:r>
            <a:r>
              <a:rPr lang="en-US" sz="1700" dirty="0" smtClean="0"/>
              <a:t>HF</a:t>
            </a:r>
            <a:r>
              <a:rPr lang="zh-CN" altLang="en-US" sz="1700" dirty="0" smtClean="0"/>
              <a:t>（高频）波段的操作者。</a:t>
            </a:r>
          </a:p>
          <a:p>
            <a:pPr>
              <a:buFont typeface="Wingdings" pitchFamily="2" charset="2"/>
              <a:buChar char="u"/>
            </a:pPr>
            <a:r>
              <a:rPr lang="zh-CN" altLang="en-US" sz="1700" dirty="0" smtClean="0"/>
              <a:t>这个波段有着形式多样的通信方式。</a:t>
            </a:r>
            <a:r>
              <a:rPr lang="en-US" sz="1700" dirty="0" smtClean="0"/>
              <a:t>FM</a:t>
            </a:r>
            <a:r>
              <a:rPr lang="zh-CN" altLang="en-US" sz="1700" dirty="0" smtClean="0"/>
              <a:t>（调频）适用于本地通联，一个好的中继网络可以使通信距离更远；</a:t>
            </a:r>
            <a:r>
              <a:rPr lang="en-US" sz="1700" dirty="0" smtClean="0"/>
              <a:t>SSB</a:t>
            </a:r>
            <a:r>
              <a:rPr lang="zh-CN" altLang="en-US" sz="1700" dirty="0" smtClean="0"/>
              <a:t>（单边带）更多用于远程通联，使用莫尔斯电码效果则更好。有趣的数据通信得到广泛的应用，数字中继网和电子信箱非常有用。</a:t>
            </a:r>
            <a:endParaRPr lang="en-US" altLang="zh-CN" sz="1700" dirty="0" smtClean="0"/>
          </a:p>
          <a:p>
            <a:pPr>
              <a:buFont typeface="Wingdings" pitchFamily="2" charset="2"/>
              <a:buChar char="u"/>
            </a:pPr>
            <a:r>
              <a:rPr lang="en-US" sz="1700" dirty="0" smtClean="0"/>
              <a:t>VHF/UHF</a:t>
            </a:r>
            <a:r>
              <a:rPr lang="zh-CN" altLang="en-US" sz="1700" dirty="0" smtClean="0"/>
              <a:t>还可用于电视信号的传播，该波段较宽的带宽使其很适合电视信号的传送，许多业余卫星也可以得到使用。</a:t>
            </a:r>
          </a:p>
          <a:p>
            <a:r>
              <a:rPr lang="en-US" dirty="0" smtClean="0"/>
              <a:t/>
            </a:r>
            <a:br>
              <a:rPr lang="en-US" dirty="0" smtClean="0"/>
            </a:br>
            <a:endParaRPr lang="zh-CN" altLang="en-US" dirty="0"/>
          </a:p>
        </p:txBody>
      </p:sp>
      <p:sp>
        <p:nvSpPr>
          <p:cNvPr id="6" name="矩形 5"/>
          <p:cNvSpPr/>
          <p:nvPr/>
        </p:nvSpPr>
        <p:spPr>
          <a:xfrm>
            <a:off x="428596" y="714356"/>
            <a:ext cx="2500330" cy="369332"/>
          </a:xfrm>
          <a:prstGeom prst="rect">
            <a:avLst/>
          </a:prstGeom>
        </p:spPr>
        <p:txBody>
          <a:bodyPr wrap="square">
            <a:spAutoFit/>
          </a:bodyPr>
          <a:lstStyle/>
          <a:p>
            <a:r>
              <a:rPr lang="en-US" altLang="zh-CN" b="1" dirty="0" smtClean="0">
                <a:solidFill>
                  <a:srgbClr val="FF0000"/>
                </a:solidFill>
                <a:latin typeface="华文新魏" pitchFamily="2" charset="-122"/>
                <a:ea typeface="华文新魏" pitchFamily="2" charset="-122"/>
              </a:rPr>
              <a:t>VHF&amp;UHF</a:t>
            </a:r>
            <a:r>
              <a:rPr lang="zh-CN" altLang="en-US" b="1" dirty="0" smtClean="0">
                <a:solidFill>
                  <a:srgbClr val="FF0000"/>
                </a:solidFill>
                <a:latin typeface="华文新魏" pitchFamily="2" charset="-122"/>
                <a:ea typeface="华文新魏" pitchFamily="2" charset="-122"/>
              </a:rPr>
              <a:t>普及原因</a:t>
            </a:r>
            <a:endParaRPr lang="en-US" altLang="zh-CN" b="1" dirty="0" smtClean="0">
              <a:solidFill>
                <a:srgbClr val="FF0000"/>
              </a:solidFill>
              <a:latin typeface="华文新魏" pitchFamily="2" charset="-122"/>
              <a:ea typeface="华文新魏" pitchFamily="2" charset="-122"/>
            </a:endParaRPr>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7" name="动作按钮: 第一张 6">
            <a:hlinkClick r:id="rId3"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高频头的组成</a:t>
            </a:r>
            <a:endParaRPr lang="zh-CN" altLang="en-US"/>
          </a:p>
        </p:txBody>
      </p:sp>
      <p:grpSp>
        <p:nvGrpSpPr>
          <p:cNvPr id="4" name="Group 52"/>
          <p:cNvGrpSpPr>
            <a:grpSpLocks noGrp="1"/>
          </p:cNvGrpSpPr>
          <p:nvPr>
            <p:ph idx="1"/>
          </p:nvPr>
        </p:nvGrpSpPr>
        <p:grpSpPr bwMode="auto">
          <a:xfrm>
            <a:off x="457200" y="1600200"/>
            <a:ext cx="8229600" cy="4525963"/>
            <a:chOff x="612" y="1931"/>
            <a:chExt cx="4831" cy="2111"/>
          </a:xfrm>
        </p:grpSpPr>
        <p:grpSp>
          <p:nvGrpSpPr>
            <p:cNvPr id="5" name="Group 50"/>
            <p:cNvGrpSpPr>
              <a:grpSpLocks/>
            </p:cNvGrpSpPr>
            <p:nvPr/>
          </p:nvGrpSpPr>
          <p:grpSpPr bwMode="auto">
            <a:xfrm>
              <a:off x="612" y="1931"/>
              <a:ext cx="4831" cy="1885"/>
              <a:chOff x="612" y="1684"/>
              <a:chExt cx="4831" cy="1885"/>
            </a:xfrm>
          </p:grpSpPr>
          <p:grpSp>
            <p:nvGrpSpPr>
              <p:cNvPr id="7" name="Group 13"/>
              <p:cNvGrpSpPr>
                <a:grpSpLocks/>
              </p:cNvGrpSpPr>
              <p:nvPr/>
            </p:nvGrpSpPr>
            <p:grpSpPr bwMode="auto">
              <a:xfrm>
                <a:off x="1564" y="2299"/>
                <a:ext cx="1225" cy="591"/>
                <a:chOff x="1473" y="1271"/>
                <a:chExt cx="1225" cy="591"/>
              </a:xfrm>
            </p:grpSpPr>
            <p:pic>
              <p:nvPicPr>
                <p:cNvPr id="44" name="Picture 14"/>
                <p:cNvPicPr>
                  <a:picLocks noChangeAspect="1" noChangeArrowheads="1"/>
                </p:cNvPicPr>
                <p:nvPr/>
              </p:nvPicPr>
              <p:blipFill>
                <a:blip r:embed="rId2"/>
                <a:srcRect/>
                <a:stretch>
                  <a:fillRect/>
                </a:stretch>
              </p:blipFill>
              <p:spPr bwMode="auto">
                <a:xfrm>
                  <a:off x="1688" y="1271"/>
                  <a:ext cx="398" cy="340"/>
                </a:xfrm>
                <a:prstGeom prst="rect">
                  <a:avLst/>
                </a:prstGeom>
                <a:noFill/>
              </p:spPr>
            </p:pic>
            <p:sp>
              <p:nvSpPr>
                <p:cNvPr id="45" name="Text Box 15"/>
                <p:cNvSpPr txBox="1">
                  <a:spLocks noChangeArrowheads="1"/>
                </p:cNvSpPr>
                <p:nvPr/>
              </p:nvSpPr>
              <p:spPr bwMode="auto">
                <a:xfrm>
                  <a:off x="1473" y="1650"/>
                  <a:ext cx="1225" cy="212"/>
                </a:xfrm>
                <a:prstGeom prst="rect">
                  <a:avLst/>
                </a:prstGeom>
                <a:noFill/>
                <a:ln w="9525" algn="ctr">
                  <a:noFill/>
                  <a:miter lim="800000"/>
                  <a:headEnd/>
                  <a:tailEnd/>
                </a:ln>
                <a:effectLst/>
              </p:spPr>
              <p:txBody>
                <a:bodyPr>
                  <a:spAutoFit/>
                </a:bodyPr>
                <a:lstStyle/>
                <a:p>
                  <a:pPr>
                    <a:spcBef>
                      <a:spcPct val="50000"/>
                    </a:spcBef>
                  </a:pPr>
                  <a:r>
                    <a:rPr lang="zh-CN" altLang="en-US" sz="1600">
                      <a:solidFill>
                        <a:srgbClr val="0000FF"/>
                      </a:solidFill>
                      <a:latin typeface="Times New Roman" pitchFamily="18" charset="0"/>
                      <a:ea typeface="黑体" pitchFamily="2" charset="-122"/>
                    </a:rPr>
                    <a:t>高频图像信号</a:t>
                  </a:r>
                  <a:r>
                    <a:rPr lang="en-US" altLang="zh-CN" sz="1600" i="1">
                      <a:solidFill>
                        <a:srgbClr val="0000FF"/>
                      </a:solidFill>
                      <a:latin typeface="Times New Roman" pitchFamily="18" charset="0"/>
                      <a:ea typeface="黑体" pitchFamily="2" charset="-122"/>
                    </a:rPr>
                    <a:t>f</a:t>
                  </a:r>
                  <a:r>
                    <a:rPr lang="en-US" altLang="zh-CN" sz="1600" baseline="-25000">
                      <a:solidFill>
                        <a:srgbClr val="0000FF"/>
                      </a:solidFill>
                      <a:latin typeface="Times New Roman" pitchFamily="18" charset="0"/>
                      <a:ea typeface="黑体" pitchFamily="2" charset="-122"/>
                    </a:rPr>
                    <a:t>P</a:t>
                  </a:r>
                </a:p>
              </p:txBody>
            </p:sp>
          </p:grpSp>
          <p:grpSp>
            <p:nvGrpSpPr>
              <p:cNvPr id="8" name="Group 16"/>
              <p:cNvGrpSpPr>
                <a:grpSpLocks/>
              </p:cNvGrpSpPr>
              <p:nvPr/>
            </p:nvGrpSpPr>
            <p:grpSpPr bwMode="auto">
              <a:xfrm>
                <a:off x="1564" y="1684"/>
                <a:ext cx="1225" cy="425"/>
                <a:chOff x="1473" y="638"/>
                <a:chExt cx="1225" cy="425"/>
              </a:xfrm>
            </p:grpSpPr>
            <p:pic>
              <p:nvPicPr>
                <p:cNvPr id="42" name="Picture 17"/>
                <p:cNvPicPr>
                  <a:picLocks noChangeAspect="1" noChangeArrowheads="1"/>
                </p:cNvPicPr>
                <p:nvPr/>
              </p:nvPicPr>
              <p:blipFill>
                <a:blip r:embed="rId3"/>
                <a:srcRect/>
                <a:stretch>
                  <a:fillRect/>
                </a:stretch>
              </p:blipFill>
              <p:spPr bwMode="auto">
                <a:xfrm>
                  <a:off x="1654" y="864"/>
                  <a:ext cx="432" cy="199"/>
                </a:xfrm>
                <a:prstGeom prst="rect">
                  <a:avLst/>
                </a:prstGeom>
                <a:noFill/>
              </p:spPr>
            </p:pic>
            <p:sp>
              <p:nvSpPr>
                <p:cNvPr id="43" name="Text Box 18"/>
                <p:cNvSpPr txBox="1">
                  <a:spLocks noChangeArrowheads="1"/>
                </p:cNvSpPr>
                <p:nvPr/>
              </p:nvSpPr>
              <p:spPr bwMode="auto">
                <a:xfrm>
                  <a:off x="1473" y="638"/>
                  <a:ext cx="1225" cy="212"/>
                </a:xfrm>
                <a:prstGeom prst="rect">
                  <a:avLst/>
                </a:prstGeom>
                <a:noFill/>
                <a:ln w="9525" algn="ctr">
                  <a:noFill/>
                  <a:miter lim="800000"/>
                  <a:headEnd/>
                  <a:tailEnd/>
                </a:ln>
                <a:effectLst/>
              </p:spPr>
              <p:txBody>
                <a:bodyPr>
                  <a:spAutoFit/>
                </a:bodyPr>
                <a:lstStyle/>
                <a:p>
                  <a:pPr>
                    <a:spcBef>
                      <a:spcPct val="50000"/>
                    </a:spcBef>
                  </a:pPr>
                  <a:r>
                    <a:rPr lang="zh-CN" altLang="en-US" sz="1600">
                      <a:solidFill>
                        <a:srgbClr val="0000FF"/>
                      </a:solidFill>
                      <a:latin typeface="Times New Roman" pitchFamily="18" charset="0"/>
                      <a:ea typeface="黑体" pitchFamily="2" charset="-122"/>
                    </a:rPr>
                    <a:t>高频伴音信号</a:t>
                  </a:r>
                  <a:r>
                    <a:rPr lang="en-US" altLang="zh-CN" sz="1600" i="1">
                      <a:solidFill>
                        <a:srgbClr val="0000FF"/>
                      </a:solidFill>
                      <a:latin typeface="Times New Roman" pitchFamily="18" charset="0"/>
                      <a:ea typeface="黑体" pitchFamily="2" charset="-122"/>
                    </a:rPr>
                    <a:t>f</a:t>
                  </a:r>
                  <a:r>
                    <a:rPr lang="en-US" altLang="zh-CN" sz="1600" baseline="-25000">
                      <a:solidFill>
                        <a:srgbClr val="0000FF"/>
                      </a:solidFill>
                      <a:latin typeface="Times New Roman" pitchFamily="18" charset="0"/>
                      <a:ea typeface="黑体" pitchFamily="2" charset="-122"/>
                    </a:rPr>
                    <a:t>C</a:t>
                  </a:r>
                </a:p>
              </p:txBody>
            </p:sp>
          </p:grpSp>
          <p:grpSp>
            <p:nvGrpSpPr>
              <p:cNvPr id="9" name="Group 19"/>
              <p:cNvGrpSpPr>
                <a:grpSpLocks/>
              </p:cNvGrpSpPr>
              <p:nvPr/>
            </p:nvGrpSpPr>
            <p:grpSpPr bwMode="auto">
              <a:xfrm>
                <a:off x="2676" y="2580"/>
                <a:ext cx="1225" cy="469"/>
                <a:chOff x="2517" y="1534"/>
                <a:chExt cx="1225" cy="469"/>
              </a:xfrm>
            </p:grpSpPr>
            <p:pic>
              <p:nvPicPr>
                <p:cNvPr id="40" name="Picture 20"/>
                <p:cNvPicPr>
                  <a:picLocks noChangeAspect="1" noChangeArrowheads="1"/>
                </p:cNvPicPr>
                <p:nvPr/>
              </p:nvPicPr>
              <p:blipFill>
                <a:blip r:embed="rId4"/>
                <a:srcRect/>
                <a:stretch>
                  <a:fillRect/>
                </a:stretch>
              </p:blipFill>
              <p:spPr bwMode="auto">
                <a:xfrm>
                  <a:off x="2766" y="1765"/>
                  <a:ext cx="499" cy="238"/>
                </a:xfrm>
                <a:prstGeom prst="rect">
                  <a:avLst/>
                </a:prstGeom>
                <a:noFill/>
              </p:spPr>
            </p:pic>
            <p:sp>
              <p:nvSpPr>
                <p:cNvPr id="41" name="Text Box 21"/>
                <p:cNvSpPr txBox="1">
                  <a:spLocks noChangeArrowheads="1"/>
                </p:cNvSpPr>
                <p:nvPr/>
              </p:nvSpPr>
              <p:spPr bwMode="auto">
                <a:xfrm>
                  <a:off x="2517" y="1534"/>
                  <a:ext cx="1225" cy="212"/>
                </a:xfrm>
                <a:prstGeom prst="rect">
                  <a:avLst/>
                </a:prstGeom>
                <a:noFill/>
                <a:ln w="9525" algn="ctr">
                  <a:noFill/>
                  <a:miter lim="800000"/>
                  <a:headEnd/>
                  <a:tailEnd/>
                </a:ln>
                <a:effectLst/>
              </p:spPr>
              <p:txBody>
                <a:bodyPr>
                  <a:spAutoFit/>
                </a:bodyPr>
                <a:lstStyle/>
                <a:p>
                  <a:pPr>
                    <a:spcBef>
                      <a:spcPct val="50000"/>
                    </a:spcBef>
                  </a:pPr>
                  <a:r>
                    <a:rPr lang="zh-CN" altLang="en-US" sz="1600">
                      <a:solidFill>
                        <a:srgbClr val="0000FF"/>
                      </a:solidFill>
                      <a:latin typeface="Times New Roman" pitchFamily="18" charset="0"/>
                      <a:ea typeface="黑体" pitchFamily="2" charset="-122"/>
                    </a:rPr>
                    <a:t>高频本振信号</a:t>
                  </a:r>
                  <a:r>
                    <a:rPr lang="en-US" altLang="zh-CN" sz="1600" i="1">
                      <a:solidFill>
                        <a:srgbClr val="0000FF"/>
                      </a:solidFill>
                      <a:latin typeface="Times New Roman" pitchFamily="18" charset="0"/>
                      <a:ea typeface="黑体" pitchFamily="2" charset="-122"/>
                    </a:rPr>
                    <a:t>f</a:t>
                  </a:r>
                  <a:r>
                    <a:rPr lang="en-US" altLang="zh-CN" sz="1600" baseline="-25000">
                      <a:solidFill>
                        <a:srgbClr val="0000FF"/>
                      </a:solidFill>
                      <a:latin typeface="Times New Roman" pitchFamily="18" charset="0"/>
                      <a:ea typeface="黑体" pitchFamily="2" charset="-122"/>
                    </a:rPr>
                    <a:t>O</a:t>
                  </a:r>
                </a:p>
              </p:txBody>
            </p:sp>
          </p:grpSp>
          <p:grpSp>
            <p:nvGrpSpPr>
              <p:cNvPr id="10" name="Group 22"/>
              <p:cNvGrpSpPr>
                <a:grpSpLocks/>
              </p:cNvGrpSpPr>
              <p:nvPr/>
            </p:nvGrpSpPr>
            <p:grpSpPr bwMode="auto">
              <a:xfrm>
                <a:off x="3981" y="1865"/>
                <a:ext cx="1462" cy="909"/>
                <a:chOff x="3913" y="805"/>
                <a:chExt cx="1462" cy="909"/>
              </a:xfrm>
            </p:grpSpPr>
            <p:pic>
              <p:nvPicPr>
                <p:cNvPr id="36" name="Picture 23"/>
                <p:cNvPicPr>
                  <a:picLocks noChangeAspect="1" noChangeArrowheads="1"/>
                </p:cNvPicPr>
                <p:nvPr/>
              </p:nvPicPr>
              <p:blipFill>
                <a:blip r:embed="rId5"/>
                <a:srcRect/>
                <a:stretch>
                  <a:fillRect/>
                </a:stretch>
              </p:blipFill>
              <p:spPr bwMode="auto">
                <a:xfrm>
                  <a:off x="3913" y="805"/>
                  <a:ext cx="532" cy="258"/>
                </a:xfrm>
                <a:prstGeom prst="rect">
                  <a:avLst/>
                </a:prstGeom>
                <a:noFill/>
              </p:spPr>
            </p:pic>
            <p:pic>
              <p:nvPicPr>
                <p:cNvPr id="37" name="Picture 24"/>
                <p:cNvPicPr>
                  <a:picLocks noChangeAspect="1" noChangeArrowheads="1"/>
                </p:cNvPicPr>
                <p:nvPr/>
              </p:nvPicPr>
              <p:blipFill>
                <a:blip r:embed="rId6"/>
                <a:srcRect/>
                <a:stretch>
                  <a:fillRect/>
                </a:stretch>
              </p:blipFill>
              <p:spPr bwMode="auto">
                <a:xfrm>
                  <a:off x="3913" y="1293"/>
                  <a:ext cx="532" cy="421"/>
                </a:xfrm>
                <a:prstGeom prst="rect">
                  <a:avLst/>
                </a:prstGeom>
                <a:noFill/>
              </p:spPr>
            </p:pic>
            <p:sp>
              <p:nvSpPr>
                <p:cNvPr id="38" name="Text Box 25"/>
                <p:cNvSpPr txBox="1">
                  <a:spLocks noChangeArrowheads="1"/>
                </p:cNvSpPr>
                <p:nvPr/>
              </p:nvSpPr>
              <p:spPr bwMode="auto">
                <a:xfrm>
                  <a:off x="4445" y="947"/>
                  <a:ext cx="930" cy="212"/>
                </a:xfrm>
                <a:prstGeom prst="rect">
                  <a:avLst/>
                </a:prstGeom>
                <a:noFill/>
                <a:ln w="9525" algn="ctr">
                  <a:noFill/>
                  <a:miter lim="800000"/>
                  <a:headEnd/>
                  <a:tailEnd/>
                </a:ln>
                <a:effectLst/>
              </p:spPr>
              <p:txBody>
                <a:bodyPr>
                  <a:spAutoFit/>
                </a:bodyPr>
                <a:lstStyle/>
                <a:p>
                  <a:pPr>
                    <a:spcBef>
                      <a:spcPct val="50000"/>
                    </a:spcBef>
                  </a:pPr>
                  <a:r>
                    <a:rPr lang="zh-CN" altLang="en-US" sz="1600">
                      <a:solidFill>
                        <a:srgbClr val="0000FF"/>
                      </a:solidFill>
                      <a:latin typeface="黑体" pitchFamily="2" charset="-122"/>
                      <a:ea typeface="黑体" pitchFamily="2" charset="-122"/>
                    </a:rPr>
                    <a:t>伴音中频</a:t>
                  </a:r>
                  <a:r>
                    <a:rPr lang="en-US" altLang="zh-CN" sz="1600" i="1">
                      <a:solidFill>
                        <a:srgbClr val="0000FF"/>
                      </a:solidFill>
                      <a:latin typeface="黑体" pitchFamily="2" charset="-122"/>
                      <a:ea typeface="黑体" pitchFamily="2" charset="-122"/>
                    </a:rPr>
                    <a:t>f</a:t>
                  </a:r>
                  <a:r>
                    <a:rPr lang="en-US" altLang="zh-CN" sz="1600" baseline="-25000">
                      <a:solidFill>
                        <a:srgbClr val="0000FF"/>
                      </a:solidFill>
                      <a:latin typeface="黑体" pitchFamily="2" charset="-122"/>
                      <a:ea typeface="黑体" pitchFamily="2" charset="-122"/>
                    </a:rPr>
                    <a:t>CI</a:t>
                  </a:r>
                </a:p>
              </p:txBody>
            </p:sp>
            <p:sp>
              <p:nvSpPr>
                <p:cNvPr id="39" name="Text Box 26"/>
                <p:cNvSpPr txBox="1">
                  <a:spLocks noChangeArrowheads="1"/>
                </p:cNvSpPr>
                <p:nvPr/>
              </p:nvSpPr>
              <p:spPr bwMode="auto">
                <a:xfrm>
                  <a:off x="4445" y="1181"/>
                  <a:ext cx="930" cy="212"/>
                </a:xfrm>
                <a:prstGeom prst="rect">
                  <a:avLst/>
                </a:prstGeom>
                <a:noFill/>
                <a:ln w="9525" algn="ctr">
                  <a:noFill/>
                  <a:miter lim="800000"/>
                  <a:headEnd/>
                  <a:tailEnd/>
                </a:ln>
                <a:effectLst/>
              </p:spPr>
              <p:txBody>
                <a:bodyPr>
                  <a:spAutoFit/>
                </a:bodyPr>
                <a:lstStyle/>
                <a:p>
                  <a:pPr>
                    <a:spcBef>
                      <a:spcPct val="50000"/>
                    </a:spcBef>
                  </a:pPr>
                  <a:r>
                    <a:rPr lang="zh-CN" altLang="en-US" sz="1600">
                      <a:solidFill>
                        <a:srgbClr val="0000FF"/>
                      </a:solidFill>
                      <a:latin typeface="黑体" pitchFamily="2" charset="-122"/>
                      <a:ea typeface="黑体" pitchFamily="2" charset="-122"/>
                    </a:rPr>
                    <a:t>图像中频</a:t>
                  </a:r>
                  <a:r>
                    <a:rPr lang="en-US" altLang="zh-CN" sz="1600" i="1">
                      <a:solidFill>
                        <a:srgbClr val="0000FF"/>
                      </a:solidFill>
                      <a:latin typeface="黑体" pitchFamily="2" charset="-122"/>
                      <a:ea typeface="黑体" pitchFamily="2" charset="-122"/>
                    </a:rPr>
                    <a:t>f</a:t>
                  </a:r>
                  <a:r>
                    <a:rPr lang="en-US" altLang="zh-CN" sz="1600" baseline="-25000">
                      <a:solidFill>
                        <a:srgbClr val="0000FF"/>
                      </a:solidFill>
                      <a:latin typeface="黑体" pitchFamily="2" charset="-122"/>
                      <a:ea typeface="黑体" pitchFamily="2" charset="-122"/>
                    </a:rPr>
                    <a:t>PI</a:t>
                  </a:r>
                </a:p>
              </p:txBody>
            </p:sp>
          </p:grpSp>
          <p:sp>
            <p:nvSpPr>
              <p:cNvPr id="11" name="Rectangle 32"/>
              <p:cNvSpPr>
                <a:spLocks noChangeArrowheads="1"/>
              </p:cNvSpPr>
              <p:nvPr/>
            </p:nvSpPr>
            <p:spPr bwMode="auto">
              <a:xfrm>
                <a:off x="1225" y="2048"/>
                <a:ext cx="520" cy="41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anchor="ctr">
                <a:spAutoFit/>
              </a:bodyPr>
              <a:lstStyle/>
              <a:p>
                <a:pPr algn="ctr"/>
                <a:r>
                  <a:rPr lang="zh-CN" altLang="en-US" dirty="0">
                    <a:solidFill>
                      <a:srgbClr val="FF3300"/>
                    </a:solidFill>
                    <a:ea typeface="黑体" pitchFamily="2" charset="-122"/>
                  </a:rPr>
                  <a:t>输入电路</a:t>
                </a:r>
              </a:p>
            </p:txBody>
          </p:sp>
          <p:grpSp>
            <p:nvGrpSpPr>
              <p:cNvPr id="12" name="Group 49"/>
              <p:cNvGrpSpPr>
                <a:grpSpLocks/>
              </p:cNvGrpSpPr>
              <p:nvPr/>
            </p:nvGrpSpPr>
            <p:grpSpPr bwMode="auto">
              <a:xfrm>
                <a:off x="612" y="1777"/>
                <a:ext cx="3924" cy="1792"/>
                <a:chOff x="612" y="1777"/>
                <a:chExt cx="3924" cy="1792"/>
              </a:xfrm>
            </p:grpSpPr>
            <p:sp>
              <p:nvSpPr>
                <p:cNvPr id="13" name="Line 8"/>
                <p:cNvSpPr>
                  <a:spLocks noChangeShapeType="1"/>
                </p:cNvSpPr>
                <p:nvPr/>
              </p:nvSpPr>
              <p:spPr bwMode="auto">
                <a:xfrm>
                  <a:off x="612" y="1777"/>
                  <a:ext cx="454" cy="0"/>
                </a:xfrm>
                <a:prstGeom prst="line">
                  <a:avLst/>
                </a:prstGeom>
                <a:noFill/>
                <a:ln w="38100" cmpd="dbl">
                  <a:solidFill>
                    <a:srgbClr val="008000"/>
                  </a:solidFill>
                  <a:round/>
                  <a:headEnd/>
                  <a:tailEnd/>
                </a:ln>
                <a:effectLst/>
              </p:spPr>
              <p:txBody>
                <a:bodyPr>
                  <a:spAutoFit/>
                </a:bodyPr>
                <a:lstStyle/>
                <a:p>
                  <a:endParaRPr lang="zh-CN" altLang="en-US"/>
                </a:p>
              </p:txBody>
            </p:sp>
            <p:sp>
              <p:nvSpPr>
                <p:cNvPr id="14" name="Line 9"/>
                <p:cNvSpPr>
                  <a:spLocks noChangeShapeType="1"/>
                </p:cNvSpPr>
                <p:nvPr/>
              </p:nvSpPr>
              <p:spPr bwMode="auto">
                <a:xfrm>
                  <a:off x="612" y="1777"/>
                  <a:ext cx="0" cy="23"/>
                </a:xfrm>
                <a:prstGeom prst="line">
                  <a:avLst/>
                </a:prstGeom>
                <a:noFill/>
                <a:ln w="38100" cmpd="dbl">
                  <a:solidFill>
                    <a:srgbClr val="008000"/>
                  </a:solidFill>
                  <a:round/>
                  <a:headEnd/>
                  <a:tailEnd/>
                </a:ln>
                <a:effectLst/>
              </p:spPr>
              <p:txBody>
                <a:bodyPr>
                  <a:spAutoFit/>
                </a:bodyPr>
                <a:lstStyle/>
                <a:p>
                  <a:endParaRPr lang="zh-CN" altLang="en-US"/>
                </a:p>
              </p:txBody>
            </p:sp>
            <p:sp>
              <p:nvSpPr>
                <p:cNvPr id="15" name="Line 10"/>
                <p:cNvSpPr>
                  <a:spLocks noChangeShapeType="1"/>
                </p:cNvSpPr>
                <p:nvPr/>
              </p:nvSpPr>
              <p:spPr bwMode="auto">
                <a:xfrm>
                  <a:off x="1064" y="1777"/>
                  <a:ext cx="0" cy="23"/>
                </a:xfrm>
                <a:prstGeom prst="line">
                  <a:avLst/>
                </a:prstGeom>
                <a:noFill/>
                <a:ln w="38100" cmpd="dbl">
                  <a:solidFill>
                    <a:srgbClr val="008000"/>
                  </a:solidFill>
                  <a:round/>
                  <a:headEnd/>
                  <a:tailEnd/>
                </a:ln>
                <a:effectLst/>
              </p:spPr>
              <p:txBody>
                <a:bodyPr>
                  <a:spAutoFit/>
                </a:bodyPr>
                <a:lstStyle/>
                <a:p>
                  <a:endParaRPr lang="zh-CN" altLang="en-US"/>
                </a:p>
              </p:txBody>
            </p:sp>
            <p:sp>
              <p:nvSpPr>
                <p:cNvPr id="16" name="Line 11"/>
                <p:cNvSpPr>
                  <a:spLocks noChangeShapeType="1"/>
                </p:cNvSpPr>
                <p:nvPr/>
              </p:nvSpPr>
              <p:spPr bwMode="auto">
                <a:xfrm>
                  <a:off x="612" y="1800"/>
                  <a:ext cx="181" cy="0"/>
                </a:xfrm>
                <a:prstGeom prst="line">
                  <a:avLst/>
                </a:prstGeom>
                <a:noFill/>
                <a:ln w="38100" cmpd="dbl">
                  <a:solidFill>
                    <a:srgbClr val="008000"/>
                  </a:solidFill>
                  <a:round/>
                  <a:headEnd/>
                  <a:tailEnd/>
                </a:ln>
                <a:effectLst/>
              </p:spPr>
              <p:txBody>
                <a:bodyPr>
                  <a:spAutoFit/>
                </a:bodyPr>
                <a:lstStyle/>
                <a:p>
                  <a:endParaRPr lang="zh-CN" altLang="en-US"/>
                </a:p>
              </p:txBody>
            </p:sp>
            <p:sp>
              <p:nvSpPr>
                <p:cNvPr id="17" name="Line 12"/>
                <p:cNvSpPr>
                  <a:spLocks noChangeShapeType="1"/>
                </p:cNvSpPr>
                <p:nvPr/>
              </p:nvSpPr>
              <p:spPr bwMode="auto">
                <a:xfrm>
                  <a:off x="839" y="1800"/>
                  <a:ext cx="227" cy="0"/>
                </a:xfrm>
                <a:prstGeom prst="line">
                  <a:avLst/>
                </a:prstGeom>
                <a:noFill/>
                <a:ln w="38100" cmpd="dbl">
                  <a:solidFill>
                    <a:srgbClr val="008000"/>
                  </a:solidFill>
                  <a:round/>
                  <a:headEnd/>
                  <a:tailEnd/>
                </a:ln>
                <a:effectLst/>
              </p:spPr>
              <p:txBody>
                <a:bodyPr>
                  <a:spAutoFit/>
                </a:bodyPr>
                <a:lstStyle/>
                <a:p>
                  <a:endParaRPr lang="zh-CN" altLang="en-US"/>
                </a:p>
              </p:txBody>
            </p:sp>
            <p:sp>
              <p:nvSpPr>
                <p:cNvPr id="18" name="Line 28"/>
                <p:cNvSpPr>
                  <a:spLocks noChangeShapeType="1"/>
                </p:cNvSpPr>
                <p:nvPr/>
              </p:nvSpPr>
              <p:spPr bwMode="auto">
                <a:xfrm>
                  <a:off x="793" y="1800"/>
                  <a:ext cx="0" cy="499"/>
                </a:xfrm>
                <a:prstGeom prst="line">
                  <a:avLst/>
                </a:prstGeom>
                <a:noFill/>
                <a:ln w="28575">
                  <a:solidFill>
                    <a:srgbClr val="3366FF"/>
                  </a:solidFill>
                  <a:round/>
                  <a:headEnd/>
                  <a:tailEnd/>
                </a:ln>
                <a:effectLst/>
              </p:spPr>
              <p:txBody>
                <a:bodyPr>
                  <a:spAutoFit/>
                </a:bodyPr>
                <a:lstStyle/>
                <a:p>
                  <a:endParaRPr lang="zh-CN" altLang="en-US"/>
                </a:p>
              </p:txBody>
            </p:sp>
            <p:sp>
              <p:nvSpPr>
                <p:cNvPr id="19" name="Line 29"/>
                <p:cNvSpPr>
                  <a:spLocks noChangeShapeType="1"/>
                </p:cNvSpPr>
                <p:nvPr/>
              </p:nvSpPr>
              <p:spPr bwMode="auto">
                <a:xfrm>
                  <a:off x="839" y="1800"/>
                  <a:ext cx="0" cy="385"/>
                </a:xfrm>
                <a:prstGeom prst="line">
                  <a:avLst/>
                </a:prstGeom>
                <a:noFill/>
                <a:ln w="28575">
                  <a:solidFill>
                    <a:srgbClr val="3366FF"/>
                  </a:solidFill>
                  <a:round/>
                  <a:headEnd/>
                  <a:tailEnd/>
                </a:ln>
                <a:effectLst/>
              </p:spPr>
              <p:txBody>
                <a:bodyPr>
                  <a:spAutoFit/>
                </a:bodyPr>
                <a:lstStyle/>
                <a:p>
                  <a:endParaRPr lang="zh-CN" altLang="en-US"/>
                </a:p>
              </p:txBody>
            </p:sp>
            <p:sp>
              <p:nvSpPr>
                <p:cNvPr id="20" name="Line 30"/>
                <p:cNvSpPr>
                  <a:spLocks noChangeShapeType="1"/>
                </p:cNvSpPr>
                <p:nvPr/>
              </p:nvSpPr>
              <p:spPr bwMode="auto">
                <a:xfrm>
                  <a:off x="839" y="2185"/>
                  <a:ext cx="386" cy="0"/>
                </a:xfrm>
                <a:prstGeom prst="line">
                  <a:avLst/>
                </a:prstGeom>
                <a:noFill/>
                <a:ln w="28575">
                  <a:solidFill>
                    <a:srgbClr val="3366FF"/>
                  </a:solidFill>
                  <a:round/>
                  <a:headEnd/>
                  <a:tailEnd type="triangle" w="med" len="med"/>
                </a:ln>
                <a:effectLst/>
              </p:spPr>
              <p:txBody>
                <a:bodyPr>
                  <a:spAutoFit/>
                </a:bodyPr>
                <a:lstStyle/>
                <a:p>
                  <a:endParaRPr lang="zh-CN" altLang="en-US"/>
                </a:p>
              </p:txBody>
            </p:sp>
            <p:sp>
              <p:nvSpPr>
                <p:cNvPr id="21" name="Line 31"/>
                <p:cNvSpPr>
                  <a:spLocks noChangeShapeType="1"/>
                </p:cNvSpPr>
                <p:nvPr/>
              </p:nvSpPr>
              <p:spPr bwMode="auto">
                <a:xfrm>
                  <a:off x="793" y="2299"/>
                  <a:ext cx="432" cy="0"/>
                </a:xfrm>
                <a:prstGeom prst="line">
                  <a:avLst/>
                </a:prstGeom>
                <a:noFill/>
                <a:ln w="28575">
                  <a:solidFill>
                    <a:srgbClr val="3366FF"/>
                  </a:solidFill>
                  <a:round/>
                  <a:headEnd/>
                  <a:tailEnd type="triangle" w="med" len="med"/>
                </a:ln>
                <a:effectLst/>
              </p:spPr>
              <p:txBody>
                <a:bodyPr>
                  <a:spAutoFit/>
                </a:bodyPr>
                <a:lstStyle/>
                <a:p>
                  <a:endParaRPr lang="zh-CN" altLang="en-US"/>
                </a:p>
              </p:txBody>
            </p:sp>
            <p:sp>
              <p:nvSpPr>
                <p:cNvPr id="22" name="Line 33"/>
                <p:cNvSpPr>
                  <a:spLocks noChangeShapeType="1"/>
                </p:cNvSpPr>
                <p:nvPr/>
              </p:nvSpPr>
              <p:spPr bwMode="auto">
                <a:xfrm>
                  <a:off x="1745" y="2185"/>
                  <a:ext cx="568" cy="0"/>
                </a:xfrm>
                <a:prstGeom prst="line">
                  <a:avLst/>
                </a:prstGeom>
                <a:noFill/>
                <a:ln w="28575">
                  <a:solidFill>
                    <a:srgbClr val="008000"/>
                  </a:solidFill>
                  <a:round/>
                  <a:headEnd/>
                  <a:tailEnd type="triangle" w="med" len="med"/>
                </a:ln>
                <a:effectLst/>
              </p:spPr>
              <p:txBody>
                <a:bodyPr>
                  <a:spAutoFit/>
                </a:bodyPr>
                <a:lstStyle/>
                <a:p>
                  <a:endParaRPr lang="zh-CN" altLang="en-US"/>
                </a:p>
              </p:txBody>
            </p:sp>
            <p:sp>
              <p:nvSpPr>
                <p:cNvPr id="23" name="Line 34"/>
                <p:cNvSpPr>
                  <a:spLocks noChangeShapeType="1"/>
                </p:cNvSpPr>
                <p:nvPr/>
              </p:nvSpPr>
              <p:spPr bwMode="auto">
                <a:xfrm>
                  <a:off x="1745" y="2299"/>
                  <a:ext cx="568" cy="0"/>
                </a:xfrm>
                <a:prstGeom prst="line">
                  <a:avLst/>
                </a:prstGeom>
                <a:noFill/>
                <a:ln w="28575">
                  <a:solidFill>
                    <a:srgbClr val="00FF00"/>
                  </a:solidFill>
                  <a:round/>
                  <a:headEnd/>
                  <a:tailEnd type="triangle" w="med" len="med"/>
                </a:ln>
                <a:effectLst/>
              </p:spPr>
              <p:txBody>
                <a:bodyPr>
                  <a:spAutoFit/>
                </a:bodyPr>
                <a:lstStyle/>
                <a:p>
                  <a:endParaRPr lang="zh-CN" altLang="en-US"/>
                </a:p>
              </p:txBody>
            </p:sp>
            <p:sp>
              <p:nvSpPr>
                <p:cNvPr id="24" name="Rectangle 35"/>
                <p:cNvSpPr>
                  <a:spLocks noChangeArrowheads="1"/>
                </p:cNvSpPr>
                <p:nvPr/>
              </p:nvSpPr>
              <p:spPr bwMode="auto">
                <a:xfrm>
                  <a:off x="2313" y="2048"/>
                  <a:ext cx="613" cy="41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anchor="ctr">
                  <a:spAutoFit/>
                </a:bodyPr>
                <a:lstStyle/>
                <a:p>
                  <a:pPr algn="ctr"/>
                  <a:r>
                    <a:rPr lang="zh-CN" altLang="en-US">
                      <a:solidFill>
                        <a:srgbClr val="FF3300"/>
                      </a:solidFill>
                      <a:latin typeface="黑体" pitchFamily="2" charset="-122"/>
                      <a:ea typeface="黑体" pitchFamily="2" charset="-122"/>
                    </a:rPr>
                    <a:t>高 频放大器</a:t>
                  </a:r>
                </a:p>
              </p:txBody>
            </p:sp>
            <p:sp>
              <p:nvSpPr>
                <p:cNvPr id="25" name="Line 36"/>
                <p:cNvSpPr>
                  <a:spLocks noChangeShapeType="1"/>
                </p:cNvSpPr>
                <p:nvPr/>
              </p:nvSpPr>
              <p:spPr bwMode="auto">
                <a:xfrm>
                  <a:off x="2926" y="2185"/>
                  <a:ext cx="568" cy="0"/>
                </a:xfrm>
                <a:prstGeom prst="line">
                  <a:avLst/>
                </a:prstGeom>
                <a:noFill/>
                <a:ln w="28575">
                  <a:solidFill>
                    <a:srgbClr val="008000"/>
                  </a:solidFill>
                  <a:round/>
                  <a:headEnd/>
                  <a:tailEnd type="triangle" w="med" len="med"/>
                </a:ln>
                <a:effectLst/>
              </p:spPr>
              <p:txBody>
                <a:bodyPr>
                  <a:spAutoFit/>
                </a:bodyPr>
                <a:lstStyle/>
                <a:p>
                  <a:endParaRPr lang="zh-CN" altLang="en-US"/>
                </a:p>
              </p:txBody>
            </p:sp>
            <p:sp>
              <p:nvSpPr>
                <p:cNvPr id="26" name="Line 37"/>
                <p:cNvSpPr>
                  <a:spLocks noChangeShapeType="1"/>
                </p:cNvSpPr>
                <p:nvPr/>
              </p:nvSpPr>
              <p:spPr bwMode="auto">
                <a:xfrm>
                  <a:off x="2926" y="2299"/>
                  <a:ext cx="568" cy="0"/>
                </a:xfrm>
                <a:prstGeom prst="line">
                  <a:avLst/>
                </a:prstGeom>
                <a:noFill/>
                <a:ln w="28575">
                  <a:solidFill>
                    <a:srgbClr val="00FF00"/>
                  </a:solidFill>
                  <a:round/>
                  <a:headEnd/>
                  <a:tailEnd type="triangle" w="med" len="med"/>
                </a:ln>
                <a:effectLst/>
              </p:spPr>
              <p:txBody>
                <a:bodyPr>
                  <a:spAutoFit/>
                </a:bodyPr>
                <a:lstStyle/>
                <a:p>
                  <a:endParaRPr lang="zh-CN" altLang="en-US"/>
                </a:p>
              </p:txBody>
            </p:sp>
            <p:sp>
              <p:nvSpPr>
                <p:cNvPr id="27" name="Rectangle 38"/>
                <p:cNvSpPr>
                  <a:spLocks noChangeArrowheads="1"/>
                </p:cNvSpPr>
                <p:nvPr/>
              </p:nvSpPr>
              <p:spPr bwMode="auto">
                <a:xfrm>
                  <a:off x="3494" y="2048"/>
                  <a:ext cx="475" cy="41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anchor="ctr">
                  <a:spAutoFit/>
                </a:bodyPr>
                <a:lstStyle/>
                <a:p>
                  <a:pPr algn="ctr"/>
                  <a:r>
                    <a:rPr lang="zh-CN" altLang="en-US">
                      <a:solidFill>
                        <a:srgbClr val="FF3300"/>
                      </a:solidFill>
                      <a:latin typeface="黑体" pitchFamily="2" charset="-122"/>
                      <a:ea typeface="黑体" pitchFamily="2" charset="-122"/>
                    </a:rPr>
                    <a:t>变频电路</a:t>
                  </a:r>
                </a:p>
              </p:txBody>
            </p:sp>
            <p:sp>
              <p:nvSpPr>
                <p:cNvPr id="28" name="Line 39"/>
                <p:cNvSpPr>
                  <a:spLocks noChangeShapeType="1"/>
                </p:cNvSpPr>
                <p:nvPr/>
              </p:nvSpPr>
              <p:spPr bwMode="auto">
                <a:xfrm>
                  <a:off x="3969" y="2185"/>
                  <a:ext cx="567" cy="0"/>
                </a:xfrm>
                <a:prstGeom prst="line">
                  <a:avLst/>
                </a:prstGeom>
                <a:noFill/>
                <a:ln w="28575">
                  <a:solidFill>
                    <a:srgbClr val="008000"/>
                  </a:solidFill>
                  <a:round/>
                  <a:headEnd/>
                  <a:tailEnd type="triangle" w="med" len="med"/>
                </a:ln>
                <a:effectLst/>
              </p:spPr>
              <p:txBody>
                <a:bodyPr>
                  <a:spAutoFit/>
                </a:bodyPr>
                <a:lstStyle/>
                <a:p>
                  <a:endParaRPr lang="zh-CN" altLang="en-US"/>
                </a:p>
              </p:txBody>
            </p:sp>
            <p:sp>
              <p:nvSpPr>
                <p:cNvPr id="29" name="Line 40"/>
                <p:cNvSpPr>
                  <a:spLocks noChangeShapeType="1"/>
                </p:cNvSpPr>
                <p:nvPr/>
              </p:nvSpPr>
              <p:spPr bwMode="auto">
                <a:xfrm>
                  <a:off x="3969" y="2299"/>
                  <a:ext cx="567" cy="0"/>
                </a:xfrm>
                <a:prstGeom prst="line">
                  <a:avLst/>
                </a:prstGeom>
                <a:noFill/>
                <a:ln w="28575">
                  <a:solidFill>
                    <a:srgbClr val="00FF00"/>
                  </a:solidFill>
                  <a:round/>
                  <a:headEnd/>
                  <a:tailEnd type="triangle" w="med" len="med"/>
                </a:ln>
                <a:effectLst/>
              </p:spPr>
              <p:txBody>
                <a:bodyPr>
                  <a:spAutoFit/>
                </a:bodyPr>
                <a:lstStyle/>
                <a:p>
                  <a:endParaRPr lang="zh-CN" altLang="en-US"/>
                </a:p>
              </p:txBody>
            </p:sp>
            <p:sp>
              <p:nvSpPr>
                <p:cNvPr id="30" name="Line 41"/>
                <p:cNvSpPr>
                  <a:spLocks noChangeShapeType="1"/>
                </p:cNvSpPr>
                <p:nvPr/>
              </p:nvSpPr>
              <p:spPr bwMode="auto">
                <a:xfrm flipV="1">
                  <a:off x="3742" y="2458"/>
                  <a:ext cx="0" cy="497"/>
                </a:xfrm>
                <a:prstGeom prst="line">
                  <a:avLst/>
                </a:prstGeom>
                <a:noFill/>
                <a:ln w="28575">
                  <a:solidFill>
                    <a:srgbClr val="3366FF"/>
                  </a:solidFill>
                  <a:round/>
                  <a:headEnd/>
                  <a:tailEnd type="triangle" w="med" len="med"/>
                </a:ln>
                <a:effectLst/>
              </p:spPr>
              <p:txBody>
                <a:bodyPr>
                  <a:spAutoFit/>
                </a:bodyPr>
                <a:lstStyle/>
                <a:p>
                  <a:endParaRPr lang="zh-CN" altLang="en-US"/>
                </a:p>
              </p:txBody>
            </p:sp>
            <p:sp>
              <p:nvSpPr>
                <p:cNvPr id="31" name="Rectangle 42"/>
                <p:cNvSpPr>
                  <a:spLocks noChangeArrowheads="1"/>
                </p:cNvSpPr>
                <p:nvPr/>
              </p:nvSpPr>
              <p:spPr bwMode="auto">
                <a:xfrm>
                  <a:off x="3425" y="2955"/>
                  <a:ext cx="664" cy="41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anchor="ctr">
                  <a:spAutoFit/>
                </a:bodyPr>
                <a:lstStyle/>
                <a:p>
                  <a:pPr algn="ctr"/>
                  <a:r>
                    <a:rPr lang="zh-CN" altLang="en-US">
                      <a:solidFill>
                        <a:srgbClr val="FF3300"/>
                      </a:solidFill>
                      <a:latin typeface="黑体" pitchFamily="2" charset="-122"/>
                      <a:ea typeface="黑体" pitchFamily="2" charset="-122"/>
                    </a:rPr>
                    <a:t>本  机振荡器</a:t>
                  </a:r>
                </a:p>
              </p:txBody>
            </p:sp>
            <p:sp>
              <p:nvSpPr>
                <p:cNvPr id="32" name="Line 43"/>
                <p:cNvSpPr>
                  <a:spLocks noChangeShapeType="1"/>
                </p:cNvSpPr>
                <p:nvPr/>
              </p:nvSpPr>
              <p:spPr bwMode="auto">
                <a:xfrm flipH="1">
                  <a:off x="1064" y="2458"/>
                  <a:ext cx="319" cy="1111"/>
                </a:xfrm>
                <a:prstGeom prst="line">
                  <a:avLst/>
                </a:prstGeom>
                <a:noFill/>
                <a:ln w="28575">
                  <a:solidFill>
                    <a:srgbClr val="3366FF"/>
                  </a:solidFill>
                  <a:prstDash val="lgDash"/>
                  <a:round/>
                  <a:headEnd/>
                  <a:tailEnd/>
                </a:ln>
                <a:effectLst/>
              </p:spPr>
              <p:txBody>
                <a:bodyPr>
                  <a:spAutoFit/>
                </a:bodyPr>
                <a:lstStyle/>
                <a:p>
                  <a:endParaRPr lang="zh-CN" altLang="en-US"/>
                </a:p>
              </p:txBody>
            </p:sp>
            <p:sp>
              <p:nvSpPr>
                <p:cNvPr id="33" name="Line 44"/>
                <p:cNvSpPr>
                  <a:spLocks noChangeShapeType="1"/>
                </p:cNvSpPr>
                <p:nvPr/>
              </p:nvSpPr>
              <p:spPr bwMode="auto">
                <a:xfrm flipH="1">
                  <a:off x="2313" y="2458"/>
                  <a:ext cx="319" cy="1111"/>
                </a:xfrm>
                <a:prstGeom prst="line">
                  <a:avLst/>
                </a:prstGeom>
                <a:noFill/>
                <a:ln w="28575">
                  <a:solidFill>
                    <a:srgbClr val="3366FF"/>
                  </a:solidFill>
                  <a:prstDash val="lgDash"/>
                  <a:round/>
                  <a:headEnd/>
                  <a:tailEnd/>
                </a:ln>
                <a:effectLst/>
              </p:spPr>
              <p:txBody>
                <a:bodyPr>
                  <a:spAutoFit/>
                </a:bodyPr>
                <a:lstStyle/>
                <a:p>
                  <a:endParaRPr lang="zh-CN" altLang="en-US"/>
                </a:p>
              </p:txBody>
            </p:sp>
            <p:sp>
              <p:nvSpPr>
                <p:cNvPr id="34" name="Freeform 45"/>
                <p:cNvSpPr>
                  <a:spLocks/>
                </p:cNvSpPr>
                <p:nvPr/>
              </p:nvSpPr>
              <p:spPr bwMode="auto">
                <a:xfrm>
                  <a:off x="3675" y="3365"/>
                  <a:ext cx="67" cy="195"/>
                </a:xfrm>
                <a:custGeom>
                  <a:avLst/>
                  <a:gdLst/>
                  <a:ahLst/>
                  <a:cxnLst>
                    <a:cxn ang="0">
                      <a:pos x="67" y="0"/>
                    </a:cxn>
                    <a:cxn ang="0">
                      <a:pos x="0" y="195"/>
                    </a:cxn>
                  </a:cxnLst>
                  <a:rect l="0" t="0" r="r" b="b"/>
                  <a:pathLst>
                    <a:path w="67" h="195">
                      <a:moveTo>
                        <a:pt x="67" y="0"/>
                      </a:moveTo>
                      <a:lnTo>
                        <a:pt x="0" y="195"/>
                      </a:lnTo>
                    </a:path>
                  </a:pathLst>
                </a:custGeom>
                <a:noFill/>
                <a:ln w="28575" cap="flat" cmpd="sng">
                  <a:solidFill>
                    <a:srgbClr val="3366FF"/>
                  </a:solidFill>
                  <a:prstDash val="lgDash"/>
                  <a:round/>
                  <a:headEnd type="none" w="med" len="med"/>
                  <a:tailEnd type="none" w="med" len="med"/>
                </a:ln>
                <a:effectLst/>
              </p:spPr>
              <p:txBody>
                <a:bodyPr>
                  <a:spAutoFit/>
                </a:bodyPr>
                <a:lstStyle/>
                <a:p>
                  <a:endParaRPr lang="zh-CN" altLang="en-US"/>
                </a:p>
              </p:txBody>
            </p:sp>
            <p:sp>
              <p:nvSpPr>
                <p:cNvPr id="35" name="Line 46"/>
                <p:cNvSpPr>
                  <a:spLocks noChangeShapeType="1"/>
                </p:cNvSpPr>
                <p:nvPr/>
              </p:nvSpPr>
              <p:spPr bwMode="auto">
                <a:xfrm>
                  <a:off x="1066" y="3569"/>
                  <a:ext cx="2627" cy="0"/>
                </a:xfrm>
                <a:prstGeom prst="line">
                  <a:avLst/>
                </a:prstGeom>
                <a:noFill/>
                <a:ln w="28575">
                  <a:solidFill>
                    <a:srgbClr val="3366FF"/>
                  </a:solidFill>
                  <a:round/>
                  <a:headEnd/>
                  <a:tailEnd/>
                </a:ln>
                <a:effectLst/>
              </p:spPr>
              <p:txBody>
                <a:bodyPr>
                  <a:spAutoFit/>
                </a:bodyPr>
                <a:lstStyle/>
                <a:p>
                  <a:endParaRPr lang="zh-CN" altLang="en-US"/>
                </a:p>
              </p:txBody>
            </p:sp>
          </p:grpSp>
        </p:grpSp>
        <p:sp>
          <p:nvSpPr>
            <p:cNvPr id="6" name="Text Box 48"/>
            <p:cNvSpPr txBox="1">
              <a:spLocks noChangeArrowheads="1"/>
            </p:cNvSpPr>
            <p:nvPr/>
          </p:nvSpPr>
          <p:spPr bwMode="auto">
            <a:xfrm>
              <a:off x="2131" y="3811"/>
              <a:ext cx="1838" cy="231"/>
            </a:xfrm>
            <a:prstGeom prst="rect">
              <a:avLst/>
            </a:prstGeom>
            <a:noFill/>
            <a:ln w="9525" algn="ctr">
              <a:noFill/>
              <a:miter lim="800000"/>
              <a:headEnd/>
              <a:tailEnd/>
            </a:ln>
            <a:effectLst/>
          </p:spPr>
          <p:txBody>
            <a:bodyPr>
              <a:spAutoFit/>
            </a:bodyPr>
            <a:lstStyle/>
            <a:p>
              <a:pPr>
                <a:spcBef>
                  <a:spcPct val="50000"/>
                </a:spcBef>
              </a:pPr>
              <a:r>
                <a:rPr lang="zh-CN" altLang="en-US">
                  <a:latin typeface="Times New Roman" pitchFamily="18" charset="0"/>
                  <a:ea typeface="黑体" pitchFamily="2" charset="-122"/>
                </a:rPr>
                <a:t>高频头组成框图</a:t>
              </a:r>
            </a:p>
          </p:txBody>
        </p:sp>
      </p:grpSp>
      <p:pic>
        <p:nvPicPr>
          <p:cNvPr id="46" name="Picture 7" descr="3"/>
          <p:cNvPicPr>
            <a:picLocks noChangeAspect="1" noChangeArrowheads="1"/>
          </p:cNvPicPr>
          <p:nvPr/>
        </p:nvPicPr>
        <p:blipFill>
          <a:blip r:embed="rId7">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高频头原理</a:t>
            </a:r>
            <a:endParaRPr lang="zh-CN" altLang="en-US" dirty="0"/>
          </a:p>
        </p:txBody>
      </p:sp>
      <p:sp>
        <p:nvSpPr>
          <p:cNvPr id="3" name="内容占位符 2"/>
          <p:cNvSpPr>
            <a:spLocks noGrp="1"/>
          </p:cNvSpPr>
          <p:nvPr>
            <p:ph idx="1"/>
          </p:nvPr>
        </p:nvSpPr>
        <p:spPr/>
        <p:txBody>
          <a:bodyPr/>
          <a:lstStyle/>
          <a:p>
            <a:r>
              <a:rPr lang="zh-CN" altLang="en-US" dirty="0" smtClean="0"/>
              <a:t>高频头称低噪声降频器（</a:t>
            </a:r>
            <a:r>
              <a:rPr lang="en-US" altLang="zh-CN" dirty="0" smtClean="0"/>
              <a:t>LNB</a:t>
            </a:r>
            <a:r>
              <a:rPr lang="zh-CN" altLang="en-US" dirty="0" smtClean="0"/>
              <a:t>）。其内部电路包括低噪声放大器和下变频器，完成低噪声放大及变频功能，既把馈源输出的</a:t>
            </a:r>
            <a:r>
              <a:rPr lang="en-US" altLang="zh-CN" dirty="0" smtClean="0"/>
              <a:t>4GHz</a:t>
            </a:r>
            <a:r>
              <a:rPr lang="zh-CN" altLang="en-US" dirty="0" smtClean="0"/>
              <a:t>信号放大，再降频为</a:t>
            </a:r>
            <a:r>
              <a:rPr lang="en-US" altLang="zh-CN" dirty="0" smtClean="0"/>
              <a:t>950-2150MHz</a:t>
            </a:r>
            <a:r>
              <a:rPr lang="zh-CN" altLang="en-US" dirty="0" smtClean="0"/>
              <a:t>第一中频信号。</a:t>
            </a:r>
            <a:endParaRPr lang="zh-CN" altLang="en-US" dirty="0"/>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高频头的作用</a:t>
            </a:r>
            <a:endParaRPr lang="zh-CN" altLang="en-US" dirty="0"/>
          </a:p>
        </p:txBody>
      </p:sp>
      <p:sp>
        <p:nvSpPr>
          <p:cNvPr id="3" name="内容占位符 2"/>
          <p:cNvSpPr>
            <a:spLocks noGrp="1"/>
          </p:cNvSpPr>
          <p:nvPr>
            <p:ph idx="1"/>
          </p:nvPr>
        </p:nvSpPr>
        <p:spPr/>
        <p:txBody>
          <a:bodyPr/>
          <a:lstStyle/>
          <a:p>
            <a:r>
              <a:rPr lang="zh-CN" altLang="en-US" dirty="0" smtClean="0"/>
              <a:t>高频头的作用就是将微弱的视频信号进行放大，并且对传输不稳定引起的图像变形与干扰进行处理。视频处理芯片决定影像的分辨率，而高频头则决定影像的稳定性。但高频头本身非常容易受电磁干扰，因此内置电视卡一般会在高频头外面包裹一层金属层，以屏蔽电磁干扰。</a:t>
            </a:r>
            <a:endParaRPr lang="zh-CN" altLang="en-US" dirty="0"/>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高频头的作用</a:t>
            </a:r>
            <a:endParaRPr lang="zh-CN" altLang="en-US" dirty="0"/>
          </a:p>
        </p:txBody>
      </p:sp>
      <p:sp>
        <p:nvSpPr>
          <p:cNvPr id="3" name="内容占位符 2"/>
          <p:cNvSpPr>
            <a:spLocks noGrp="1"/>
          </p:cNvSpPr>
          <p:nvPr>
            <p:ph idx="1"/>
          </p:nvPr>
        </p:nvSpPr>
        <p:spPr/>
        <p:txBody>
          <a:bodyPr/>
          <a:lstStyle/>
          <a:p>
            <a:r>
              <a:rPr lang="zh-CN" altLang="en-US" dirty="0" smtClean="0"/>
              <a:t>数字高频头的作用是接收数字电视高频信号，并进行频道选择和高频信号放大及变频处理，有些还带中频信号放大和高频数字信号解调功能，高频数字信号经解调后，输出的数字信号为</a:t>
            </a:r>
            <a:r>
              <a:rPr lang="en-US" altLang="zh-CN" dirty="0" smtClean="0"/>
              <a:t>TS</a:t>
            </a:r>
            <a:r>
              <a:rPr lang="zh-CN" altLang="en-US" dirty="0" smtClean="0"/>
              <a:t>。高频头也会根据调制方式不同分为</a:t>
            </a:r>
            <a:r>
              <a:rPr lang="en-US" altLang="zh-CN" dirty="0" smtClean="0"/>
              <a:t>QAM,QPSK</a:t>
            </a:r>
            <a:r>
              <a:rPr lang="zh-CN" altLang="en-US" dirty="0" smtClean="0"/>
              <a:t>高频头等，为了适应不同的机顶盒，即</a:t>
            </a:r>
            <a:r>
              <a:rPr lang="en-US" altLang="zh-CN" dirty="0" smtClean="0"/>
              <a:t>Cable</a:t>
            </a:r>
            <a:r>
              <a:rPr lang="zh-CN" altLang="en-US" dirty="0" smtClean="0"/>
              <a:t>或者</a:t>
            </a:r>
            <a:r>
              <a:rPr lang="en-US" altLang="zh-CN" dirty="0" smtClean="0"/>
              <a:t>Satellite</a:t>
            </a:r>
            <a:r>
              <a:rPr lang="zh-CN" altLang="en-US" dirty="0" smtClean="0"/>
              <a:t>。</a:t>
            </a:r>
            <a:endParaRPr lang="zh-CN" altLang="en-US" dirty="0"/>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5" name="动作按钮: 第一张 4">
            <a:hlinkClick r:id="rId3"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600" y="3048000"/>
            <a:ext cx="8991600" cy="1176338"/>
          </a:xfrm>
          <a:noFill/>
        </p:spPr>
        <p:txBody>
          <a:bodyPr>
            <a:normAutofit fontScale="90000"/>
          </a:bodyPr>
          <a:lstStyle/>
          <a:p>
            <a:pPr eaLnBrk="1" hangingPunct="1"/>
            <a:r>
              <a:rPr lang="zh-CN" altLang="en-US" sz="5000" dirty="0" smtClean="0">
                <a:solidFill>
                  <a:schemeClr val="tx1"/>
                </a:solidFill>
                <a:ea typeface="黑体" pitchFamily="2" charset="-122"/>
              </a:rPr>
              <a:t>QAM调制解调 </a:t>
            </a:r>
            <a:r>
              <a:rPr lang="zh-CN" altLang="en-US" sz="5000" dirty="0" smtClean="0">
                <a:ea typeface="黑体" pitchFamily="2" charset="-122"/>
              </a:rPr>
              <a:t/>
            </a:r>
            <a:br>
              <a:rPr lang="zh-CN" altLang="en-US" sz="5000" dirty="0" smtClean="0">
                <a:ea typeface="黑体" pitchFamily="2" charset="-122"/>
              </a:rPr>
            </a:br>
            <a:endParaRPr lang="zh-CN" altLang="en-US" sz="3000" b="0" dirty="0" smtClean="0">
              <a:solidFill>
                <a:srgbClr val="5F5F5F"/>
              </a:solidFill>
              <a:ea typeface="宋体" charset="-122"/>
            </a:endParaRPr>
          </a:p>
        </p:txBody>
      </p:sp>
      <p:sp>
        <p:nvSpPr>
          <p:cNvPr id="5123" name="Text Box 3"/>
          <p:cNvSpPr txBox="1">
            <a:spLocks noChangeArrowheads="1"/>
          </p:cNvSpPr>
          <p:nvPr/>
        </p:nvSpPr>
        <p:spPr bwMode="auto">
          <a:xfrm>
            <a:off x="2057400" y="4495800"/>
            <a:ext cx="4953000" cy="968375"/>
          </a:xfrm>
          <a:prstGeom prst="rect">
            <a:avLst/>
          </a:prstGeom>
          <a:noFill/>
          <a:ln w="9525">
            <a:noFill/>
            <a:miter lim="800000"/>
            <a:headEnd/>
            <a:tailEnd/>
          </a:ln>
        </p:spPr>
        <p:txBody>
          <a:bodyPr>
            <a:spAutoFit/>
          </a:bodyPr>
          <a:lstStyle/>
          <a:p>
            <a:pPr algn="ctr">
              <a:lnSpc>
                <a:spcPct val="80000"/>
              </a:lnSpc>
            </a:pPr>
            <a:endParaRPr lang="en-US" altLang="zh-CN" sz="3600" b="1">
              <a:solidFill>
                <a:schemeClr val="bg1"/>
              </a:solidFill>
              <a:ea typeface="宋体" charset="-122"/>
            </a:endParaRPr>
          </a:p>
          <a:p>
            <a:pPr algn="ctr">
              <a:lnSpc>
                <a:spcPct val="80000"/>
              </a:lnSpc>
            </a:pPr>
            <a:endParaRPr lang="en-US" altLang="zh-CN" sz="3600" b="1">
              <a:solidFill>
                <a:schemeClr val="bg1"/>
              </a:solidFill>
              <a:ea typeface="宋体" charset="-122"/>
            </a:endParaRPr>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1524000"/>
            <a:ext cx="8229600" cy="4800600"/>
          </a:xfrm>
        </p:spPr>
        <p:txBody>
          <a:bodyPr/>
          <a:lstStyle/>
          <a:p>
            <a:pPr eaLnBrk="1" hangingPunct="1">
              <a:buFont typeface="Wingdings" pitchFamily="2" charset="2"/>
              <a:buNone/>
            </a:pPr>
            <a:endParaRPr lang="zh-CN" altLang="en-US" smtClean="0">
              <a:ea typeface="宋体" charset="-122"/>
            </a:endParaRPr>
          </a:p>
          <a:p>
            <a:pPr eaLnBrk="1" hangingPunct="1">
              <a:buFont typeface="Wingdings" pitchFamily="2" charset="2"/>
              <a:buNone/>
            </a:pPr>
            <a:endParaRPr lang="zh-CN" altLang="en-US" smtClean="0">
              <a:ea typeface="宋体" charset="-122"/>
            </a:endParaRPr>
          </a:p>
          <a:p>
            <a:pPr lvl="1" eaLnBrk="1" hangingPunct="1">
              <a:buFont typeface="Wingdings" pitchFamily="2" charset="2"/>
              <a:buNone/>
            </a:pPr>
            <a:r>
              <a:rPr lang="zh-CN" altLang="en-US" sz="3200" b="1" smtClean="0">
                <a:latin typeface="Verdana" pitchFamily="34" charset="0"/>
                <a:ea typeface="宋体" charset="-122"/>
                <a:sym typeface="Arial" charset="0"/>
              </a:rPr>
              <a:t>  QAM（Quadrature Amplitude Modulation） 为正交幅度调制的简称。它是一种将两种调幅信号汇合到一个信道的方法，因此会双倍扩展有效带宽。正交调幅被用于脉冲调幅，特别是在无线网络应用。</a:t>
            </a:r>
            <a:r>
              <a:rPr lang="zh-CN" altLang="en-US" sz="3200" smtClean="0">
                <a:ea typeface="宋体" charset="-122"/>
              </a:rPr>
              <a:t> </a:t>
            </a:r>
            <a:r>
              <a:rPr lang="zh-CN" altLang="en-US" smtClean="0">
                <a:ea typeface="宋体" charset="-122"/>
              </a:rPr>
              <a:t> </a:t>
            </a:r>
            <a:endParaRPr lang="zh-CN" altLang="en-US" sz="2400" b="1" smtClean="0">
              <a:latin typeface="Verdana" pitchFamily="34" charset="0"/>
              <a:ea typeface="宋体" charset="-122"/>
              <a:sym typeface="Arial" charset="0"/>
            </a:endParaRPr>
          </a:p>
        </p:txBody>
      </p:sp>
      <p:pic>
        <p:nvPicPr>
          <p:cNvPr id="3"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998</TotalTime>
  <Words>1979</Words>
  <Application>Microsoft Office PowerPoint</Application>
  <PresentationFormat>全屏显示(4:3)</PresentationFormat>
  <Paragraphs>167</Paragraphs>
  <Slides>38</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Microsoft Word 97 - 2003 Document</vt:lpstr>
      <vt:lpstr>第三次知识点收集</vt:lpstr>
      <vt:lpstr>知识点</vt:lpstr>
      <vt:lpstr>LNB</vt:lpstr>
      <vt:lpstr>高频头的组成</vt:lpstr>
      <vt:lpstr>高频头原理</vt:lpstr>
      <vt:lpstr>高频头的作用</vt:lpstr>
      <vt:lpstr>高频头的作用</vt:lpstr>
      <vt:lpstr>QAM调制解调  </vt:lpstr>
      <vt:lpstr>幻灯片 9</vt:lpstr>
      <vt:lpstr>幻灯片 10</vt:lpstr>
      <vt:lpstr>幻灯片 11</vt:lpstr>
      <vt:lpstr>幻灯片 12</vt:lpstr>
      <vt:lpstr>幻灯片 13</vt:lpstr>
      <vt:lpstr>幻灯片 14</vt:lpstr>
      <vt:lpstr>缺点</vt:lpstr>
      <vt:lpstr>QPSK调制 </vt:lpstr>
      <vt:lpstr>幻灯片 17</vt:lpstr>
      <vt:lpstr>幻灯片 18</vt:lpstr>
      <vt:lpstr>幻灯片 19</vt:lpstr>
      <vt:lpstr>幻灯片 20</vt:lpstr>
      <vt:lpstr>幻灯片 21</vt:lpstr>
      <vt:lpstr>DiSEqC</vt:lpstr>
      <vt:lpstr>信号及结构</vt:lpstr>
      <vt:lpstr>发送信号部分</vt:lpstr>
      <vt:lpstr>发送信号部分</vt:lpstr>
      <vt:lpstr>发送信号部分</vt:lpstr>
      <vt:lpstr>发送信号部分</vt:lpstr>
      <vt:lpstr>接收信号部分</vt:lpstr>
      <vt:lpstr>接收信号部分</vt:lpstr>
      <vt:lpstr>特点</vt:lpstr>
      <vt:lpstr>版本</vt:lpstr>
      <vt:lpstr>幻灯片 32</vt:lpstr>
      <vt:lpstr>幻灯片 33</vt:lpstr>
      <vt:lpstr>幻灯片 34</vt:lpstr>
      <vt:lpstr>幻灯片 35</vt:lpstr>
      <vt:lpstr>幻灯片 36</vt:lpstr>
      <vt:lpstr>幻灯片 37</vt:lpstr>
      <vt:lpstr>幻灯片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第三次知识点收集</dc:title>
  <dc:creator>wangxueru</dc:creator>
  <cp:lastModifiedBy>wangxueru</cp:lastModifiedBy>
  <cp:revision>95</cp:revision>
  <dcterms:created xsi:type="dcterms:W3CDTF">2013-09-22T01:16:16Z</dcterms:created>
  <dcterms:modified xsi:type="dcterms:W3CDTF">2013-10-18T03:21:46Z</dcterms:modified>
</cp:coreProperties>
</file>