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94" r:id="rId4"/>
    <p:sldId id="295" r:id="rId5"/>
    <p:sldId id="293" r:id="rId6"/>
    <p:sldId id="296" r:id="rId7"/>
    <p:sldId id="292" r:id="rId8"/>
    <p:sldId id="291" r:id="rId9"/>
  </p:sldIdLst>
  <p:sldSz cx="9144000" cy="5143500" type="screen16x9"/>
  <p:notesSz cx="6858000" cy="9144000"/>
  <p:embeddedFontLst>
    <p:embeddedFont>
      <p:font typeface="Fira Sans" panose="020B060402020202020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39" autoAdjust="0"/>
  </p:normalViewPr>
  <p:slideViewPr>
    <p:cSldViewPr snapToGrid="0">
      <p:cViewPr varScale="1">
        <p:scale>
          <a:sx n="95" d="100"/>
          <a:sy n="95" d="100"/>
        </p:scale>
        <p:origin x="533" y="62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2701b84a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2701b84a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Създаването на собствено приложение ни позволява пълен контрол върху интерфейса и функциите, които предоставяме на потребителя.</a:t>
            </a:r>
          </a:p>
          <a:p>
            <a:r>
              <a:rPr lang="ru-RU" dirty="0"/>
              <a:t>Всеки потребител има свой собствен профил и данни, които се обработват сигурно.</a:t>
            </a:r>
          </a:p>
          <a:p>
            <a:r>
              <a:rPr lang="ru-RU" dirty="0"/>
              <a:t>Използвани са добри практики при структуриране на бизнес логика, архитектура и слоев модел.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Създаването на собствено приложение ни позволява пълен контрол върху интерфейса и функциите, които предоставяме на потребителя.</a:t>
            </a:r>
          </a:p>
          <a:p>
            <a:r>
              <a:rPr lang="ru-RU" dirty="0"/>
              <a:t>Всеки потребител има свой собствен профил и данни, които се обработват сигурно.</a:t>
            </a:r>
          </a:p>
          <a:p>
            <a:r>
              <a:rPr lang="ru-RU" dirty="0"/>
              <a:t>Използвани са добри практики при структуриране на бизнес логика, архитектура и слоев модел.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5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През последните години темата за личните финанси стана по-важна от всякога, особено след инфлационните вълни и икономическите предизвикателства.</a:t>
            </a:r>
          </a:p>
          <a:p>
            <a:r>
              <a:rPr lang="ru-RU" dirty="0"/>
              <a:t>Всекидневни решения като "Колко мога да похарча този месец?" или "Ще имам ли спестявания до края на годината?" често остават без ясен отговор.</a:t>
            </a:r>
          </a:p>
          <a:p>
            <a:r>
              <a:rPr lang="ru-RU" dirty="0"/>
              <a:t>Хората използват много различни начини – от бележки в телефона до електронни таблици, но малко от тях са ефективни или удобни.</a:t>
            </a:r>
          </a:p>
          <a:p>
            <a:r>
              <a:rPr lang="ru-RU" dirty="0"/>
              <a:t>Много потребители се чувстват демотивирани или претоварени от сложни интерфейси и финансови термини.</a:t>
            </a:r>
          </a:p>
          <a:p>
            <a:r>
              <a:rPr lang="ru-RU" dirty="0"/>
              <a:t>Проблемът не е само в събирането на данни, а в липсата на смислена структура, анализ и поведение, базирано на навици.</a:t>
            </a:r>
          </a:p>
          <a:p>
            <a:r>
              <a:rPr lang="ru-RU" dirty="0"/>
              <a:t>Приложенията често не отговарят на личните нужди – например някои хора искат само да следят разходите си, а не да планират в детайли.</a:t>
            </a:r>
          </a:p>
        </p:txBody>
      </p:sp>
    </p:spTree>
    <p:extLst>
      <p:ext uri="{BB962C8B-B14F-4D97-AF65-F5344CB8AC3E}">
        <p14:creationId xmlns:p14="http://schemas.microsoft.com/office/powerpoint/2010/main" val="4167933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YNAB</a:t>
            </a:r>
            <a:r>
              <a:rPr lang="ru-RU" dirty="0"/>
              <a:t>: Силно ориентиран към месечно планиране. Има добра методология, но изисква платен абонамент и не е подходящ за всеки.</a:t>
            </a:r>
          </a:p>
          <a:p>
            <a:r>
              <a:rPr lang="ru-RU" b="1" dirty="0"/>
              <a:t>Mint</a:t>
            </a:r>
            <a:r>
              <a:rPr lang="ru-RU" dirty="0"/>
              <a:t>: Безплатно, с автоматично свързване с банкови сметки, но слаба поддръжка извън САЩ.</a:t>
            </a:r>
          </a:p>
          <a:p>
            <a:r>
              <a:rPr lang="ru-RU" b="1" dirty="0"/>
              <a:t>PocketGuard</a:t>
            </a:r>
            <a:r>
              <a:rPr lang="ru-RU" dirty="0"/>
              <a:t>: Опростен интерфейс, подходящ за нови потребители, но с ограничени възможности без платена версия.</a:t>
            </a:r>
          </a:p>
          <a:p>
            <a:r>
              <a:rPr lang="ru-RU" b="1" dirty="0"/>
              <a:t>Goodbudget / Spendee</a:t>
            </a:r>
            <a:r>
              <a:rPr lang="ru-RU" dirty="0"/>
              <a:t>: Подходящи за споделен бюджет (семейства), но често липсва персонализация или функции за напомняния и цели.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1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</p:sldLayoutIdLst>
  <p:transition spd="med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Приложение за управление на семеен бюджет</a:t>
            </a:r>
            <a:endParaRPr sz="16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Zira</a:t>
            </a:r>
            <a:endParaRPr sz="40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sz="2000" b="1" dirty="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7" name="Google Shape;67;p15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71" name="Google Shape;71;p15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38820" y="3803811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06ADD5-F8AF-4EF2-93E2-427648801C11}"/>
              </a:ext>
            </a:extLst>
          </p:cNvPr>
          <p:cNvGrpSpPr/>
          <p:nvPr/>
        </p:nvGrpSpPr>
        <p:grpSpPr>
          <a:xfrm>
            <a:off x="457175" y="1857852"/>
            <a:ext cx="2177100" cy="2198323"/>
            <a:chOff x="457175" y="1857852"/>
            <a:chExt cx="2177100" cy="2198323"/>
          </a:xfrm>
        </p:grpSpPr>
        <p:grpSp>
          <p:nvGrpSpPr>
            <p:cNvPr id="932" name="Google Shape;932;p31"/>
            <p:cNvGrpSpPr/>
            <p:nvPr/>
          </p:nvGrpSpPr>
          <p:grpSpPr>
            <a:xfrm>
              <a:off x="457188" y="1857852"/>
              <a:ext cx="2079900" cy="1398486"/>
              <a:chOff x="457188" y="1857852"/>
              <a:chExt cx="2079900" cy="1398486"/>
            </a:xfrm>
          </p:grpSpPr>
          <p:sp>
            <p:nvSpPr>
              <p:cNvPr id="933" name="Google Shape;933;p31"/>
              <p:cNvSpPr/>
              <p:nvPr/>
            </p:nvSpPr>
            <p:spPr>
              <a:xfrm>
                <a:off x="1057449" y="1857852"/>
                <a:ext cx="879370" cy="969414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59" extrusionOk="0">
                    <a:moveTo>
                      <a:pt x="11895" y="634"/>
                    </a:moveTo>
                    <a:lnTo>
                      <a:pt x="2215" y="6367"/>
                    </a:lnTo>
                    <a:lnTo>
                      <a:pt x="1965" y="6519"/>
                    </a:lnTo>
                    <a:lnTo>
                      <a:pt x="1500" y="6885"/>
                    </a:lnTo>
                    <a:lnTo>
                      <a:pt x="1090" y="7305"/>
                    </a:lnTo>
                    <a:lnTo>
                      <a:pt x="741" y="7769"/>
                    </a:lnTo>
                    <a:lnTo>
                      <a:pt x="456" y="8278"/>
                    </a:lnTo>
                    <a:lnTo>
                      <a:pt x="232" y="8814"/>
                    </a:lnTo>
                    <a:lnTo>
                      <a:pt x="81" y="9377"/>
                    </a:lnTo>
                    <a:lnTo>
                      <a:pt x="9" y="9957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9" y="21780"/>
                    </a:lnTo>
                    <a:lnTo>
                      <a:pt x="81" y="22370"/>
                    </a:lnTo>
                    <a:lnTo>
                      <a:pt x="241" y="22941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6" y="24459"/>
                    </a:lnTo>
                    <a:lnTo>
                      <a:pt x="1536" y="24879"/>
                    </a:lnTo>
                    <a:lnTo>
                      <a:pt x="2009" y="25245"/>
                    </a:lnTo>
                    <a:lnTo>
                      <a:pt x="2268" y="25406"/>
                    </a:lnTo>
                    <a:lnTo>
                      <a:pt x="2268" y="25406"/>
                    </a:lnTo>
                    <a:lnTo>
                      <a:pt x="11948" y="30960"/>
                    </a:lnTo>
                    <a:lnTo>
                      <a:pt x="12216" y="31103"/>
                    </a:lnTo>
                    <a:lnTo>
                      <a:pt x="12761" y="31326"/>
                    </a:lnTo>
                    <a:lnTo>
                      <a:pt x="13324" y="31478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56" y="31487"/>
                    </a:lnTo>
                    <a:lnTo>
                      <a:pt x="15619" y="31335"/>
                    </a:lnTo>
                    <a:lnTo>
                      <a:pt x="16163" y="31121"/>
                    </a:lnTo>
                    <a:lnTo>
                      <a:pt x="16431" y="30978"/>
                    </a:lnTo>
                    <a:lnTo>
                      <a:pt x="16431" y="30978"/>
                    </a:lnTo>
                    <a:lnTo>
                      <a:pt x="26326" y="25397"/>
                    </a:lnTo>
                    <a:lnTo>
                      <a:pt x="26594" y="25245"/>
                    </a:lnTo>
                    <a:lnTo>
                      <a:pt x="27067" y="24879"/>
                    </a:lnTo>
                    <a:lnTo>
                      <a:pt x="27496" y="24459"/>
                    </a:lnTo>
                    <a:lnTo>
                      <a:pt x="27862" y="23986"/>
                    </a:lnTo>
                    <a:lnTo>
                      <a:pt x="28156" y="23477"/>
                    </a:lnTo>
                    <a:lnTo>
                      <a:pt x="28389" y="22932"/>
                    </a:lnTo>
                    <a:lnTo>
                      <a:pt x="28540" y="22352"/>
                    </a:lnTo>
                    <a:lnTo>
                      <a:pt x="28621" y="21762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7"/>
                    </a:lnTo>
                    <a:lnTo>
                      <a:pt x="28621" y="9984"/>
                    </a:lnTo>
                    <a:lnTo>
                      <a:pt x="28549" y="9394"/>
                    </a:lnTo>
                    <a:lnTo>
                      <a:pt x="28397" y="8823"/>
                    </a:lnTo>
                    <a:lnTo>
                      <a:pt x="28165" y="8287"/>
                    </a:lnTo>
                    <a:lnTo>
                      <a:pt x="27880" y="7778"/>
                    </a:lnTo>
                    <a:lnTo>
                      <a:pt x="27522" y="7314"/>
                    </a:lnTo>
                    <a:lnTo>
                      <a:pt x="27112" y="6894"/>
                    </a:lnTo>
                    <a:lnTo>
                      <a:pt x="26638" y="6528"/>
                    </a:lnTo>
                    <a:lnTo>
                      <a:pt x="26379" y="6367"/>
                    </a:lnTo>
                    <a:lnTo>
                      <a:pt x="26379" y="6367"/>
                    </a:lnTo>
                    <a:lnTo>
                      <a:pt x="16485" y="607"/>
                    </a:lnTo>
                    <a:lnTo>
                      <a:pt x="16217" y="465"/>
                    </a:lnTo>
                    <a:lnTo>
                      <a:pt x="15663" y="232"/>
                    </a:lnTo>
                    <a:lnTo>
                      <a:pt x="15083" y="81"/>
                    </a:lnTo>
                    <a:lnTo>
                      <a:pt x="14502" y="0"/>
                    </a:lnTo>
                    <a:lnTo>
                      <a:pt x="14208" y="0"/>
                    </a:lnTo>
                    <a:lnTo>
                      <a:pt x="14208" y="0"/>
                    </a:lnTo>
                    <a:lnTo>
                      <a:pt x="13904" y="0"/>
                    </a:lnTo>
                    <a:lnTo>
                      <a:pt x="13315" y="81"/>
                    </a:lnTo>
                    <a:lnTo>
                      <a:pt x="12725" y="241"/>
                    </a:lnTo>
                    <a:lnTo>
                      <a:pt x="12163" y="482"/>
                    </a:lnTo>
                    <a:lnTo>
                      <a:pt x="11895" y="634"/>
                    </a:lnTo>
                    <a:close/>
                  </a:path>
                </a:pathLst>
              </a:custGeom>
              <a:solidFill>
                <a:srgbClr val="1AA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34" name="Google Shape;934;p31"/>
              <p:cNvGrpSpPr/>
              <p:nvPr/>
            </p:nvGrpSpPr>
            <p:grpSpPr>
              <a:xfrm>
                <a:off x="1313997" y="2162608"/>
                <a:ext cx="366269" cy="359907"/>
                <a:chOff x="-60988625" y="2310475"/>
                <a:chExt cx="316650" cy="311150"/>
              </a:xfrm>
            </p:grpSpPr>
            <p:sp>
              <p:nvSpPr>
                <p:cNvPr id="935" name="Google Shape;935;p31"/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6" name="Google Shape;936;p31"/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7" name="Google Shape;937;p31"/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8" name="Google Shape;938;p31"/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40" name="Google Shape;940;p31"/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41" name="Google Shape;941;p31"/>
              <p:cNvSpPr txBox="1"/>
              <p:nvPr/>
            </p:nvSpPr>
            <p:spPr>
              <a:xfrm>
                <a:off x="457188" y="2961438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1700" b="1" dirty="0">
                    <a:solidFill>
                      <a:srgbClr val="1AAD7A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Финанси</a:t>
                </a:r>
                <a:endParaRPr sz="1700" b="1" dirty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48" name="Google Shape;948;p31"/>
            <p:cNvSpPr txBox="1"/>
            <p:nvPr/>
          </p:nvSpPr>
          <p:spPr>
            <a:xfrm>
              <a:off x="457175" y="3356575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Анализация на потребителските финанси</a:t>
              </a:r>
              <a:endParaRPr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AE6E68-70BC-4CE6-A990-E4C1934FA8AF}"/>
              </a:ext>
            </a:extLst>
          </p:cNvPr>
          <p:cNvGrpSpPr/>
          <p:nvPr/>
        </p:nvGrpSpPr>
        <p:grpSpPr>
          <a:xfrm>
            <a:off x="6358812" y="1655531"/>
            <a:ext cx="2328000" cy="2319912"/>
            <a:chOff x="6357450" y="1658763"/>
            <a:chExt cx="2328000" cy="2319912"/>
          </a:xfrm>
        </p:grpSpPr>
        <p:grpSp>
          <p:nvGrpSpPr>
            <p:cNvPr id="942" name="Google Shape;942;p31"/>
            <p:cNvGrpSpPr/>
            <p:nvPr/>
          </p:nvGrpSpPr>
          <p:grpSpPr>
            <a:xfrm>
              <a:off x="6605537" y="1658763"/>
              <a:ext cx="2079900" cy="1512603"/>
              <a:chOff x="6605537" y="1743735"/>
              <a:chExt cx="2079900" cy="1512603"/>
            </a:xfrm>
          </p:grpSpPr>
          <p:sp>
            <p:nvSpPr>
              <p:cNvPr id="943" name="Google Shape;943;p31"/>
              <p:cNvSpPr/>
              <p:nvPr/>
            </p:nvSpPr>
            <p:spPr>
              <a:xfrm>
                <a:off x="7198199" y="1743735"/>
                <a:ext cx="879370" cy="969523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60" extrusionOk="0">
                    <a:moveTo>
                      <a:pt x="11895" y="635"/>
                    </a:moveTo>
                    <a:lnTo>
                      <a:pt x="2215" y="6368"/>
                    </a:lnTo>
                    <a:lnTo>
                      <a:pt x="1965" y="6520"/>
                    </a:lnTo>
                    <a:lnTo>
                      <a:pt x="1501" y="6886"/>
                    </a:lnTo>
                    <a:lnTo>
                      <a:pt x="1090" y="7305"/>
                    </a:lnTo>
                    <a:lnTo>
                      <a:pt x="741" y="7770"/>
                    </a:lnTo>
                    <a:lnTo>
                      <a:pt x="456" y="8270"/>
                    </a:lnTo>
                    <a:lnTo>
                      <a:pt x="232" y="8815"/>
                    </a:lnTo>
                    <a:lnTo>
                      <a:pt x="81" y="9377"/>
                    </a:lnTo>
                    <a:lnTo>
                      <a:pt x="0" y="9958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0" y="21781"/>
                    </a:lnTo>
                    <a:lnTo>
                      <a:pt x="81" y="22370"/>
                    </a:lnTo>
                    <a:lnTo>
                      <a:pt x="241" y="22942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7" y="24460"/>
                    </a:lnTo>
                    <a:lnTo>
                      <a:pt x="1536" y="24879"/>
                    </a:lnTo>
                    <a:lnTo>
                      <a:pt x="2010" y="25246"/>
                    </a:lnTo>
                    <a:lnTo>
                      <a:pt x="2269" y="25406"/>
                    </a:lnTo>
                    <a:lnTo>
                      <a:pt x="2269" y="25406"/>
                    </a:lnTo>
                    <a:lnTo>
                      <a:pt x="11949" y="30961"/>
                    </a:lnTo>
                    <a:lnTo>
                      <a:pt x="12208" y="31104"/>
                    </a:lnTo>
                    <a:lnTo>
                      <a:pt x="12752" y="31327"/>
                    </a:lnTo>
                    <a:lnTo>
                      <a:pt x="13324" y="31479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47" y="31488"/>
                    </a:lnTo>
                    <a:lnTo>
                      <a:pt x="15619" y="31336"/>
                    </a:lnTo>
                    <a:lnTo>
                      <a:pt x="16164" y="31122"/>
                    </a:lnTo>
                    <a:lnTo>
                      <a:pt x="16423" y="30979"/>
                    </a:lnTo>
                    <a:lnTo>
                      <a:pt x="16423" y="30979"/>
                    </a:lnTo>
                    <a:lnTo>
                      <a:pt x="26326" y="25397"/>
                    </a:lnTo>
                    <a:lnTo>
                      <a:pt x="26585" y="25246"/>
                    </a:lnTo>
                    <a:lnTo>
                      <a:pt x="27067" y="24879"/>
                    </a:lnTo>
                    <a:lnTo>
                      <a:pt x="27496" y="24460"/>
                    </a:lnTo>
                    <a:lnTo>
                      <a:pt x="27853" y="23986"/>
                    </a:lnTo>
                    <a:lnTo>
                      <a:pt x="28156" y="23477"/>
                    </a:lnTo>
                    <a:lnTo>
                      <a:pt x="28389" y="22933"/>
                    </a:lnTo>
                    <a:lnTo>
                      <a:pt x="28540" y="22352"/>
                    </a:lnTo>
                    <a:lnTo>
                      <a:pt x="28621" y="21763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8"/>
                    </a:lnTo>
                    <a:lnTo>
                      <a:pt x="28621" y="9984"/>
                    </a:lnTo>
                    <a:lnTo>
                      <a:pt x="28549" y="9395"/>
                    </a:lnTo>
                    <a:lnTo>
                      <a:pt x="28389" y="8823"/>
                    </a:lnTo>
                    <a:lnTo>
                      <a:pt x="28165" y="8288"/>
                    </a:lnTo>
                    <a:lnTo>
                      <a:pt x="27880" y="7779"/>
                    </a:lnTo>
                    <a:lnTo>
                      <a:pt x="27522" y="7314"/>
                    </a:lnTo>
                    <a:lnTo>
                      <a:pt x="27103" y="6895"/>
                    </a:lnTo>
                    <a:lnTo>
                      <a:pt x="26638" y="6528"/>
                    </a:lnTo>
                    <a:lnTo>
                      <a:pt x="26379" y="6368"/>
                    </a:lnTo>
                    <a:lnTo>
                      <a:pt x="26379" y="6368"/>
                    </a:lnTo>
                    <a:lnTo>
                      <a:pt x="16485" y="608"/>
                    </a:lnTo>
                    <a:lnTo>
                      <a:pt x="16217" y="465"/>
                    </a:lnTo>
                    <a:lnTo>
                      <a:pt x="15663" y="233"/>
                    </a:lnTo>
                    <a:lnTo>
                      <a:pt x="15083" y="81"/>
                    </a:lnTo>
                    <a:lnTo>
                      <a:pt x="14503" y="1"/>
                    </a:lnTo>
                    <a:lnTo>
                      <a:pt x="14208" y="1"/>
                    </a:lnTo>
                    <a:lnTo>
                      <a:pt x="14208" y="1"/>
                    </a:lnTo>
                    <a:lnTo>
                      <a:pt x="13904" y="1"/>
                    </a:lnTo>
                    <a:lnTo>
                      <a:pt x="13306" y="81"/>
                    </a:lnTo>
                    <a:lnTo>
                      <a:pt x="12726" y="242"/>
                    </a:lnTo>
                    <a:lnTo>
                      <a:pt x="12163" y="483"/>
                    </a:lnTo>
                    <a:lnTo>
                      <a:pt x="11895" y="635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44" name="Google Shape;944;p31"/>
              <p:cNvGrpSpPr/>
              <p:nvPr/>
            </p:nvGrpSpPr>
            <p:grpSpPr>
              <a:xfrm>
                <a:off x="7464798" y="2103862"/>
                <a:ext cx="365344" cy="289753"/>
                <a:chOff x="-62882850" y="1844774"/>
                <a:chExt cx="315850" cy="250500"/>
              </a:xfrm>
            </p:grpSpPr>
            <p:sp>
              <p:nvSpPr>
                <p:cNvPr id="945" name="Google Shape;945;p31"/>
                <p:cNvSpPr/>
                <p:nvPr/>
              </p:nvSpPr>
              <p:spPr>
                <a:xfrm>
                  <a:off x="-62882850" y="1844774"/>
                  <a:ext cx="315850" cy="25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0020" extrusionOk="0">
                      <a:moveTo>
                        <a:pt x="10586" y="851"/>
                      </a:moveTo>
                      <a:cubicBezTo>
                        <a:pt x="10838" y="851"/>
                        <a:pt x="11027" y="1040"/>
                        <a:pt x="11027" y="1261"/>
                      </a:cubicBezTo>
                      <a:lnTo>
                        <a:pt x="11027" y="7499"/>
                      </a:lnTo>
                      <a:lnTo>
                        <a:pt x="1638" y="7499"/>
                      </a:lnTo>
                      <a:lnTo>
                        <a:pt x="1638" y="1261"/>
                      </a:lnTo>
                      <a:lnTo>
                        <a:pt x="1607" y="1261"/>
                      </a:lnTo>
                      <a:cubicBezTo>
                        <a:pt x="1607" y="1040"/>
                        <a:pt x="1796" y="851"/>
                        <a:pt x="2048" y="851"/>
                      </a:cubicBezTo>
                      <a:close/>
                      <a:moveTo>
                        <a:pt x="11814" y="8318"/>
                      </a:moveTo>
                      <a:lnTo>
                        <a:pt x="11814" y="8727"/>
                      </a:lnTo>
                      <a:cubicBezTo>
                        <a:pt x="11814" y="8948"/>
                        <a:pt x="11594" y="9137"/>
                        <a:pt x="11405" y="9137"/>
                      </a:cubicBezTo>
                      <a:lnTo>
                        <a:pt x="1197" y="9137"/>
                      </a:lnTo>
                      <a:cubicBezTo>
                        <a:pt x="977" y="9137"/>
                        <a:pt x="788" y="8948"/>
                        <a:pt x="788" y="8727"/>
                      </a:cubicBezTo>
                      <a:lnTo>
                        <a:pt x="788" y="8318"/>
                      </a:lnTo>
                      <a:close/>
                      <a:moveTo>
                        <a:pt x="2048" y="1"/>
                      </a:moveTo>
                      <a:cubicBezTo>
                        <a:pt x="1355" y="1"/>
                        <a:pt x="788" y="568"/>
                        <a:pt x="788" y="1261"/>
                      </a:cubicBezTo>
                      <a:lnTo>
                        <a:pt x="788" y="7499"/>
                      </a:lnTo>
                      <a:lnTo>
                        <a:pt x="378" y="7499"/>
                      </a:lnTo>
                      <a:cubicBezTo>
                        <a:pt x="158" y="7499"/>
                        <a:pt x="0" y="7688"/>
                        <a:pt x="0" y="7940"/>
                      </a:cubicBezTo>
                      <a:lnTo>
                        <a:pt x="0" y="8759"/>
                      </a:lnTo>
                      <a:cubicBezTo>
                        <a:pt x="0" y="9420"/>
                        <a:pt x="536" y="10019"/>
                        <a:pt x="1197" y="10019"/>
                      </a:cubicBezTo>
                      <a:lnTo>
                        <a:pt x="11405" y="10019"/>
                      </a:lnTo>
                      <a:cubicBezTo>
                        <a:pt x="12066" y="10019"/>
                        <a:pt x="12634" y="9452"/>
                        <a:pt x="12634" y="8759"/>
                      </a:cubicBezTo>
                      <a:lnTo>
                        <a:pt x="12634" y="7940"/>
                      </a:lnTo>
                      <a:cubicBezTo>
                        <a:pt x="12634" y="7656"/>
                        <a:pt x="12444" y="7499"/>
                        <a:pt x="12224" y="7499"/>
                      </a:cubicBezTo>
                      <a:lnTo>
                        <a:pt x="11814" y="7499"/>
                      </a:lnTo>
                      <a:lnTo>
                        <a:pt x="11814" y="1261"/>
                      </a:lnTo>
                      <a:cubicBezTo>
                        <a:pt x="11814" y="599"/>
                        <a:pt x="11247" y="1"/>
                        <a:pt x="1058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46" name="Google Shape;946;p31"/>
                <p:cNvSpPr/>
                <p:nvPr/>
              </p:nvSpPr>
              <p:spPr>
                <a:xfrm>
                  <a:off x="-62806475" y="1907774"/>
                  <a:ext cx="146525" cy="10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" h="4152" extrusionOk="0">
                      <a:moveTo>
                        <a:pt x="3782" y="1"/>
                      </a:moveTo>
                      <a:cubicBezTo>
                        <a:pt x="3561" y="1"/>
                        <a:pt x="3341" y="221"/>
                        <a:pt x="3341" y="410"/>
                      </a:cubicBezTo>
                      <a:cubicBezTo>
                        <a:pt x="3341" y="631"/>
                        <a:pt x="3561" y="852"/>
                        <a:pt x="3782" y="852"/>
                      </a:cubicBezTo>
                      <a:lnTo>
                        <a:pt x="4443" y="852"/>
                      </a:lnTo>
                      <a:lnTo>
                        <a:pt x="2962" y="2332"/>
                      </a:lnTo>
                      <a:lnTo>
                        <a:pt x="2395" y="1765"/>
                      </a:lnTo>
                      <a:cubicBezTo>
                        <a:pt x="2332" y="1686"/>
                        <a:pt x="2230" y="1647"/>
                        <a:pt x="2124" y="1647"/>
                      </a:cubicBezTo>
                      <a:cubicBezTo>
                        <a:pt x="2017" y="1647"/>
                        <a:pt x="1907" y="1686"/>
                        <a:pt x="1828" y="1765"/>
                      </a:cubicBezTo>
                      <a:lnTo>
                        <a:pt x="159" y="3435"/>
                      </a:lnTo>
                      <a:cubicBezTo>
                        <a:pt x="1" y="3592"/>
                        <a:pt x="1" y="3876"/>
                        <a:pt x="159" y="4034"/>
                      </a:cubicBezTo>
                      <a:cubicBezTo>
                        <a:pt x="237" y="4112"/>
                        <a:pt x="348" y="4152"/>
                        <a:pt x="458" y="4152"/>
                      </a:cubicBezTo>
                      <a:cubicBezTo>
                        <a:pt x="568" y="4152"/>
                        <a:pt x="678" y="4112"/>
                        <a:pt x="757" y="4034"/>
                      </a:cubicBezTo>
                      <a:lnTo>
                        <a:pt x="2143" y="2647"/>
                      </a:lnTo>
                      <a:lnTo>
                        <a:pt x="2679" y="3183"/>
                      </a:lnTo>
                      <a:cubicBezTo>
                        <a:pt x="2758" y="3262"/>
                        <a:pt x="2868" y="3301"/>
                        <a:pt x="2978" y="3301"/>
                      </a:cubicBezTo>
                      <a:cubicBezTo>
                        <a:pt x="3088" y="3301"/>
                        <a:pt x="3199" y="3262"/>
                        <a:pt x="3278" y="3183"/>
                      </a:cubicBezTo>
                      <a:lnTo>
                        <a:pt x="5042" y="1419"/>
                      </a:lnTo>
                      <a:lnTo>
                        <a:pt x="5042" y="2080"/>
                      </a:lnTo>
                      <a:cubicBezTo>
                        <a:pt x="5042" y="2332"/>
                        <a:pt x="5231" y="2521"/>
                        <a:pt x="5451" y="2521"/>
                      </a:cubicBezTo>
                      <a:cubicBezTo>
                        <a:pt x="5640" y="2521"/>
                        <a:pt x="5861" y="2332"/>
                        <a:pt x="5861" y="2080"/>
                      </a:cubicBezTo>
                      <a:lnTo>
                        <a:pt x="5861" y="442"/>
                      </a:lnTo>
                      <a:cubicBezTo>
                        <a:pt x="5861" y="158"/>
                        <a:pt x="5672" y="1"/>
                        <a:pt x="5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47" name="Google Shape;947;p31"/>
              <p:cNvSpPr txBox="1"/>
              <p:nvPr/>
            </p:nvSpPr>
            <p:spPr>
              <a:xfrm>
                <a:off x="6605537" y="2961438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1700" b="1" dirty="0">
                    <a:solidFill>
                      <a:srgbClr val="5EB2FC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Спестовни цели</a:t>
                </a:r>
                <a:endParaRPr sz="1700" b="1" dirty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49" name="Google Shape;949;p31"/>
            <p:cNvSpPr txBox="1"/>
            <p:nvPr/>
          </p:nvSpPr>
          <p:spPr>
            <a:xfrm>
              <a:off x="6357450" y="3279075"/>
              <a:ext cx="23280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Заделяне на част от приходите за текущи цели</a:t>
              </a:r>
              <a:endParaRPr sz="1200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3FDF38-91A1-4C7E-8048-419C88379DD3}"/>
              </a:ext>
            </a:extLst>
          </p:cNvPr>
          <p:cNvGrpSpPr/>
          <p:nvPr/>
        </p:nvGrpSpPr>
        <p:grpSpPr>
          <a:xfrm>
            <a:off x="3368613" y="982449"/>
            <a:ext cx="2253000" cy="2096839"/>
            <a:chOff x="3368613" y="982449"/>
            <a:chExt cx="2253000" cy="20968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898AE6-5D6C-43C1-A579-051EF63A4D97}"/>
                </a:ext>
              </a:extLst>
            </p:cNvPr>
            <p:cNvGrpSpPr/>
            <p:nvPr/>
          </p:nvGrpSpPr>
          <p:grpSpPr>
            <a:xfrm>
              <a:off x="4059588" y="982449"/>
              <a:ext cx="879370" cy="969523"/>
              <a:chOff x="4059588" y="982449"/>
              <a:chExt cx="879370" cy="969523"/>
            </a:xfrm>
          </p:grpSpPr>
          <p:sp>
            <p:nvSpPr>
              <p:cNvPr id="915" name="Google Shape;915;p31"/>
              <p:cNvSpPr/>
              <p:nvPr/>
            </p:nvSpPr>
            <p:spPr>
              <a:xfrm>
                <a:off x="4059588" y="982449"/>
                <a:ext cx="879370" cy="969523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60" extrusionOk="0">
                    <a:moveTo>
                      <a:pt x="11895" y="635"/>
                    </a:moveTo>
                    <a:lnTo>
                      <a:pt x="2215" y="6368"/>
                    </a:lnTo>
                    <a:lnTo>
                      <a:pt x="1965" y="6520"/>
                    </a:lnTo>
                    <a:lnTo>
                      <a:pt x="1501" y="6886"/>
                    </a:lnTo>
                    <a:lnTo>
                      <a:pt x="1090" y="7305"/>
                    </a:lnTo>
                    <a:lnTo>
                      <a:pt x="741" y="7770"/>
                    </a:lnTo>
                    <a:lnTo>
                      <a:pt x="456" y="8270"/>
                    </a:lnTo>
                    <a:lnTo>
                      <a:pt x="232" y="8815"/>
                    </a:lnTo>
                    <a:lnTo>
                      <a:pt x="81" y="9377"/>
                    </a:lnTo>
                    <a:lnTo>
                      <a:pt x="0" y="9958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0" y="21781"/>
                    </a:lnTo>
                    <a:lnTo>
                      <a:pt x="81" y="22370"/>
                    </a:lnTo>
                    <a:lnTo>
                      <a:pt x="241" y="22942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7" y="24460"/>
                    </a:lnTo>
                    <a:lnTo>
                      <a:pt x="1536" y="24879"/>
                    </a:lnTo>
                    <a:lnTo>
                      <a:pt x="2010" y="25246"/>
                    </a:lnTo>
                    <a:lnTo>
                      <a:pt x="2269" y="25406"/>
                    </a:lnTo>
                    <a:lnTo>
                      <a:pt x="2269" y="25406"/>
                    </a:lnTo>
                    <a:lnTo>
                      <a:pt x="11949" y="30961"/>
                    </a:lnTo>
                    <a:lnTo>
                      <a:pt x="12208" y="31104"/>
                    </a:lnTo>
                    <a:lnTo>
                      <a:pt x="12752" y="31327"/>
                    </a:lnTo>
                    <a:lnTo>
                      <a:pt x="13324" y="31479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47" y="31488"/>
                    </a:lnTo>
                    <a:lnTo>
                      <a:pt x="15619" y="31336"/>
                    </a:lnTo>
                    <a:lnTo>
                      <a:pt x="16164" y="31122"/>
                    </a:lnTo>
                    <a:lnTo>
                      <a:pt x="16423" y="30979"/>
                    </a:lnTo>
                    <a:lnTo>
                      <a:pt x="16423" y="30979"/>
                    </a:lnTo>
                    <a:lnTo>
                      <a:pt x="26326" y="25397"/>
                    </a:lnTo>
                    <a:lnTo>
                      <a:pt x="26585" y="25246"/>
                    </a:lnTo>
                    <a:lnTo>
                      <a:pt x="27067" y="24879"/>
                    </a:lnTo>
                    <a:lnTo>
                      <a:pt x="27496" y="24460"/>
                    </a:lnTo>
                    <a:lnTo>
                      <a:pt x="27853" y="23986"/>
                    </a:lnTo>
                    <a:lnTo>
                      <a:pt x="28156" y="23477"/>
                    </a:lnTo>
                    <a:lnTo>
                      <a:pt x="28389" y="22933"/>
                    </a:lnTo>
                    <a:lnTo>
                      <a:pt x="28540" y="22352"/>
                    </a:lnTo>
                    <a:lnTo>
                      <a:pt x="28621" y="21763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8"/>
                    </a:lnTo>
                    <a:lnTo>
                      <a:pt x="28621" y="9984"/>
                    </a:lnTo>
                    <a:lnTo>
                      <a:pt x="28549" y="9395"/>
                    </a:lnTo>
                    <a:lnTo>
                      <a:pt x="28389" y="8823"/>
                    </a:lnTo>
                    <a:lnTo>
                      <a:pt x="28165" y="8288"/>
                    </a:lnTo>
                    <a:lnTo>
                      <a:pt x="27880" y="7779"/>
                    </a:lnTo>
                    <a:lnTo>
                      <a:pt x="27522" y="7314"/>
                    </a:lnTo>
                    <a:lnTo>
                      <a:pt x="27103" y="6895"/>
                    </a:lnTo>
                    <a:lnTo>
                      <a:pt x="26638" y="6528"/>
                    </a:lnTo>
                    <a:lnTo>
                      <a:pt x="26379" y="6368"/>
                    </a:lnTo>
                    <a:lnTo>
                      <a:pt x="26379" y="6368"/>
                    </a:lnTo>
                    <a:lnTo>
                      <a:pt x="16485" y="608"/>
                    </a:lnTo>
                    <a:lnTo>
                      <a:pt x="16217" y="465"/>
                    </a:lnTo>
                    <a:lnTo>
                      <a:pt x="15663" y="233"/>
                    </a:lnTo>
                    <a:lnTo>
                      <a:pt x="15083" y="81"/>
                    </a:lnTo>
                    <a:lnTo>
                      <a:pt x="14503" y="1"/>
                    </a:lnTo>
                    <a:lnTo>
                      <a:pt x="14208" y="1"/>
                    </a:lnTo>
                    <a:lnTo>
                      <a:pt x="14208" y="1"/>
                    </a:lnTo>
                    <a:lnTo>
                      <a:pt x="13904" y="1"/>
                    </a:lnTo>
                    <a:lnTo>
                      <a:pt x="13306" y="81"/>
                    </a:lnTo>
                    <a:lnTo>
                      <a:pt x="12726" y="242"/>
                    </a:lnTo>
                    <a:lnTo>
                      <a:pt x="12163" y="483"/>
                    </a:lnTo>
                    <a:lnTo>
                      <a:pt x="11895" y="635"/>
                    </a:lnTo>
                    <a:close/>
                  </a:path>
                </a:pathLst>
              </a:custGeom>
              <a:solidFill>
                <a:srgbClr val="49D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28" name="Google Shape;928;p31"/>
              <p:cNvGrpSpPr/>
              <p:nvPr/>
            </p:nvGrpSpPr>
            <p:grpSpPr>
              <a:xfrm>
                <a:off x="4347357" y="1321129"/>
                <a:ext cx="368091" cy="334402"/>
                <a:chOff x="-62518200" y="2692475"/>
                <a:chExt cx="318225" cy="289100"/>
              </a:xfrm>
            </p:grpSpPr>
            <p:sp>
              <p:nvSpPr>
                <p:cNvPr id="929" name="Google Shape;929;p31"/>
                <p:cNvSpPr/>
                <p:nvPr/>
              </p:nvSpPr>
              <p:spPr>
                <a:xfrm>
                  <a:off x="-62518200" y="2692475"/>
                  <a:ext cx="318225" cy="28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1564" extrusionOk="0">
                      <a:moveTo>
                        <a:pt x="3750" y="851"/>
                      </a:moveTo>
                      <a:cubicBezTo>
                        <a:pt x="5420" y="851"/>
                        <a:pt x="6617" y="1513"/>
                        <a:pt x="6617" y="2112"/>
                      </a:cubicBezTo>
                      <a:cubicBezTo>
                        <a:pt x="6617" y="2679"/>
                        <a:pt x="5420" y="3309"/>
                        <a:pt x="3750" y="3309"/>
                      </a:cubicBezTo>
                      <a:cubicBezTo>
                        <a:pt x="2206" y="3309"/>
                        <a:pt x="851" y="2679"/>
                        <a:pt x="851" y="2112"/>
                      </a:cubicBezTo>
                      <a:cubicBezTo>
                        <a:pt x="851" y="1481"/>
                        <a:pt x="2112" y="851"/>
                        <a:pt x="3750" y="851"/>
                      </a:cubicBezTo>
                      <a:close/>
                      <a:moveTo>
                        <a:pt x="6617" y="3403"/>
                      </a:moveTo>
                      <a:lnTo>
                        <a:pt x="6617" y="3781"/>
                      </a:lnTo>
                      <a:cubicBezTo>
                        <a:pt x="5829" y="4222"/>
                        <a:pt x="5199" y="4884"/>
                        <a:pt x="4821" y="5672"/>
                      </a:cubicBezTo>
                      <a:cubicBezTo>
                        <a:pt x="4475" y="5766"/>
                        <a:pt x="4096" y="5766"/>
                        <a:pt x="3750" y="5766"/>
                      </a:cubicBezTo>
                      <a:cubicBezTo>
                        <a:pt x="2206" y="5766"/>
                        <a:pt x="851" y="5136"/>
                        <a:pt x="851" y="4506"/>
                      </a:cubicBezTo>
                      <a:lnTo>
                        <a:pt x="851" y="3403"/>
                      </a:lnTo>
                      <a:cubicBezTo>
                        <a:pt x="1639" y="3939"/>
                        <a:pt x="2742" y="4159"/>
                        <a:pt x="3750" y="4159"/>
                      </a:cubicBezTo>
                      <a:cubicBezTo>
                        <a:pt x="4727" y="4159"/>
                        <a:pt x="5829" y="3939"/>
                        <a:pt x="6617" y="3403"/>
                      </a:cubicBezTo>
                      <a:close/>
                      <a:moveTo>
                        <a:pt x="883" y="5913"/>
                      </a:moveTo>
                      <a:cubicBezTo>
                        <a:pt x="1396" y="6254"/>
                        <a:pt x="2361" y="6617"/>
                        <a:pt x="3750" y="6617"/>
                      </a:cubicBezTo>
                      <a:cubicBezTo>
                        <a:pt x="4033" y="6617"/>
                        <a:pt x="4254" y="6617"/>
                        <a:pt x="4538" y="6585"/>
                      </a:cubicBezTo>
                      <a:lnTo>
                        <a:pt x="4538" y="6585"/>
                      </a:lnTo>
                      <a:cubicBezTo>
                        <a:pt x="4475" y="6869"/>
                        <a:pt x="4475" y="7184"/>
                        <a:pt x="4475" y="7467"/>
                      </a:cubicBezTo>
                      <a:cubicBezTo>
                        <a:pt x="4475" y="7719"/>
                        <a:pt x="4506" y="7971"/>
                        <a:pt x="4538" y="8255"/>
                      </a:cubicBezTo>
                      <a:cubicBezTo>
                        <a:pt x="4317" y="8287"/>
                        <a:pt x="4033" y="8287"/>
                        <a:pt x="3781" y="8287"/>
                      </a:cubicBezTo>
                      <a:cubicBezTo>
                        <a:pt x="2269" y="8287"/>
                        <a:pt x="883" y="7656"/>
                        <a:pt x="883" y="7026"/>
                      </a:cubicBezTo>
                      <a:lnTo>
                        <a:pt x="883" y="5913"/>
                      </a:lnTo>
                      <a:close/>
                      <a:moveTo>
                        <a:pt x="851" y="8350"/>
                      </a:moveTo>
                      <a:cubicBezTo>
                        <a:pt x="1639" y="8917"/>
                        <a:pt x="2773" y="9106"/>
                        <a:pt x="3750" y="9106"/>
                      </a:cubicBezTo>
                      <a:cubicBezTo>
                        <a:pt x="4096" y="9106"/>
                        <a:pt x="4412" y="9074"/>
                        <a:pt x="4727" y="9043"/>
                      </a:cubicBezTo>
                      <a:cubicBezTo>
                        <a:pt x="4979" y="9547"/>
                        <a:pt x="5294" y="10019"/>
                        <a:pt x="5672" y="10397"/>
                      </a:cubicBezTo>
                      <a:cubicBezTo>
                        <a:pt x="5136" y="10649"/>
                        <a:pt x="4475" y="10775"/>
                        <a:pt x="3750" y="10775"/>
                      </a:cubicBezTo>
                      <a:cubicBezTo>
                        <a:pt x="2112" y="10775"/>
                        <a:pt x="851" y="10082"/>
                        <a:pt x="851" y="9547"/>
                      </a:cubicBezTo>
                      <a:lnTo>
                        <a:pt x="851" y="8350"/>
                      </a:lnTo>
                      <a:close/>
                      <a:moveTo>
                        <a:pt x="8570" y="4159"/>
                      </a:moveTo>
                      <a:cubicBezTo>
                        <a:pt x="10366" y="4159"/>
                        <a:pt x="11878" y="5640"/>
                        <a:pt x="11878" y="7467"/>
                      </a:cubicBezTo>
                      <a:cubicBezTo>
                        <a:pt x="11878" y="9263"/>
                        <a:pt x="10366" y="10775"/>
                        <a:pt x="8570" y="10775"/>
                      </a:cubicBezTo>
                      <a:cubicBezTo>
                        <a:pt x="6743" y="10775"/>
                        <a:pt x="5262" y="9263"/>
                        <a:pt x="5262" y="7467"/>
                      </a:cubicBezTo>
                      <a:cubicBezTo>
                        <a:pt x="5262" y="5609"/>
                        <a:pt x="6743" y="4159"/>
                        <a:pt x="8570" y="4159"/>
                      </a:cubicBezTo>
                      <a:close/>
                      <a:moveTo>
                        <a:pt x="3781" y="1"/>
                      </a:moveTo>
                      <a:cubicBezTo>
                        <a:pt x="1797" y="1"/>
                        <a:pt x="64" y="851"/>
                        <a:pt x="64" y="2112"/>
                      </a:cubicBezTo>
                      <a:lnTo>
                        <a:pt x="64" y="9547"/>
                      </a:lnTo>
                      <a:cubicBezTo>
                        <a:pt x="1" y="10082"/>
                        <a:pt x="442" y="10649"/>
                        <a:pt x="1230" y="11027"/>
                      </a:cubicBezTo>
                      <a:cubicBezTo>
                        <a:pt x="1891" y="11405"/>
                        <a:pt x="2805" y="11563"/>
                        <a:pt x="3750" y="11563"/>
                      </a:cubicBezTo>
                      <a:cubicBezTo>
                        <a:pt x="4790" y="11563"/>
                        <a:pt x="5735" y="11311"/>
                        <a:pt x="6428" y="10964"/>
                      </a:cubicBezTo>
                      <a:cubicBezTo>
                        <a:pt x="7058" y="11342"/>
                        <a:pt x="7814" y="11563"/>
                        <a:pt x="8602" y="11563"/>
                      </a:cubicBezTo>
                      <a:cubicBezTo>
                        <a:pt x="10870" y="11563"/>
                        <a:pt x="12729" y="9704"/>
                        <a:pt x="12729" y="7404"/>
                      </a:cubicBezTo>
                      <a:cubicBezTo>
                        <a:pt x="12729" y="5136"/>
                        <a:pt x="10870" y="3277"/>
                        <a:pt x="8602" y="3277"/>
                      </a:cubicBezTo>
                      <a:cubicBezTo>
                        <a:pt x="8192" y="3277"/>
                        <a:pt x="7846" y="3309"/>
                        <a:pt x="7499" y="3435"/>
                      </a:cubicBezTo>
                      <a:lnTo>
                        <a:pt x="7499" y="2049"/>
                      </a:lnTo>
                      <a:cubicBezTo>
                        <a:pt x="7499" y="1481"/>
                        <a:pt x="7058" y="914"/>
                        <a:pt x="6302" y="536"/>
                      </a:cubicBezTo>
                      <a:cubicBezTo>
                        <a:pt x="5640" y="158"/>
                        <a:pt x="4727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-62335475" y="2804325"/>
                  <a:ext cx="62250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61" extrusionOk="0">
                      <a:moveTo>
                        <a:pt x="1261" y="0"/>
                      </a:moveTo>
                      <a:cubicBezTo>
                        <a:pt x="1009" y="0"/>
                        <a:pt x="820" y="189"/>
                        <a:pt x="820" y="410"/>
                      </a:cubicBezTo>
                      <a:lnTo>
                        <a:pt x="820" y="694"/>
                      </a:lnTo>
                      <a:cubicBezTo>
                        <a:pt x="348" y="851"/>
                        <a:pt x="1" y="1324"/>
                        <a:pt x="1" y="1891"/>
                      </a:cubicBezTo>
                      <a:cubicBezTo>
                        <a:pt x="1" y="2552"/>
                        <a:pt x="537" y="2930"/>
                        <a:pt x="978" y="3245"/>
                      </a:cubicBezTo>
                      <a:cubicBezTo>
                        <a:pt x="1293" y="3497"/>
                        <a:pt x="1639" y="3718"/>
                        <a:pt x="1639" y="3970"/>
                      </a:cubicBezTo>
                      <a:cubicBezTo>
                        <a:pt x="1671" y="4254"/>
                        <a:pt x="1482" y="4411"/>
                        <a:pt x="1261" y="4411"/>
                      </a:cubicBezTo>
                      <a:cubicBezTo>
                        <a:pt x="1009" y="4411"/>
                        <a:pt x="820" y="4191"/>
                        <a:pt x="820" y="3970"/>
                      </a:cubicBezTo>
                      <a:cubicBezTo>
                        <a:pt x="820" y="3718"/>
                        <a:pt x="631" y="3529"/>
                        <a:pt x="411" y="3529"/>
                      </a:cubicBezTo>
                      <a:cubicBezTo>
                        <a:pt x="190" y="3529"/>
                        <a:pt x="1" y="3718"/>
                        <a:pt x="1" y="3970"/>
                      </a:cubicBezTo>
                      <a:cubicBezTo>
                        <a:pt x="1" y="4506"/>
                        <a:pt x="348" y="4947"/>
                        <a:pt x="820" y="5136"/>
                      </a:cubicBezTo>
                      <a:lnTo>
                        <a:pt x="820" y="5419"/>
                      </a:lnTo>
                      <a:cubicBezTo>
                        <a:pt x="820" y="5671"/>
                        <a:pt x="1009" y="5860"/>
                        <a:pt x="1261" y="5860"/>
                      </a:cubicBezTo>
                      <a:cubicBezTo>
                        <a:pt x="1482" y="5860"/>
                        <a:pt x="1639" y="5671"/>
                        <a:pt x="1639" y="5419"/>
                      </a:cubicBezTo>
                      <a:lnTo>
                        <a:pt x="1639" y="5136"/>
                      </a:lnTo>
                      <a:cubicBezTo>
                        <a:pt x="2112" y="4978"/>
                        <a:pt x="2458" y="4506"/>
                        <a:pt x="2458" y="3970"/>
                      </a:cubicBezTo>
                      <a:cubicBezTo>
                        <a:pt x="2458" y="3308"/>
                        <a:pt x="1923" y="2899"/>
                        <a:pt x="1482" y="2584"/>
                      </a:cubicBezTo>
                      <a:cubicBezTo>
                        <a:pt x="1167" y="2363"/>
                        <a:pt x="820" y="2111"/>
                        <a:pt x="820" y="1891"/>
                      </a:cubicBezTo>
                      <a:cubicBezTo>
                        <a:pt x="820" y="1639"/>
                        <a:pt x="1009" y="1450"/>
                        <a:pt x="1261" y="1450"/>
                      </a:cubicBezTo>
                      <a:cubicBezTo>
                        <a:pt x="1482" y="1450"/>
                        <a:pt x="1639" y="1639"/>
                        <a:pt x="1639" y="1891"/>
                      </a:cubicBezTo>
                      <a:cubicBezTo>
                        <a:pt x="1639" y="2111"/>
                        <a:pt x="1860" y="2300"/>
                        <a:pt x="2049" y="2300"/>
                      </a:cubicBezTo>
                      <a:cubicBezTo>
                        <a:pt x="2269" y="2300"/>
                        <a:pt x="2490" y="2111"/>
                        <a:pt x="2490" y="1891"/>
                      </a:cubicBezTo>
                      <a:cubicBezTo>
                        <a:pt x="2490" y="1324"/>
                        <a:pt x="2112" y="883"/>
                        <a:pt x="1639" y="694"/>
                      </a:cubicBezTo>
                      <a:lnTo>
                        <a:pt x="1639" y="410"/>
                      </a:lnTo>
                      <a:cubicBezTo>
                        <a:pt x="1639" y="189"/>
                        <a:pt x="1450" y="0"/>
                        <a:pt x="1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Montserrat" panose="00000500000000000000" pitchFamily="2" charset="-52"/>
                  </a:endParaRPr>
                </a:p>
              </p:txBody>
            </p:sp>
          </p:grpSp>
        </p:grpSp>
        <p:sp>
          <p:nvSpPr>
            <p:cNvPr id="931" name="Google Shape;931;p31"/>
            <p:cNvSpPr txBox="1"/>
            <p:nvPr/>
          </p:nvSpPr>
          <p:spPr>
            <a:xfrm>
              <a:off x="3453400" y="1996075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>
                  <a:solidFill>
                    <a:srgbClr val="22C45E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Бюджети</a:t>
              </a:r>
              <a:endParaRPr sz="1700" b="1" dirty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50" name="Google Shape;950;p31"/>
            <p:cNvSpPr txBox="1"/>
            <p:nvPr/>
          </p:nvSpPr>
          <p:spPr>
            <a:xfrm>
              <a:off x="3368613" y="2379688"/>
              <a:ext cx="22530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Задаване на месечни бюджети</a:t>
              </a:r>
              <a:endParaRPr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11364" y="3797539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0FA595-0704-4BF7-A987-19FAAFA8BA7C}"/>
              </a:ext>
            </a:extLst>
          </p:cNvPr>
          <p:cNvGrpSpPr/>
          <p:nvPr/>
        </p:nvGrpSpPr>
        <p:grpSpPr>
          <a:xfrm>
            <a:off x="6357450" y="1658763"/>
            <a:ext cx="2490520" cy="2459326"/>
            <a:chOff x="6357450" y="1658763"/>
            <a:chExt cx="2490520" cy="2459326"/>
          </a:xfrm>
        </p:grpSpPr>
        <p:grpSp>
          <p:nvGrpSpPr>
            <p:cNvPr id="942" name="Google Shape;942;p31"/>
            <p:cNvGrpSpPr/>
            <p:nvPr/>
          </p:nvGrpSpPr>
          <p:grpSpPr>
            <a:xfrm>
              <a:off x="6605549" y="1658763"/>
              <a:ext cx="2242421" cy="1544456"/>
              <a:chOff x="6605537" y="1711882"/>
              <a:chExt cx="2079900" cy="1544456"/>
            </a:xfrm>
          </p:grpSpPr>
          <p:sp>
            <p:nvSpPr>
              <p:cNvPr id="943" name="Google Shape;943;p31"/>
              <p:cNvSpPr/>
              <p:nvPr/>
            </p:nvSpPr>
            <p:spPr>
              <a:xfrm>
                <a:off x="7205802" y="1711882"/>
                <a:ext cx="879370" cy="969523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60" extrusionOk="0">
                    <a:moveTo>
                      <a:pt x="11895" y="635"/>
                    </a:moveTo>
                    <a:lnTo>
                      <a:pt x="2215" y="6368"/>
                    </a:lnTo>
                    <a:lnTo>
                      <a:pt x="1965" y="6520"/>
                    </a:lnTo>
                    <a:lnTo>
                      <a:pt x="1501" y="6886"/>
                    </a:lnTo>
                    <a:lnTo>
                      <a:pt x="1090" y="7305"/>
                    </a:lnTo>
                    <a:lnTo>
                      <a:pt x="741" y="7770"/>
                    </a:lnTo>
                    <a:lnTo>
                      <a:pt x="456" y="8270"/>
                    </a:lnTo>
                    <a:lnTo>
                      <a:pt x="232" y="8815"/>
                    </a:lnTo>
                    <a:lnTo>
                      <a:pt x="81" y="9377"/>
                    </a:lnTo>
                    <a:lnTo>
                      <a:pt x="0" y="9958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0" y="21781"/>
                    </a:lnTo>
                    <a:lnTo>
                      <a:pt x="81" y="22370"/>
                    </a:lnTo>
                    <a:lnTo>
                      <a:pt x="241" y="22942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7" y="24460"/>
                    </a:lnTo>
                    <a:lnTo>
                      <a:pt x="1536" y="24879"/>
                    </a:lnTo>
                    <a:lnTo>
                      <a:pt x="2010" y="25246"/>
                    </a:lnTo>
                    <a:lnTo>
                      <a:pt x="2269" y="25406"/>
                    </a:lnTo>
                    <a:lnTo>
                      <a:pt x="2269" y="25406"/>
                    </a:lnTo>
                    <a:lnTo>
                      <a:pt x="11949" y="30961"/>
                    </a:lnTo>
                    <a:lnTo>
                      <a:pt x="12208" y="31104"/>
                    </a:lnTo>
                    <a:lnTo>
                      <a:pt x="12752" y="31327"/>
                    </a:lnTo>
                    <a:lnTo>
                      <a:pt x="13324" y="31479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47" y="31488"/>
                    </a:lnTo>
                    <a:lnTo>
                      <a:pt x="15619" y="31336"/>
                    </a:lnTo>
                    <a:lnTo>
                      <a:pt x="16164" y="31122"/>
                    </a:lnTo>
                    <a:lnTo>
                      <a:pt x="16423" y="30979"/>
                    </a:lnTo>
                    <a:lnTo>
                      <a:pt x="16423" y="30979"/>
                    </a:lnTo>
                    <a:lnTo>
                      <a:pt x="26326" y="25397"/>
                    </a:lnTo>
                    <a:lnTo>
                      <a:pt x="26585" y="25246"/>
                    </a:lnTo>
                    <a:lnTo>
                      <a:pt x="27067" y="24879"/>
                    </a:lnTo>
                    <a:lnTo>
                      <a:pt x="27496" y="24460"/>
                    </a:lnTo>
                    <a:lnTo>
                      <a:pt x="27853" y="23986"/>
                    </a:lnTo>
                    <a:lnTo>
                      <a:pt x="28156" y="23477"/>
                    </a:lnTo>
                    <a:lnTo>
                      <a:pt x="28389" y="22933"/>
                    </a:lnTo>
                    <a:lnTo>
                      <a:pt x="28540" y="22352"/>
                    </a:lnTo>
                    <a:lnTo>
                      <a:pt x="28621" y="21763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8"/>
                    </a:lnTo>
                    <a:lnTo>
                      <a:pt x="28621" y="9984"/>
                    </a:lnTo>
                    <a:lnTo>
                      <a:pt x="28549" y="9395"/>
                    </a:lnTo>
                    <a:lnTo>
                      <a:pt x="28389" y="8823"/>
                    </a:lnTo>
                    <a:lnTo>
                      <a:pt x="28165" y="8288"/>
                    </a:lnTo>
                    <a:lnTo>
                      <a:pt x="27880" y="7779"/>
                    </a:lnTo>
                    <a:lnTo>
                      <a:pt x="27522" y="7314"/>
                    </a:lnTo>
                    <a:lnTo>
                      <a:pt x="27103" y="6895"/>
                    </a:lnTo>
                    <a:lnTo>
                      <a:pt x="26638" y="6528"/>
                    </a:lnTo>
                    <a:lnTo>
                      <a:pt x="26379" y="6368"/>
                    </a:lnTo>
                    <a:lnTo>
                      <a:pt x="26379" y="6368"/>
                    </a:lnTo>
                    <a:lnTo>
                      <a:pt x="16485" y="608"/>
                    </a:lnTo>
                    <a:lnTo>
                      <a:pt x="16217" y="465"/>
                    </a:lnTo>
                    <a:lnTo>
                      <a:pt x="15663" y="233"/>
                    </a:lnTo>
                    <a:lnTo>
                      <a:pt x="15083" y="81"/>
                    </a:lnTo>
                    <a:lnTo>
                      <a:pt x="14503" y="1"/>
                    </a:lnTo>
                    <a:lnTo>
                      <a:pt x="14208" y="1"/>
                    </a:lnTo>
                    <a:lnTo>
                      <a:pt x="14208" y="1"/>
                    </a:lnTo>
                    <a:lnTo>
                      <a:pt x="13904" y="1"/>
                    </a:lnTo>
                    <a:lnTo>
                      <a:pt x="13306" y="81"/>
                    </a:lnTo>
                    <a:lnTo>
                      <a:pt x="12726" y="242"/>
                    </a:lnTo>
                    <a:lnTo>
                      <a:pt x="12163" y="483"/>
                    </a:lnTo>
                    <a:lnTo>
                      <a:pt x="11895" y="635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44" name="Google Shape;944;p31"/>
              <p:cNvGrpSpPr/>
              <p:nvPr/>
            </p:nvGrpSpPr>
            <p:grpSpPr>
              <a:xfrm>
                <a:off x="7464798" y="2072008"/>
                <a:ext cx="365344" cy="289753"/>
                <a:chOff x="-62882850" y="1817236"/>
                <a:chExt cx="315850" cy="250500"/>
              </a:xfrm>
            </p:grpSpPr>
            <p:sp>
              <p:nvSpPr>
                <p:cNvPr id="945" name="Google Shape;945;p31"/>
                <p:cNvSpPr/>
                <p:nvPr/>
              </p:nvSpPr>
              <p:spPr>
                <a:xfrm>
                  <a:off x="-62882850" y="1817236"/>
                  <a:ext cx="315850" cy="25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4" h="10020" extrusionOk="0">
                      <a:moveTo>
                        <a:pt x="10586" y="851"/>
                      </a:moveTo>
                      <a:cubicBezTo>
                        <a:pt x="10838" y="851"/>
                        <a:pt x="11027" y="1040"/>
                        <a:pt x="11027" y="1261"/>
                      </a:cubicBezTo>
                      <a:lnTo>
                        <a:pt x="11027" y="7499"/>
                      </a:lnTo>
                      <a:lnTo>
                        <a:pt x="1638" y="7499"/>
                      </a:lnTo>
                      <a:lnTo>
                        <a:pt x="1638" y="1261"/>
                      </a:lnTo>
                      <a:lnTo>
                        <a:pt x="1607" y="1261"/>
                      </a:lnTo>
                      <a:cubicBezTo>
                        <a:pt x="1607" y="1040"/>
                        <a:pt x="1796" y="851"/>
                        <a:pt x="2048" y="851"/>
                      </a:cubicBezTo>
                      <a:close/>
                      <a:moveTo>
                        <a:pt x="11814" y="8318"/>
                      </a:moveTo>
                      <a:lnTo>
                        <a:pt x="11814" y="8727"/>
                      </a:lnTo>
                      <a:cubicBezTo>
                        <a:pt x="11814" y="8948"/>
                        <a:pt x="11594" y="9137"/>
                        <a:pt x="11405" y="9137"/>
                      </a:cubicBezTo>
                      <a:lnTo>
                        <a:pt x="1197" y="9137"/>
                      </a:lnTo>
                      <a:cubicBezTo>
                        <a:pt x="977" y="9137"/>
                        <a:pt x="788" y="8948"/>
                        <a:pt x="788" y="8727"/>
                      </a:cubicBezTo>
                      <a:lnTo>
                        <a:pt x="788" y="8318"/>
                      </a:lnTo>
                      <a:close/>
                      <a:moveTo>
                        <a:pt x="2048" y="1"/>
                      </a:moveTo>
                      <a:cubicBezTo>
                        <a:pt x="1355" y="1"/>
                        <a:pt x="788" y="568"/>
                        <a:pt x="788" y="1261"/>
                      </a:cubicBezTo>
                      <a:lnTo>
                        <a:pt x="788" y="7499"/>
                      </a:lnTo>
                      <a:lnTo>
                        <a:pt x="378" y="7499"/>
                      </a:lnTo>
                      <a:cubicBezTo>
                        <a:pt x="158" y="7499"/>
                        <a:pt x="0" y="7688"/>
                        <a:pt x="0" y="7940"/>
                      </a:cubicBezTo>
                      <a:lnTo>
                        <a:pt x="0" y="8759"/>
                      </a:lnTo>
                      <a:cubicBezTo>
                        <a:pt x="0" y="9420"/>
                        <a:pt x="536" y="10019"/>
                        <a:pt x="1197" y="10019"/>
                      </a:cubicBezTo>
                      <a:lnTo>
                        <a:pt x="11405" y="10019"/>
                      </a:lnTo>
                      <a:cubicBezTo>
                        <a:pt x="12066" y="10019"/>
                        <a:pt x="12634" y="9452"/>
                        <a:pt x="12634" y="8759"/>
                      </a:cubicBezTo>
                      <a:lnTo>
                        <a:pt x="12634" y="7940"/>
                      </a:lnTo>
                      <a:cubicBezTo>
                        <a:pt x="12634" y="7656"/>
                        <a:pt x="12444" y="7499"/>
                        <a:pt x="12224" y="7499"/>
                      </a:cubicBezTo>
                      <a:lnTo>
                        <a:pt x="11814" y="7499"/>
                      </a:lnTo>
                      <a:lnTo>
                        <a:pt x="11814" y="1261"/>
                      </a:lnTo>
                      <a:cubicBezTo>
                        <a:pt x="11814" y="599"/>
                        <a:pt x="11247" y="1"/>
                        <a:pt x="1058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46" name="Google Shape;946;p31"/>
                <p:cNvSpPr/>
                <p:nvPr/>
              </p:nvSpPr>
              <p:spPr>
                <a:xfrm>
                  <a:off x="-62806475" y="1880236"/>
                  <a:ext cx="146525" cy="10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" h="4152" extrusionOk="0">
                      <a:moveTo>
                        <a:pt x="3782" y="1"/>
                      </a:moveTo>
                      <a:cubicBezTo>
                        <a:pt x="3561" y="1"/>
                        <a:pt x="3341" y="221"/>
                        <a:pt x="3341" y="410"/>
                      </a:cubicBezTo>
                      <a:cubicBezTo>
                        <a:pt x="3341" y="631"/>
                        <a:pt x="3561" y="852"/>
                        <a:pt x="3782" y="852"/>
                      </a:cubicBezTo>
                      <a:lnTo>
                        <a:pt x="4443" y="852"/>
                      </a:lnTo>
                      <a:lnTo>
                        <a:pt x="2962" y="2332"/>
                      </a:lnTo>
                      <a:lnTo>
                        <a:pt x="2395" y="1765"/>
                      </a:lnTo>
                      <a:cubicBezTo>
                        <a:pt x="2332" y="1686"/>
                        <a:pt x="2230" y="1647"/>
                        <a:pt x="2124" y="1647"/>
                      </a:cubicBezTo>
                      <a:cubicBezTo>
                        <a:pt x="2017" y="1647"/>
                        <a:pt x="1907" y="1686"/>
                        <a:pt x="1828" y="1765"/>
                      </a:cubicBezTo>
                      <a:lnTo>
                        <a:pt x="159" y="3435"/>
                      </a:lnTo>
                      <a:cubicBezTo>
                        <a:pt x="1" y="3592"/>
                        <a:pt x="1" y="3876"/>
                        <a:pt x="159" y="4034"/>
                      </a:cubicBezTo>
                      <a:cubicBezTo>
                        <a:pt x="237" y="4112"/>
                        <a:pt x="348" y="4152"/>
                        <a:pt x="458" y="4152"/>
                      </a:cubicBezTo>
                      <a:cubicBezTo>
                        <a:pt x="568" y="4152"/>
                        <a:pt x="678" y="4112"/>
                        <a:pt x="757" y="4034"/>
                      </a:cubicBezTo>
                      <a:lnTo>
                        <a:pt x="2143" y="2647"/>
                      </a:lnTo>
                      <a:lnTo>
                        <a:pt x="2679" y="3183"/>
                      </a:lnTo>
                      <a:cubicBezTo>
                        <a:pt x="2758" y="3262"/>
                        <a:pt x="2868" y="3301"/>
                        <a:pt x="2978" y="3301"/>
                      </a:cubicBezTo>
                      <a:cubicBezTo>
                        <a:pt x="3088" y="3301"/>
                        <a:pt x="3199" y="3262"/>
                        <a:pt x="3278" y="3183"/>
                      </a:cubicBezTo>
                      <a:lnTo>
                        <a:pt x="5042" y="1419"/>
                      </a:lnTo>
                      <a:lnTo>
                        <a:pt x="5042" y="2080"/>
                      </a:lnTo>
                      <a:cubicBezTo>
                        <a:pt x="5042" y="2332"/>
                        <a:pt x="5231" y="2521"/>
                        <a:pt x="5451" y="2521"/>
                      </a:cubicBezTo>
                      <a:cubicBezTo>
                        <a:pt x="5640" y="2521"/>
                        <a:pt x="5861" y="2332"/>
                        <a:pt x="5861" y="2080"/>
                      </a:cubicBezTo>
                      <a:lnTo>
                        <a:pt x="5861" y="442"/>
                      </a:lnTo>
                      <a:cubicBezTo>
                        <a:pt x="5861" y="158"/>
                        <a:pt x="5672" y="1"/>
                        <a:pt x="545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47" name="Google Shape;947;p31"/>
              <p:cNvSpPr txBox="1"/>
              <p:nvPr/>
            </p:nvSpPr>
            <p:spPr>
              <a:xfrm>
                <a:off x="6605537" y="2961438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1700" b="1" dirty="0">
                    <a:solidFill>
                      <a:srgbClr val="5EB2FC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Избор на валута</a:t>
                </a:r>
                <a:endParaRPr sz="1700" b="1" dirty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49" name="Google Shape;949;p31"/>
            <p:cNvSpPr txBox="1"/>
            <p:nvPr/>
          </p:nvSpPr>
          <p:spPr>
            <a:xfrm>
              <a:off x="6357450" y="3279075"/>
              <a:ext cx="2328000" cy="8390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/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Поддръжка на множество валути</a:t>
              </a:r>
              <a:endParaRPr sz="1200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574B47-B21C-4196-A999-6A828AE20F16}"/>
              </a:ext>
            </a:extLst>
          </p:cNvPr>
          <p:cNvGrpSpPr/>
          <p:nvPr/>
        </p:nvGrpSpPr>
        <p:grpSpPr>
          <a:xfrm>
            <a:off x="3368613" y="961242"/>
            <a:ext cx="2253000" cy="2118046"/>
            <a:chOff x="3368613" y="961242"/>
            <a:chExt cx="2253000" cy="21180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F2E8B0-5B7F-484F-BB1D-5C886F4C811A}"/>
                </a:ext>
              </a:extLst>
            </p:cNvPr>
            <p:cNvGrpSpPr/>
            <p:nvPr/>
          </p:nvGrpSpPr>
          <p:grpSpPr>
            <a:xfrm>
              <a:off x="3453400" y="961242"/>
              <a:ext cx="2079900" cy="1329733"/>
              <a:chOff x="3453400" y="961242"/>
              <a:chExt cx="2079900" cy="1329733"/>
            </a:xfrm>
          </p:grpSpPr>
          <p:sp>
            <p:nvSpPr>
              <p:cNvPr id="915" name="Google Shape;915;p31"/>
              <p:cNvSpPr/>
              <p:nvPr/>
            </p:nvSpPr>
            <p:spPr>
              <a:xfrm>
                <a:off x="4059588" y="961242"/>
                <a:ext cx="879370" cy="1011938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60" extrusionOk="0">
                    <a:moveTo>
                      <a:pt x="11895" y="635"/>
                    </a:moveTo>
                    <a:lnTo>
                      <a:pt x="2215" y="6368"/>
                    </a:lnTo>
                    <a:lnTo>
                      <a:pt x="1965" y="6520"/>
                    </a:lnTo>
                    <a:lnTo>
                      <a:pt x="1501" y="6886"/>
                    </a:lnTo>
                    <a:lnTo>
                      <a:pt x="1090" y="7305"/>
                    </a:lnTo>
                    <a:lnTo>
                      <a:pt x="741" y="7770"/>
                    </a:lnTo>
                    <a:lnTo>
                      <a:pt x="456" y="8270"/>
                    </a:lnTo>
                    <a:lnTo>
                      <a:pt x="232" y="8815"/>
                    </a:lnTo>
                    <a:lnTo>
                      <a:pt x="81" y="9377"/>
                    </a:lnTo>
                    <a:lnTo>
                      <a:pt x="0" y="9958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0" y="21781"/>
                    </a:lnTo>
                    <a:lnTo>
                      <a:pt x="81" y="22370"/>
                    </a:lnTo>
                    <a:lnTo>
                      <a:pt x="241" y="22942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7" y="24460"/>
                    </a:lnTo>
                    <a:lnTo>
                      <a:pt x="1536" y="24879"/>
                    </a:lnTo>
                    <a:lnTo>
                      <a:pt x="2010" y="25246"/>
                    </a:lnTo>
                    <a:lnTo>
                      <a:pt x="2269" y="25406"/>
                    </a:lnTo>
                    <a:lnTo>
                      <a:pt x="2269" y="25406"/>
                    </a:lnTo>
                    <a:lnTo>
                      <a:pt x="11949" y="30961"/>
                    </a:lnTo>
                    <a:lnTo>
                      <a:pt x="12208" y="31104"/>
                    </a:lnTo>
                    <a:lnTo>
                      <a:pt x="12752" y="31327"/>
                    </a:lnTo>
                    <a:lnTo>
                      <a:pt x="13324" y="31479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47" y="31488"/>
                    </a:lnTo>
                    <a:lnTo>
                      <a:pt x="15619" y="31336"/>
                    </a:lnTo>
                    <a:lnTo>
                      <a:pt x="16164" y="31122"/>
                    </a:lnTo>
                    <a:lnTo>
                      <a:pt x="16423" y="30979"/>
                    </a:lnTo>
                    <a:lnTo>
                      <a:pt x="16423" y="30979"/>
                    </a:lnTo>
                    <a:lnTo>
                      <a:pt x="26326" y="25397"/>
                    </a:lnTo>
                    <a:lnTo>
                      <a:pt x="26585" y="25246"/>
                    </a:lnTo>
                    <a:lnTo>
                      <a:pt x="27067" y="24879"/>
                    </a:lnTo>
                    <a:lnTo>
                      <a:pt x="27496" y="24460"/>
                    </a:lnTo>
                    <a:lnTo>
                      <a:pt x="27853" y="23986"/>
                    </a:lnTo>
                    <a:lnTo>
                      <a:pt x="28156" y="23477"/>
                    </a:lnTo>
                    <a:lnTo>
                      <a:pt x="28389" y="22933"/>
                    </a:lnTo>
                    <a:lnTo>
                      <a:pt x="28540" y="22352"/>
                    </a:lnTo>
                    <a:lnTo>
                      <a:pt x="28621" y="21763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8"/>
                    </a:lnTo>
                    <a:lnTo>
                      <a:pt x="28621" y="9984"/>
                    </a:lnTo>
                    <a:lnTo>
                      <a:pt x="28549" y="9395"/>
                    </a:lnTo>
                    <a:lnTo>
                      <a:pt x="28389" y="8823"/>
                    </a:lnTo>
                    <a:lnTo>
                      <a:pt x="28165" y="8288"/>
                    </a:lnTo>
                    <a:lnTo>
                      <a:pt x="27880" y="7779"/>
                    </a:lnTo>
                    <a:lnTo>
                      <a:pt x="27522" y="7314"/>
                    </a:lnTo>
                    <a:lnTo>
                      <a:pt x="27103" y="6895"/>
                    </a:lnTo>
                    <a:lnTo>
                      <a:pt x="26638" y="6528"/>
                    </a:lnTo>
                    <a:lnTo>
                      <a:pt x="26379" y="6368"/>
                    </a:lnTo>
                    <a:lnTo>
                      <a:pt x="26379" y="6368"/>
                    </a:lnTo>
                    <a:lnTo>
                      <a:pt x="16485" y="608"/>
                    </a:lnTo>
                    <a:lnTo>
                      <a:pt x="16217" y="465"/>
                    </a:lnTo>
                    <a:lnTo>
                      <a:pt x="15663" y="233"/>
                    </a:lnTo>
                    <a:lnTo>
                      <a:pt x="15083" y="81"/>
                    </a:lnTo>
                    <a:lnTo>
                      <a:pt x="14503" y="1"/>
                    </a:lnTo>
                    <a:lnTo>
                      <a:pt x="14208" y="1"/>
                    </a:lnTo>
                    <a:lnTo>
                      <a:pt x="14208" y="1"/>
                    </a:lnTo>
                    <a:lnTo>
                      <a:pt x="13904" y="1"/>
                    </a:lnTo>
                    <a:lnTo>
                      <a:pt x="13306" y="81"/>
                    </a:lnTo>
                    <a:lnTo>
                      <a:pt x="12726" y="242"/>
                    </a:lnTo>
                    <a:lnTo>
                      <a:pt x="12163" y="483"/>
                    </a:lnTo>
                    <a:lnTo>
                      <a:pt x="11895" y="635"/>
                    </a:lnTo>
                    <a:close/>
                  </a:path>
                </a:pathLst>
              </a:custGeom>
              <a:solidFill>
                <a:srgbClr val="49D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28" name="Google Shape;928;p31"/>
              <p:cNvGrpSpPr/>
              <p:nvPr/>
            </p:nvGrpSpPr>
            <p:grpSpPr>
              <a:xfrm>
                <a:off x="4347357" y="1321129"/>
                <a:ext cx="368091" cy="334402"/>
                <a:chOff x="-62518200" y="2692475"/>
                <a:chExt cx="318225" cy="289100"/>
              </a:xfrm>
            </p:grpSpPr>
            <p:sp>
              <p:nvSpPr>
                <p:cNvPr id="929" name="Google Shape;929;p31"/>
                <p:cNvSpPr/>
                <p:nvPr/>
              </p:nvSpPr>
              <p:spPr>
                <a:xfrm>
                  <a:off x="-62518200" y="2692475"/>
                  <a:ext cx="318225" cy="28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29" h="11564" extrusionOk="0">
                      <a:moveTo>
                        <a:pt x="3750" y="851"/>
                      </a:moveTo>
                      <a:cubicBezTo>
                        <a:pt x="5420" y="851"/>
                        <a:pt x="6617" y="1513"/>
                        <a:pt x="6617" y="2112"/>
                      </a:cubicBezTo>
                      <a:cubicBezTo>
                        <a:pt x="6617" y="2679"/>
                        <a:pt x="5420" y="3309"/>
                        <a:pt x="3750" y="3309"/>
                      </a:cubicBezTo>
                      <a:cubicBezTo>
                        <a:pt x="2206" y="3309"/>
                        <a:pt x="851" y="2679"/>
                        <a:pt x="851" y="2112"/>
                      </a:cubicBezTo>
                      <a:cubicBezTo>
                        <a:pt x="851" y="1481"/>
                        <a:pt x="2112" y="851"/>
                        <a:pt x="3750" y="851"/>
                      </a:cubicBezTo>
                      <a:close/>
                      <a:moveTo>
                        <a:pt x="6617" y="3403"/>
                      </a:moveTo>
                      <a:lnTo>
                        <a:pt x="6617" y="3781"/>
                      </a:lnTo>
                      <a:cubicBezTo>
                        <a:pt x="5829" y="4222"/>
                        <a:pt x="5199" y="4884"/>
                        <a:pt x="4821" y="5672"/>
                      </a:cubicBezTo>
                      <a:cubicBezTo>
                        <a:pt x="4475" y="5766"/>
                        <a:pt x="4096" y="5766"/>
                        <a:pt x="3750" y="5766"/>
                      </a:cubicBezTo>
                      <a:cubicBezTo>
                        <a:pt x="2206" y="5766"/>
                        <a:pt x="851" y="5136"/>
                        <a:pt x="851" y="4506"/>
                      </a:cubicBezTo>
                      <a:lnTo>
                        <a:pt x="851" y="3403"/>
                      </a:lnTo>
                      <a:cubicBezTo>
                        <a:pt x="1639" y="3939"/>
                        <a:pt x="2742" y="4159"/>
                        <a:pt x="3750" y="4159"/>
                      </a:cubicBezTo>
                      <a:cubicBezTo>
                        <a:pt x="4727" y="4159"/>
                        <a:pt x="5829" y="3939"/>
                        <a:pt x="6617" y="3403"/>
                      </a:cubicBezTo>
                      <a:close/>
                      <a:moveTo>
                        <a:pt x="883" y="5913"/>
                      </a:moveTo>
                      <a:cubicBezTo>
                        <a:pt x="1396" y="6254"/>
                        <a:pt x="2361" y="6617"/>
                        <a:pt x="3750" y="6617"/>
                      </a:cubicBezTo>
                      <a:cubicBezTo>
                        <a:pt x="4033" y="6617"/>
                        <a:pt x="4254" y="6617"/>
                        <a:pt x="4538" y="6585"/>
                      </a:cubicBezTo>
                      <a:lnTo>
                        <a:pt x="4538" y="6585"/>
                      </a:lnTo>
                      <a:cubicBezTo>
                        <a:pt x="4475" y="6869"/>
                        <a:pt x="4475" y="7184"/>
                        <a:pt x="4475" y="7467"/>
                      </a:cubicBezTo>
                      <a:cubicBezTo>
                        <a:pt x="4475" y="7719"/>
                        <a:pt x="4506" y="7971"/>
                        <a:pt x="4538" y="8255"/>
                      </a:cubicBezTo>
                      <a:cubicBezTo>
                        <a:pt x="4317" y="8287"/>
                        <a:pt x="4033" y="8287"/>
                        <a:pt x="3781" y="8287"/>
                      </a:cubicBezTo>
                      <a:cubicBezTo>
                        <a:pt x="2269" y="8287"/>
                        <a:pt x="883" y="7656"/>
                        <a:pt x="883" y="7026"/>
                      </a:cubicBezTo>
                      <a:lnTo>
                        <a:pt x="883" y="5913"/>
                      </a:lnTo>
                      <a:close/>
                      <a:moveTo>
                        <a:pt x="851" y="8350"/>
                      </a:moveTo>
                      <a:cubicBezTo>
                        <a:pt x="1639" y="8917"/>
                        <a:pt x="2773" y="9106"/>
                        <a:pt x="3750" y="9106"/>
                      </a:cubicBezTo>
                      <a:cubicBezTo>
                        <a:pt x="4096" y="9106"/>
                        <a:pt x="4412" y="9074"/>
                        <a:pt x="4727" y="9043"/>
                      </a:cubicBezTo>
                      <a:cubicBezTo>
                        <a:pt x="4979" y="9547"/>
                        <a:pt x="5294" y="10019"/>
                        <a:pt x="5672" y="10397"/>
                      </a:cubicBezTo>
                      <a:cubicBezTo>
                        <a:pt x="5136" y="10649"/>
                        <a:pt x="4475" y="10775"/>
                        <a:pt x="3750" y="10775"/>
                      </a:cubicBezTo>
                      <a:cubicBezTo>
                        <a:pt x="2112" y="10775"/>
                        <a:pt x="851" y="10082"/>
                        <a:pt x="851" y="9547"/>
                      </a:cubicBezTo>
                      <a:lnTo>
                        <a:pt x="851" y="8350"/>
                      </a:lnTo>
                      <a:close/>
                      <a:moveTo>
                        <a:pt x="8570" y="4159"/>
                      </a:moveTo>
                      <a:cubicBezTo>
                        <a:pt x="10366" y="4159"/>
                        <a:pt x="11878" y="5640"/>
                        <a:pt x="11878" y="7467"/>
                      </a:cubicBezTo>
                      <a:cubicBezTo>
                        <a:pt x="11878" y="9263"/>
                        <a:pt x="10366" y="10775"/>
                        <a:pt x="8570" y="10775"/>
                      </a:cubicBezTo>
                      <a:cubicBezTo>
                        <a:pt x="6743" y="10775"/>
                        <a:pt x="5262" y="9263"/>
                        <a:pt x="5262" y="7467"/>
                      </a:cubicBezTo>
                      <a:cubicBezTo>
                        <a:pt x="5262" y="5609"/>
                        <a:pt x="6743" y="4159"/>
                        <a:pt x="8570" y="4159"/>
                      </a:cubicBezTo>
                      <a:close/>
                      <a:moveTo>
                        <a:pt x="3781" y="1"/>
                      </a:moveTo>
                      <a:cubicBezTo>
                        <a:pt x="1797" y="1"/>
                        <a:pt x="64" y="851"/>
                        <a:pt x="64" y="2112"/>
                      </a:cubicBezTo>
                      <a:lnTo>
                        <a:pt x="64" y="9547"/>
                      </a:lnTo>
                      <a:cubicBezTo>
                        <a:pt x="1" y="10082"/>
                        <a:pt x="442" y="10649"/>
                        <a:pt x="1230" y="11027"/>
                      </a:cubicBezTo>
                      <a:cubicBezTo>
                        <a:pt x="1891" y="11405"/>
                        <a:pt x="2805" y="11563"/>
                        <a:pt x="3750" y="11563"/>
                      </a:cubicBezTo>
                      <a:cubicBezTo>
                        <a:pt x="4790" y="11563"/>
                        <a:pt x="5735" y="11311"/>
                        <a:pt x="6428" y="10964"/>
                      </a:cubicBezTo>
                      <a:cubicBezTo>
                        <a:pt x="7058" y="11342"/>
                        <a:pt x="7814" y="11563"/>
                        <a:pt x="8602" y="11563"/>
                      </a:cubicBezTo>
                      <a:cubicBezTo>
                        <a:pt x="10870" y="11563"/>
                        <a:pt x="12729" y="9704"/>
                        <a:pt x="12729" y="7404"/>
                      </a:cubicBezTo>
                      <a:cubicBezTo>
                        <a:pt x="12729" y="5136"/>
                        <a:pt x="10870" y="3277"/>
                        <a:pt x="8602" y="3277"/>
                      </a:cubicBezTo>
                      <a:cubicBezTo>
                        <a:pt x="8192" y="3277"/>
                        <a:pt x="7846" y="3309"/>
                        <a:pt x="7499" y="3435"/>
                      </a:cubicBezTo>
                      <a:lnTo>
                        <a:pt x="7499" y="2049"/>
                      </a:lnTo>
                      <a:cubicBezTo>
                        <a:pt x="7499" y="1481"/>
                        <a:pt x="7058" y="914"/>
                        <a:pt x="6302" y="536"/>
                      </a:cubicBezTo>
                      <a:cubicBezTo>
                        <a:pt x="5640" y="158"/>
                        <a:pt x="4727" y="1"/>
                        <a:pt x="37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0" name="Google Shape;930;p31"/>
                <p:cNvSpPr/>
                <p:nvPr/>
              </p:nvSpPr>
              <p:spPr>
                <a:xfrm>
                  <a:off x="-62335475" y="2804325"/>
                  <a:ext cx="62250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5861" extrusionOk="0">
                      <a:moveTo>
                        <a:pt x="1261" y="0"/>
                      </a:moveTo>
                      <a:cubicBezTo>
                        <a:pt x="1009" y="0"/>
                        <a:pt x="820" y="189"/>
                        <a:pt x="820" y="410"/>
                      </a:cubicBezTo>
                      <a:lnTo>
                        <a:pt x="820" y="694"/>
                      </a:lnTo>
                      <a:cubicBezTo>
                        <a:pt x="348" y="851"/>
                        <a:pt x="1" y="1324"/>
                        <a:pt x="1" y="1891"/>
                      </a:cubicBezTo>
                      <a:cubicBezTo>
                        <a:pt x="1" y="2552"/>
                        <a:pt x="537" y="2930"/>
                        <a:pt x="978" y="3245"/>
                      </a:cubicBezTo>
                      <a:cubicBezTo>
                        <a:pt x="1293" y="3497"/>
                        <a:pt x="1639" y="3718"/>
                        <a:pt x="1639" y="3970"/>
                      </a:cubicBezTo>
                      <a:cubicBezTo>
                        <a:pt x="1671" y="4254"/>
                        <a:pt x="1482" y="4411"/>
                        <a:pt x="1261" y="4411"/>
                      </a:cubicBezTo>
                      <a:cubicBezTo>
                        <a:pt x="1009" y="4411"/>
                        <a:pt x="820" y="4191"/>
                        <a:pt x="820" y="3970"/>
                      </a:cubicBezTo>
                      <a:cubicBezTo>
                        <a:pt x="820" y="3718"/>
                        <a:pt x="631" y="3529"/>
                        <a:pt x="411" y="3529"/>
                      </a:cubicBezTo>
                      <a:cubicBezTo>
                        <a:pt x="190" y="3529"/>
                        <a:pt x="1" y="3718"/>
                        <a:pt x="1" y="3970"/>
                      </a:cubicBezTo>
                      <a:cubicBezTo>
                        <a:pt x="1" y="4506"/>
                        <a:pt x="348" y="4947"/>
                        <a:pt x="820" y="5136"/>
                      </a:cubicBezTo>
                      <a:lnTo>
                        <a:pt x="820" y="5419"/>
                      </a:lnTo>
                      <a:cubicBezTo>
                        <a:pt x="820" y="5671"/>
                        <a:pt x="1009" y="5860"/>
                        <a:pt x="1261" y="5860"/>
                      </a:cubicBezTo>
                      <a:cubicBezTo>
                        <a:pt x="1482" y="5860"/>
                        <a:pt x="1639" y="5671"/>
                        <a:pt x="1639" y="5419"/>
                      </a:cubicBezTo>
                      <a:lnTo>
                        <a:pt x="1639" y="5136"/>
                      </a:lnTo>
                      <a:cubicBezTo>
                        <a:pt x="2112" y="4978"/>
                        <a:pt x="2458" y="4506"/>
                        <a:pt x="2458" y="3970"/>
                      </a:cubicBezTo>
                      <a:cubicBezTo>
                        <a:pt x="2458" y="3308"/>
                        <a:pt x="1923" y="2899"/>
                        <a:pt x="1482" y="2584"/>
                      </a:cubicBezTo>
                      <a:cubicBezTo>
                        <a:pt x="1167" y="2363"/>
                        <a:pt x="820" y="2111"/>
                        <a:pt x="820" y="1891"/>
                      </a:cubicBezTo>
                      <a:cubicBezTo>
                        <a:pt x="820" y="1639"/>
                        <a:pt x="1009" y="1450"/>
                        <a:pt x="1261" y="1450"/>
                      </a:cubicBezTo>
                      <a:cubicBezTo>
                        <a:pt x="1482" y="1450"/>
                        <a:pt x="1639" y="1639"/>
                        <a:pt x="1639" y="1891"/>
                      </a:cubicBezTo>
                      <a:cubicBezTo>
                        <a:pt x="1639" y="2111"/>
                        <a:pt x="1860" y="2300"/>
                        <a:pt x="2049" y="2300"/>
                      </a:cubicBezTo>
                      <a:cubicBezTo>
                        <a:pt x="2269" y="2300"/>
                        <a:pt x="2490" y="2111"/>
                        <a:pt x="2490" y="1891"/>
                      </a:cubicBezTo>
                      <a:cubicBezTo>
                        <a:pt x="2490" y="1324"/>
                        <a:pt x="2112" y="883"/>
                        <a:pt x="1639" y="694"/>
                      </a:cubicBezTo>
                      <a:lnTo>
                        <a:pt x="1639" y="410"/>
                      </a:lnTo>
                      <a:cubicBezTo>
                        <a:pt x="1639" y="189"/>
                        <a:pt x="1450" y="0"/>
                        <a:pt x="12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31" name="Google Shape;931;p31"/>
              <p:cNvSpPr txBox="1"/>
              <p:nvPr/>
            </p:nvSpPr>
            <p:spPr>
              <a:xfrm>
                <a:off x="3453400" y="1996075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bg-BG" sz="1700" b="1" dirty="0">
                    <a:solidFill>
                      <a:srgbClr val="22C45E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Напомяния</a:t>
                </a:r>
                <a:endParaRPr sz="1700" b="1" dirty="0">
                  <a:solidFill>
                    <a:srgbClr val="22C45E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  <p:sp>
          <p:nvSpPr>
            <p:cNvPr id="950" name="Google Shape;950;p31"/>
            <p:cNvSpPr txBox="1"/>
            <p:nvPr/>
          </p:nvSpPr>
          <p:spPr>
            <a:xfrm>
              <a:off x="3368613" y="2379688"/>
              <a:ext cx="22530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Имейли за напомняния за предстоящи сметки</a:t>
              </a:r>
              <a:endParaRPr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38" name="Google Shape;916;p31">
            <a:extLst>
              <a:ext uri="{FF2B5EF4-FFF2-40B4-BE49-F238E27FC236}">
                <a16:creationId xmlns:a16="http://schemas.microsoft.com/office/drawing/2014/main" id="{412C3EF9-72BE-464D-99B6-E7CE31575576}"/>
              </a:ext>
            </a:extLst>
          </p:cNvPr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8993FF-49A8-4C5B-92F0-21DC55C25227}"/>
              </a:ext>
            </a:extLst>
          </p:cNvPr>
          <p:cNvGrpSpPr/>
          <p:nvPr/>
        </p:nvGrpSpPr>
        <p:grpSpPr>
          <a:xfrm>
            <a:off x="457175" y="1857852"/>
            <a:ext cx="2177100" cy="2198323"/>
            <a:chOff x="457175" y="1857852"/>
            <a:chExt cx="2177100" cy="2198323"/>
          </a:xfrm>
        </p:grpSpPr>
        <p:sp>
          <p:nvSpPr>
            <p:cNvPr id="948" name="Google Shape;948;p31"/>
            <p:cNvSpPr txBox="1"/>
            <p:nvPr/>
          </p:nvSpPr>
          <p:spPr>
            <a:xfrm>
              <a:off x="457175" y="3356575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Известия за сметки и надвишаване на бюджета </a:t>
              </a:r>
              <a:endParaRPr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  <p:grpSp>
          <p:nvGrpSpPr>
            <p:cNvPr id="932" name="Google Shape;932;p31"/>
            <p:cNvGrpSpPr/>
            <p:nvPr/>
          </p:nvGrpSpPr>
          <p:grpSpPr>
            <a:xfrm>
              <a:off x="457188" y="1857852"/>
              <a:ext cx="2079900" cy="1398486"/>
              <a:chOff x="457188" y="1857852"/>
              <a:chExt cx="2079900" cy="1398486"/>
            </a:xfrm>
          </p:grpSpPr>
          <p:sp>
            <p:nvSpPr>
              <p:cNvPr id="933" name="Google Shape;933;p31"/>
              <p:cNvSpPr/>
              <p:nvPr/>
            </p:nvSpPr>
            <p:spPr>
              <a:xfrm>
                <a:off x="1057449" y="1857852"/>
                <a:ext cx="879370" cy="969414"/>
              </a:xfrm>
              <a:custGeom>
                <a:avLst/>
                <a:gdLst/>
                <a:ahLst/>
                <a:cxnLst/>
                <a:rect l="l" t="t" r="r" b="b"/>
                <a:pathLst>
                  <a:path w="28630" h="31559" extrusionOk="0">
                    <a:moveTo>
                      <a:pt x="11895" y="634"/>
                    </a:moveTo>
                    <a:lnTo>
                      <a:pt x="2215" y="6367"/>
                    </a:lnTo>
                    <a:lnTo>
                      <a:pt x="1965" y="6519"/>
                    </a:lnTo>
                    <a:lnTo>
                      <a:pt x="1500" y="6885"/>
                    </a:lnTo>
                    <a:lnTo>
                      <a:pt x="1090" y="7305"/>
                    </a:lnTo>
                    <a:lnTo>
                      <a:pt x="741" y="7769"/>
                    </a:lnTo>
                    <a:lnTo>
                      <a:pt x="456" y="8278"/>
                    </a:lnTo>
                    <a:lnTo>
                      <a:pt x="232" y="8814"/>
                    </a:lnTo>
                    <a:lnTo>
                      <a:pt x="81" y="9377"/>
                    </a:lnTo>
                    <a:lnTo>
                      <a:pt x="9" y="9957"/>
                    </a:lnTo>
                    <a:lnTo>
                      <a:pt x="0" y="10261"/>
                    </a:lnTo>
                    <a:lnTo>
                      <a:pt x="0" y="10261"/>
                    </a:lnTo>
                    <a:lnTo>
                      <a:pt x="0" y="21477"/>
                    </a:lnTo>
                    <a:lnTo>
                      <a:pt x="9" y="21780"/>
                    </a:lnTo>
                    <a:lnTo>
                      <a:pt x="81" y="22370"/>
                    </a:lnTo>
                    <a:lnTo>
                      <a:pt x="241" y="22941"/>
                    </a:lnTo>
                    <a:lnTo>
                      <a:pt x="465" y="23486"/>
                    </a:lnTo>
                    <a:lnTo>
                      <a:pt x="759" y="23995"/>
                    </a:lnTo>
                    <a:lnTo>
                      <a:pt x="1116" y="24459"/>
                    </a:lnTo>
                    <a:lnTo>
                      <a:pt x="1536" y="24879"/>
                    </a:lnTo>
                    <a:lnTo>
                      <a:pt x="2009" y="25245"/>
                    </a:lnTo>
                    <a:lnTo>
                      <a:pt x="2268" y="25406"/>
                    </a:lnTo>
                    <a:lnTo>
                      <a:pt x="2268" y="25406"/>
                    </a:lnTo>
                    <a:lnTo>
                      <a:pt x="11948" y="30960"/>
                    </a:lnTo>
                    <a:lnTo>
                      <a:pt x="12216" y="31103"/>
                    </a:lnTo>
                    <a:lnTo>
                      <a:pt x="12761" y="31326"/>
                    </a:lnTo>
                    <a:lnTo>
                      <a:pt x="13324" y="31478"/>
                    </a:lnTo>
                    <a:lnTo>
                      <a:pt x="13895" y="31550"/>
                    </a:lnTo>
                    <a:lnTo>
                      <a:pt x="14476" y="31559"/>
                    </a:lnTo>
                    <a:lnTo>
                      <a:pt x="15056" y="31487"/>
                    </a:lnTo>
                    <a:lnTo>
                      <a:pt x="15619" y="31335"/>
                    </a:lnTo>
                    <a:lnTo>
                      <a:pt x="16163" y="31121"/>
                    </a:lnTo>
                    <a:lnTo>
                      <a:pt x="16431" y="30978"/>
                    </a:lnTo>
                    <a:lnTo>
                      <a:pt x="16431" y="30978"/>
                    </a:lnTo>
                    <a:lnTo>
                      <a:pt x="26326" y="25397"/>
                    </a:lnTo>
                    <a:lnTo>
                      <a:pt x="26594" y="25245"/>
                    </a:lnTo>
                    <a:lnTo>
                      <a:pt x="27067" y="24879"/>
                    </a:lnTo>
                    <a:lnTo>
                      <a:pt x="27496" y="24459"/>
                    </a:lnTo>
                    <a:lnTo>
                      <a:pt x="27862" y="23986"/>
                    </a:lnTo>
                    <a:lnTo>
                      <a:pt x="28156" y="23477"/>
                    </a:lnTo>
                    <a:lnTo>
                      <a:pt x="28389" y="22932"/>
                    </a:lnTo>
                    <a:lnTo>
                      <a:pt x="28540" y="22352"/>
                    </a:lnTo>
                    <a:lnTo>
                      <a:pt x="28621" y="21762"/>
                    </a:lnTo>
                    <a:lnTo>
                      <a:pt x="28630" y="21450"/>
                    </a:lnTo>
                    <a:lnTo>
                      <a:pt x="28630" y="21450"/>
                    </a:lnTo>
                    <a:lnTo>
                      <a:pt x="28630" y="10287"/>
                    </a:lnTo>
                    <a:lnTo>
                      <a:pt x="28621" y="9984"/>
                    </a:lnTo>
                    <a:lnTo>
                      <a:pt x="28549" y="9394"/>
                    </a:lnTo>
                    <a:lnTo>
                      <a:pt x="28397" y="8823"/>
                    </a:lnTo>
                    <a:lnTo>
                      <a:pt x="28165" y="8287"/>
                    </a:lnTo>
                    <a:lnTo>
                      <a:pt x="27880" y="7778"/>
                    </a:lnTo>
                    <a:lnTo>
                      <a:pt x="27522" y="7314"/>
                    </a:lnTo>
                    <a:lnTo>
                      <a:pt x="27112" y="6894"/>
                    </a:lnTo>
                    <a:lnTo>
                      <a:pt x="26638" y="6528"/>
                    </a:lnTo>
                    <a:lnTo>
                      <a:pt x="26379" y="6367"/>
                    </a:lnTo>
                    <a:lnTo>
                      <a:pt x="26379" y="6367"/>
                    </a:lnTo>
                    <a:lnTo>
                      <a:pt x="16485" y="607"/>
                    </a:lnTo>
                    <a:lnTo>
                      <a:pt x="16217" y="465"/>
                    </a:lnTo>
                    <a:lnTo>
                      <a:pt x="15663" y="232"/>
                    </a:lnTo>
                    <a:lnTo>
                      <a:pt x="15083" y="81"/>
                    </a:lnTo>
                    <a:lnTo>
                      <a:pt x="14502" y="0"/>
                    </a:lnTo>
                    <a:lnTo>
                      <a:pt x="14208" y="0"/>
                    </a:lnTo>
                    <a:lnTo>
                      <a:pt x="14208" y="0"/>
                    </a:lnTo>
                    <a:lnTo>
                      <a:pt x="13904" y="0"/>
                    </a:lnTo>
                    <a:lnTo>
                      <a:pt x="13315" y="81"/>
                    </a:lnTo>
                    <a:lnTo>
                      <a:pt x="12725" y="241"/>
                    </a:lnTo>
                    <a:lnTo>
                      <a:pt x="12163" y="482"/>
                    </a:lnTo>
                    <a:lnTo>
                      <a:pt x="11895" y="634"/>
                    </a:lnTo>
                    <a:close/>
                  </a:path>
                </a:pathLst>
              </a:custGeom>
              <a:solidFill>
                <a:srgbClr val="1AAD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grpSp>
            <p:nvGrpSpPr>
              <p:cNvPr id="934" name="Google Shape;934;p31"/>
              <p:cNvGrpSpPr/>
              <p:nvPr/>
            </p:nvGrpSpPr>
            <p:grpSpPr>
              <a:xfrm>
                <a:off x="1313997" y="2162608"/>
                <a:ext cx="366269" cy="359907"/>
                <a:chOff x="-60988625" y="2310475"/>
                <a:chExt cx="316650" cy="311150"/>
              </a:xfrm>
            </p:grpSpPr>
            <p:sp>
              <p:nvSpPr>
                <p:cNvPr id="935" name="Google Shape;935;p31"/>
                <p:cNvSpPr/>
                <p:nvPr/>
              </p:nvSpPr>
              <p:spPr>
                <a:xfrm>
                  <a:off x="-60988625" y="2310475"/>
                  <a:ext cx="311125" cy="31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446" extrusionOk="0">
                      <a:moveTo>
                        <a:pt x="7877" y="883"/>
                      </a:moveTo>
                      <a:cubicBezTo>
                        <a:pt x="8097" y="883"/>
                        <a:pt x="8318" y="1072"/>
                        <a:pt x="8318" y="1324"/>
                      </a:cubicBezTo>
                      <a:lnTo>
                        <a:pt x="8318" y="10398"/>
                      </a:lnTo>
                      <a:cubicBezTo>
                        <a:pt x="8318" y="10870"/>
                        <a:pt x="8444" y="11311"/>
                        <a:pt x="8727" y="11626"/>
                      </a:cubicBezTo>
                      <a:lnTo>
                        <a:pt x="2111" y="11626"/>
                      </a:lnTo>
                      <a:cubicBezTo>
                        <a:pt x="1450" y="11626"/>
                        <a:pt x="851" y="11091"/>
                        <a:pt x="851" y="10398"/>
                      </a:cubicBezTo>
                      <a:lnTo>
                        <a:pt x="851" y="1324"/>
                      </a:lnTo>
                      <a:lnTo>
                        <a:pt x="820" y="1324"/>
                      </a:lnTo>
                      <a:cubicBezTo>
                        <a:pt x="820" y="1072"/>
                        <a:pt x="1009" y="883"/>
                        <a:pt x="1261" y="883"/>
                      </a:cubicBezTo>
                      <a:close/>
                      <a:moveTo>
                        <a:pt x="11500" y="10807"/>
                      </a:moveTo>
                      <a:cubicBezTo>
                        <a:pt x="11342" y="11280"/>
                        <a:pt x="10870" y="11626"/>
                        <a:pt x="10303" y="11626"/>
                      </a:cubicBezTo>
                      <a:cubicBezTo>
                        <a:pt x="9767" y="11626"/>
                        <a:pt x="9326" y="11280"/>
                        <a:pt x="9137" y="10807"/>
                      </a:cubicBezTo>
                      <a:close/>
                      <a:moveTo>
                        <a:pt x="1261" y="1"/>
                      </a:moveTo>
                      <a:cubicBezTo>
                        <a:pt x="568" y="1"/>
                        <a:pt x="32" y="568"/>
                        <a:pt x="32" y="1230"/>
                      </a:cubicBezTo>
                      <a:lnTo>
                        <a:pt x="32" y="10334"/>
                      </a:lnTo>
                      <a:cubicBezTo>
                        <a:pt x="0" y="11563"/>
                        <a:pt x="946" y="12445"/>
                        <a:pt x="2080" y="12445"/>
                      </a:cubicBezTo>
                      <a:lnTo>
                        <a:pt x="10334" y="12445"/>
                      </a:lnTo>
                      <a:cubicBezTo>
                        <a:pt x="11500" y="12445"/>
                        <a:pt x="12445" y="11500"/>
                        <a:pt x="12445" y="10366"/>
                      </a:cubicBezTo>
                      <a:cubicBezTo>
                        <a:pt x="12445" y="10145"/>
                        <a:pt x="12224" y="9925"/>
                        <a:pt x="12004" y="9925"/>
                      </a:cubicBezTo>
                      <a:lnTo>
                        <a:pt x="9074" y="9925"/>
                      </a:lnTo>
                      <a:lnTo>
                        <a:pt x="9074" y="1230"/>
                      </a:lnTo>
                      <a:cubicBezTo>
                        <a:pt x="9074" y="568"/>
                        <a:pt x="8538" y="1"/>
                        <a:pt x="787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6" name="Google Shape;936;p31"/>
                <p:cNvSpPr/>
                <p:nvPr/>
              </p:nvSpPr>
              <p:spPr>
                <a:xfrm>
                  <a:off x="-60947675" y="2353025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441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441"/>
                      </a:cubicBezTo>
                      <a:cubicBezTo>
                        <a:pt x="5829" y="189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7" name="Google Shape;937;p31"/>
                <p:cNvSpPr/>
                <p:nvPr/>
              </p:nvSpPr>
              <p:spPr>
                <a:xfrm>
                  <a:off x="-60947675" y="2415250"/>
                  <a:ext cx="145725" cy="2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20" extrusionOk="0">
                      <a:moveTo>
                        <a:pt x="442" y="0"/>
                      </a:moveTo>
                      <a:cubicBezTo>
                        <a:pt x="190" y="0"/>
                        <a:pt x="1" y="189"/>
                        <a:pt x="1" y="378"/>
                      </a:cubicBezTo>
                      <a:cubicBezTo>
                        <a:pt x="1" y="630"/>
                        <a:pt x="190" y="819"/>
                        <a:pt x="442" y="819"/>
                      </a:cubicBezTo>
                      <a:lnTo>
                        <a:pt x="5388" y="819"/>
                      </a:lnTo>
                      <a:cubicBezTo>
                        <a:pt x="5640" y="819"/>
                        <a:pt x="5829" y="630"/>
                        <a:pt x="5829" y="378"/>
                      </a:cubicBezTo>
                      <a:cubicBezTo>
                        <a:pt x="5829" y="158"/>
                        <a:pt x="5640" y="0"/>
                        <a:pt x="538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8" name="Google Shape;938;p31"/>
                <p:cNvSpPr/>
                <p:nvPr/>
              </p:nvSpPr>
              <p:spPr>
                <a:xfrm>
                  <a:off x="-60947675" y="2475875"/>
                  <a:ext cx="145725" cy="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4" extrusionOk="0">
                      <a:moveTo>
                        <a:pt x="442" y="1"/>
                      </a:moveTo>
                      <a:cubicBezTo>
                        <a:pt x="190" y="1"/>
                        <a:pt x="1" y="221"/>
                        <a:pt x="1" y="442"/>
                      </a:cubicBezTo>
                      <a:cubicBezTo>
                        <a:pt x="1" y="694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94"/>
                        <a:pt x="5829" y="442"/>
                      </a:cubicBezTo>
                      <a:cubicBezTo>
                        <a:pt x="5829" y="221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39" name="Google Shape;939;p31"/>
                <p:cNvSpPr/>
                <p:nvPr/>
              </p:nvSpPr>
              <p:spPr>
                <a:xfrm>
                  <a:off x="-60947675" y="2538100"/>
                  <a:ext cx="145725" cy="2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883" extrusionOk="0">
                      <a:moveTo>
                        <a:pt x="442" y="1"/>
                      </a:moveTo>
                      <a:cubicBezTo>
                        <a:pt x="190" y="1"/>
                        <a:pt x="1" y="190"/>
                        <a:pt x="1" y="442"/>
                      </a:cubicBezTo>
                      <a:cubicBezTo>
                        <a:pt x="1" y="662"/>
                        <a:pt x="190" y="883"/>
                        <a:pt x="442" y="883"/>
                      </a:cubicBezTo>
                      <a:lnTo>
                        <a:pt x="5388" y="883"/>
                      </a:lnTo>
                      <a:cubicBezTo>
                        <a:pt x="5640" y="883"/>
                        <a:pt x="5829" y="662"/>
                        <a:pt x="5829" y="442"/>
                      </a:cubicBezTo>
                      <a:cubicBezTo>
                        <a:pt x="5829" y="190"/>
                        <a:pt x="5640" y="1"/>
                        <a:pt x="538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  <p:sp>
              <p:nvSpPr>
                <p:cNvPr id="940" name="Google Shape;940;p31"/>
                <p:cNvSpPr/>
                <p:nvPr/>
              </p:nvSpPr>
              <p:spPr>
                <a:xfrm>
                  <a:off x="-60740525" y="2312050"/>
                  <a:ext cx="68550" cy="23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9358" extrusionOk="0">
                      <a:moveTo>
                        <a:pt x="1796" y="789"/>
                      </a:moveTo>
                      <a:cubicBezTo>
                        <a:pt x="1891" y="789"/>
                        <a:pt x="1922" y="852"/>
                        <a:pt x="1922" y="946"/>
                      </a:cubicBezTo>
                      <a:lnTo>
                        <a:pt x="1922" y="1639"/>
                      </a:lnTo>
                      <a:lnTo>
                        <a:pt x="820" y="1639"/>
                      </a:lnTo>
                      <a:lnTo>
                        <a:pt x="820" y="946"/>
                      </a:lnTo>
                      <a:cubicBezTo>
                        <a:pt x="820" y="852"/>
                        <a:pt x="883" y="789"/>
                        <a:pt x="977" y="789"/>
                      </a:cubicBezTo>
                      <a:close/>
                      <a:moveTo>
                        <a:pt x="1922" y="2458"/>
                      </a:moveTo>
                      <a:lnTo>
                        <a:pt x="1922" y="6617"/>
                      </a:lnTo>
                      <a:lnTo>
                        <a:pt x="820" y="6617"/>
                      </a:lnTo>
                      <a:lnTo>
                        <a:pt x="820" y="2458"/>
                      </a:lnTo>
                      <a:close/>
                      <a:moveTo>
                        <a:pt x="1639" y="7436"/>
                      </a:moveTo>
                      <a:lnTo>
                        <a:pt x="1355" y="8035"/>
                      </a:lnTo>
                      <a:lnTo>
                        <a:pt x="1040" y="7436"/>
                      </a:lnTo>
                      <a:close/>
                      <a:moveTo>
                        <a:pt x="977" y="1"/>
                      </a:moveTo>
                      <a:cubicBezTo>
                        <a:pt x="410" y="1"/>
                        <a:pt x="1" y="410"/>
                        <a:pt x="1" y="946"/>
                      </a:cubicBezTo>
                      <a:lnTo>
                        <a:pt x="1" y="6995"/>
                      </a:lnTo>
                      <a:cubicBezTo>
                        <a:pt x="1" y="7090"/>
                        <a:pt x="1" y="7121"/>
                        <a:pt x="32" y="7184"/>
                      </a:cubicBezTo>
                      <a:lnTo>
                        <a:pt x="1009" y="9137"/>
                      </a:lnTo>
                      <a:cubicBezTo>
                        <a:pt x="1103" y="9295"/>
                        <a:pt x="1198" y="9358"/>
                        <a:pt x="1355" y="9358"/>
                      </a:cubicBezTo>
                      <a:cubicBezTo>
                        <a:pt x="1513" y="9358"/>
                        <a:pt x="1670" y="9295"/>
                        <a:pt x="1733" y="9137"/>
                      </a:cubicBezTo>
                      <a:lnTo>
                        <a:pt x="2678" y="7184"/>
                      </a:lnTo>
                      <a:cubicBezTo>
                        <a:pt x="2710" y="7153"/>
                        <a:pt x="2710" y="7090"/>
                        <a:pt x="2710" y="6995"/>
                      </a:cubicBezTo>
                      <a:lnTo>
                        <a:pt x="2710" y="946"/>
                      </a:lnTo>
                      <a:cubicBezTo>
                        <a:pt x="2741" y="410"/>
                        <a:pt x="2300" y="1"/>
                        <a:pt x="17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Montserrat" panose="00000500000000000000" pitchFamily="2" charset="-52"/>
                  </a:endParaRPr>
                </a:p>
              </p:txBody>
            </p:sp>
          </p:grpSp>
          <p:sp>
            <p:nvSpPr>
              <p:cNvPr id="941" name="Google Shape;941;p31"/>
              <p:cNvSpPr txBox="1"/>
              <p:nvPr/>
            </p:nvSpPr>
            <p:spPr>
              <a:xfrm>
                <a:off x="457188" y="2961438"/>
                <a:ext cx="2079900" cy="29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bg-BG" sz="1700" b="1" dirty="0">
                    <a:solidFill>
                      <a:srgbClr val="1AAD7A"/>
                    </a:solidFill>
                    <a:latin typeface="Montserrat" panose="00000500000000000000" pitchFamily="2" charset="-52"/>
                    <a:ea typeface="Fira Sans"/>
                    <a:cs typeface="Fira Sans"/>
                    <a:sym typeface="Fira Sans"/>
                  </a:rPr>
                  <a:t>Известия</a:t>
                </a:r>
                <a:endParaRPr sz="1700" b="1" dirty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45051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3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Актуалност на темата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348490" y="5583470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903AB-7ED8-4410-BB26-9FBD7AB6DF9F}"/>
              </a:ext>
            </a:extLst>
          </p:cNvPr>
          <p:cNvSpPr/>
          <p:nvPr/>
        </p:nvSpPr>
        <p:spPr>
          <a:xfrm>
            <a:off x="586150" y="1692823"/>
            <a:ext cx="4598852" cy="199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Повишена нужда от управление на личните финанси;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Все повече хора търсят дигитални инструменти за следене на разходи;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20B0604020202020204" charset="0"/>
              </a:rPr>
              <a:t>Финансовата култура на младите хора все още е слаба.</a:t>
            </a:r>
            <a:endParaRPr lang="en-US" dirty="0">
              <a:latin typeface="Montserrat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8F8087-71D1-4D41-8312-65282E508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30"/>
          <a:stretch/>
        </p:blipFill>
        <p:spPr>
          <a:xfrm>
            <a:off x="5286053" y="1138643"/>
            <a:ext cx="3539276" cy="297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37966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04497" y="445568"/>
            <a:ext cx="4357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Подобни решения</a:t>
            </a:r>
            <a:endParaRPr kumimoji="0" lang="bg-BG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24F9CF-4E24-420C-A89F-5CF91823172E}"/>
              </a:ext>
            </a:extLst>
          </p:cNvPr>
          <p:cNvGrpSpPr/>
          <p:nvPr/>
        </p:nvGrpSpPr>
        <p:grpSpPr>
          <a:xfrm>
            <a:off x="439196" y="2065183"/>
            <a:ext cx="2177100" cy="2631509"/>
            <a:chOff x="481238" y="2066423"/>
            <a:chExt cx="2177100" cy="26315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29BB0D-DB70-418F-A844-582B9C459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660" y="2066423"/>
              <a:ext cx="1737560" cy="1737560"/>
            </a:xfrm>
            <a:prstGeom prst="rect">
              <a:avLst/>
            </a:prstGeom>
          </p:spPr>
        </p:pic>
        <p:sp>
          <p:nvSpPr>
            <p:cNvPr id="6" name="Google Shape;948;p31">
              <a:extLst>
                <a:ext uri="{FF2B5EF4-FFF2-40B4-BE49-F238E27FC236}">
                  <a16:creationId xmlns:a16="http://schemas.microsoft.com/office/drawing/2014/main" id="{DFAE340B-93A6-4CD0-9C52-292BC33648D4}"/>
                </a:ext>
              </a:extLst>
            </p:cNvPr>
            <p:cNvSpPr txBox="1"/>
            <p:nvPr/>
          </p:nvSpPr>
          <p:spPr>
            <a:xfrm>
              <a:off x="481238" y="399833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YNAB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14CFE7-995F-4C60-9923-990912458A2D}"/>
              </a:ext>
            </a:extLst>
          </p:cNvPr>
          <p:cNvGrpSpPr/>
          <p:nvPr/>
        </p:nvGrpSpPr>
        <p:grpSpPr>
          <a:xfrm>
            <a:off x="3026400" y="2065183"/>
            <a:ext cx="3091199" cy="2577969"/>
            <a:chOff x="3026400" y="2065183"/>
            <a:chExt cx="3091199" cy="257796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F2263F-7BE3-4A48-92FC-85F96E14E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6400" y="2065183"/>
              <a:ext cx="3091199" cy="1738800"/>
            </a:xfrm>
            <a:prstGeom prst="rect">
              <a:avLst/>
            </a:prstGeom>
          </p:spPr>
        </p:pic>
        <p:sp>
          <p:nvSpPr>
            <p:cNvPr id="11" name="Google Shape;948;p31">
              <a:extLst>
                <a:ext uri="{FF2B5EF4-FFF2-40B4-BE49-F238E27FC236}">
                  <a16:creationId xmlns:a16="http://schemas.microsoft.com/office/drawing/2014/main" id="{EB6449E3-584D-440D-98F6-0445302082E5}"/>
                </a:ext>
              </a:extLst>
            </p:cNvPr>
            <p:cNvSpPr txBox="1"/>
            <p:nvPr/>
          </p:nvSpPr>
          <p:spPr>
            <a:xfrm>
              <a:off x="3494588" y="394355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Mint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676F9D7-E8E8-41DD-975C-695AF03F3FA9}"/>
              </a:ext>
            </a:extLst>
          </p:cNvPr>
          <p:cNvGrpSpPr/>
          <p:nvPr/>
        </p:nvGrpSpPr>
        <p:grpSpPr>
          <a:xfrm>
            <a:off x="6542010" y="2081963"/>
            <a:ext cx="2177100" cy="2561189"/>
            <a:chOff x="6542010" y="2081963"/>
            <a:chExt cx="2177100" cy="25611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977B92-CA5C-4CCB-BFFF-89745F8DA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61780" y="2081963"/>
              <a:ext cx="1737560" cy="1737560"/>
            </a:xfrm>
            <a:prstGeom prst="rect">
              <a:avLst/>
            </a:prstGeom>
          </p:spPr>
        </p:pic>
        <p:sp>
          <p:nvSpPr>
            <p:cNvPr id="12" name="Google Shape;948;p31">
              <a:extLst>
                <a:ext uri="{FF2B5EF4-FFF2-40B4-BE49-F238E27FC236}">
                  <a16:creationId xmlns:a16="http://schemas.microsoft.com/office/drawing/2014/main" id="{22818199-E45C-4663-9D30-A250681B378B}"/>
                </a:ext>
              </a:extLst>
            </p:cNvPr>
            <p:cNvSpPr txBox="1"/>
            <p:nvPr/>
          </p:nvSpPr>
          <p:spPr>
            <a:xfrm>
              <a:off x="6542010" y="394355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 err="1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PocketGuard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77653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17317" y="445568"/>
            <a:ext cx="43316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Технически</a:t>
            </a:r>
            <a:r>
              <a:rPr kumimoji="0" lang="bg-BG" altLang="en-US" sz="32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набор</a:t>
            </a:r>
            <a:endParaRPr kumimoji="0" lang="bg-BG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0AE2ED-087F-4878-BB5C-9AF0E6BC8230}"/>
              </a:ext>
            </a:extLst>
          </p:cNvPr>
          <p:cNvGrpSpPr/>
          <p:nvPr/>
        </p:nvGrpSpPr>
        <p:grpSpPr>
          <a:xfrm>
            <a:off x="123841" y="1597950"/>
            <a:ext cx="2177100" cy="3516622"/>
            <a:chOff x="123841" y="1597950"/>
            <a:chExt cx="2177100" cy="35166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992" y="1597950"/>
              <a:ext cx="892798" cy="10044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278" y="3390798"/>
              <a:ext cx="1004226" cy="1004226"/>
            </a:xfrm>
            <a:prstGeom prst="rect">
              <a:avLst/>
            </a:prstGeom>
          </p:spPr>
        </p:pic>
        <p:sp>
          <p:nvSpPr>
            <p:cNvPr id="10" name="Google Shape;948;p31">
              <a:extLst>
                <a:ext uri="{FF2B5EF4-FFF2-40B4-BE49-F238E27FC236}">
                  <a16:creationId xmlns:a16="http://schemas.microsoft.com/office/drawing/2014/main" id="{7D9D6D23-A515-4130-AFC0-C9A3245AD367}"/>
                </a:ext>
              </a:extLst>
            </p:cNvPr>
            <p:cNvSpPr txBox="1"/>
            <p:nvPr/>
          </p:nvSpPr>
          <p:spPr>
            <a:xfrm>
              <a:off x="123841" y="441497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Back-End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627782-099A-40E6-B9DC-77B5C4B5A32E}"/>
              </a:ext>
            </a:extLst>
          </p:cNvPr>
          <p:cNvGrpSpPr/>
          <p:nvPr/>
        </p:nvGrpSpPr>
        <p:grpSpPr>
          <a:xfrm>
            <a:off x="3494584" y="1594350"/>
            <a:ext cx="2177100" cy="3520222"/>
            <a:chOff x="3494584" y="1594350"/>
            <a:chExt cx="2177100" cy="352022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54260" y="3572079"/>
              <a:ext cx="1057748" cy="842893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79134" y="1594350"/>
              <a:ext cx="1008000" cy="1008000"/>
            </a:xfrm>
            <a:prstGeom prst="rect">
              <a:avLst/>
            </a:prstGeom>
          </p:spPr>
        </p:pic>
        <p:sp>
          <p:nvSpPr>
            <p:cNvPr id="11" name="Google Shape;948;p31">
              <a:extLst>
                <a:ext uri="{FF2B5EF4-FFF2-40B4-BE49-F238E27FC236}">
                  <a16:creationId xmlns:a16="http://schemas.microsoft.com/office/drawing/2014/main" id="{15C00D83-DF5A-4E83-829F-A55118455B36}"/>
                </a:ext>
              </a:extLst>
            </p:cNvPr>
            <p:cNvSpPr txBox="1"/>
            <p:nvPr/>
          </p:nvSpPr>
          <p:spPr>
            <a:xfrm>
              <a:off x="3494584" y="441497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Front-End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927A70C-7419-4C7C-A204-567A6A236C61}"/>
              </a:ext>
            </a:extLst>
          </p:cNvPr>
          <p:cNvGrpSpPr/>
          <p:nvPr/>
        </p:nvGrpSpPr>
        <p:grpSpPr>
          <a:xfrm>
            <a:off x="6773449" y="1597950"/>
            <a:ext cx="2472457" cy="3516622"/>
            <a:chOff x="6773449" y="1597950"/>
            <a:chExt cx="2472457" cy="351662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7478" y="1597950"/>
              <a:ext cx="1004400" cy="100440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449" y="3221919"/>
              <a:ext cx="2472457" cy="1341983"/>
            </a:xfrm>
            <a:prstGeom prst="rect">
              <a:avLst/>
            </a:prstGeom>
          </p:spPr>
        </p:pic>
        <p:sp>
          <p:nvSpPr>
            <p:cNvPr id="12" name="Google Shape;948;p31">
              <a:extLst>
                <a:ext uri="{FF2B5EF4-FFF2-40B4-BE49-F238E27FC236}">
                  <a16:creationId xmlns:a16="http://schemas.microsoft.com/office/drawing/2014/main" id="{EFC58105-B2E4-442C-BCF3-BE0FA1715C37}"/>
                </a:ext>
              </a:extLst>
            </p:cNvPr>
            <p:cNvSpPr txBox="1"/>
            <p:nvPr/>
          </p:nvSpPr>
          <p:spPr>
            <a:xfrm>
              <a:off x="6921127" y="4414972"/>
              <a:ext cx="2177100" cy="69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ORM/</a:t>
              </a:r>
              <a:r>
                <a:rPr lang="bg-BG" b="1" dirty="0"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Бази данни</a:t>
              </a:r>
              <a:endParaRPr b="1" dirty="0"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214075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9" y="450150"/>
            <a:ext cx="8193261" cy="4090800"/>
          </a:xfrm>
        </p:spPr>
        <p:txBody>
          <a:bodyPr/>
          <a:lstStyle/>
          <a:p>
            <a:pPr algn="ctr"/>
            <a:r>
              <a:rPr lang="bg-BG" b="1" dirty="0">
                <a:latin typeface="Montserrat" panose="00000500000000000000" pitchFamily="2" charset="-52"/>
              </a:rPr>
              <a:t>Нека продължим с проекта!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008215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9" y="1566878"/>
            <a:ext cx="8520600" cy="2052600"/>
          </a:xfrm>
        </p:spPr>
        <p:txBody>
          <a:bodyPr anchor="ctr"/>
          <a:lstStyle/>
          <a:p>
            <a:r>
              <a:rPr lang="bg-BG" b="1" dirty="0">
                <a:latin typeface="Montserrat" panose="00000500000000000000" pitchFamily="2" charset="-52"/>
              </a:rPr>
              <a:t>Благодаря за вниманието!</a:t>
            </a:r>
            <a:endParaRPr lang="en-GB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8622117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423</Words>
  <Application>Microsoft Office PowerPoint</Application>
  <PresentationFormat>On-screen Show (16:9)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Fira Sans</vt:lpstr>
      <vt:lpstr>Montserrat</vt:lpstr>
      <vt:lpstr>Arial</vt:lpstr>
      <vt:lpstr>Budget Infographics by Slidesgo</vt:lpstr>
      <vt:lpstr>PowerPoint Presentation</vt:lpstr>
      <vt:lpstr>PowerPoint Presentation</vt:lpstr>
      <vt:lpstr>PowerPoint Presentation</vt:lpstr>
      <vt:lpstr>PowerPoint Presentation</vt:lpstr>
      <vt:lpstr>Подобни решения</vt:lpstr>
      <vt:lpstr>Технически набор</vt:lpstr>
      <vt:lpstr>Нека продължим с проекта!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Константин Каменов Динев</cp:lastModifiedBy>
  <cp:revision>63</cp:revision>
  <dcterms:modified xsi:type="dcterms:W3CDTF">2025-04-07T11:52:04Z</dcterms:modified>
</cp:coreProperties>
</file>